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Default Extension="bin" ContentType="application/vnd.openxmlformats-officedocument.oleObject"/>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826" r:id="rId2"/>
    <p:sldId id="829" r:id="rId3"/>
    <p:sldId id="827" r:id="rId4"/>
    <p:sldId id="828" r:id="rId5"/>
    <p:sldId id="830" r:id="rId6"/>
    <p:sldId id="831" r:id="rId7"/>
    <p:sldId id="833" r:id="rId8"/>
    <p:sldId id="835" r:id="rId9"/>
    <p:sldId id="837" r:id="rId10"/>
    <p:sldId id="836" r:id="rId11"/>
    <p:sldId id="633" r:id="rId12"/>
    <p:sldId id="852" r:id="rId13"/>
    <p:sldId id="635" r:id="rId14"/>
    <p:sldId id="636" r:id="rId15"/>
    <p:sldId id="638" r:id="rId16"/>
    <p:sldId id="698" r:id="rId17"/>
    <p:sldId id="884" r:id="rId18"/>
    <p:sldId id="746" r:id="rId19"/>
    <p:sldId id="747" r:id="rId20"/>
    <p:sldId id="889" r:id="rId21"/>
    <p:sldId id="778" r:id="rId22"/>
    <p:sldId id="777" r:id="rId23"/>
    <p:sldId id="779" r:id="rId24"/>
    <p:sldId id="890" r:id="rId25"/>
    <p:sldId id="891" r:id="rId26"/>
    <p:sldId id="892" r:id="rId27"/>
    <p:sldId id="893" r:id="rId28"/>
    <p:sldId id="894" r:id="rId29"/>
    <p:sldId id="895" r:id="rId30"/>
    <p:sldId id="896" r:id="rId31"/>
    <p:sldId id="645" r:id="rId32"/>
    <p:sldId id="822" r:id="rId33"/>
    <p:sldId id="823" r:id="rId34"/>
    <p:sldId id="897" r:id="rId35"/>
    <p:sldId id="639" r:id="rId36"/>
    <p:sldId id="855" r:id="rId37"/>
    <p:sldId id="772" r:id="rId38"/>
    <p:sldId id="748" r:id="rId39"/>
    <p:sldId id="786" r:id="rId40"/>
    <p:sldId id="641" r:id="rId41"/>
    <p:sldId id="718" r:id="rId42"/>
    <p:sldId id="643" r:id="rId43"/>
    <p:sldId id="760" r:id="rId44"/>
    <p:sldId id="853" r:id="rId45"/>
    <p:sldId id="871" r:id="rId46"/>
    <p:sldId id="874" r:id="rId47"/>
    <p:sldId id="873" r:id="rId48"/>
    <p:sldId id="877" r:id="rId49"/>
    <p:sldId id="875" r:id="rId50"/>
    <p:sldId id="876" r:id="rId51"/>
    <p:sldId id="695" r:id="rId52"/>
    <p:sldId id="838" r:id="rId53"/>
    <p:sldId id="749" r:id="rId54"/>
    <p:sldId id="750" r:id="rId55"/>
    <p:sldId id="783" r:id="rId56"/>
    <p:sldId id="782" r:id="rId57"/>
    <p:sldId id="784" r:id="rId58"/>
    <p:sldId id="815" r:id="rId59"/>
    <p:sldId id="816" r:id="rId60"/>
    <p:sldId id="812" r:id="rId61"/>
    <p:sldId id="751" r:id="rId62"/>
    <p:sldId id="612" r:id="rId63"/>
    <p:sldId id="736" r:id="rId64"/>
    <p:sldId id="898" r:id="rId65"/>
    <p:sldId id="795" r:id="rId66"/>
    <p:sldId id="882" r:id="rId67"/>
    <p:sldId id="885" r:id="rId68"/>
    <p:sldId id="810" r:id="rId69"/>
    <p:sldId id="839" r:id="rId70"/>
    <p:sldId id="840" r:id="rId71"/>
    <p:sldId id="841" r:id="rId72"/>
    <p:sldId id="842" r:id="rId73"/>
    <p:sldId id="843" r:id="rId74"/>
    <p:sldId id="899" r:id="rId75"/>
    <p:sldId id="900" r:id="rId76"/>
    <p:sldId id="844" r:id="rId77"/>
    <p:sldId id="857" r:id="rId78"/>
    <p:sldId id="858" r:id="rId79"/>
    <p:sldId id="859" r:id="rId80"/>
    <p:sldId id="860" r:id="rId81"/>
    <p:sldId id="861" r:id="rId82"/>
    <p:sldId id="862" r:id="rId83"/>
    <p:sldId id="863" r:id="rId84"/>
    <p:sldId id="864" r:id="rId85"/>
    <p:sldId id="865" r:id="rId86"/>
    <p:sldId id="845" r:id="rId87"/>
    <p:sldId id="847" r:id="rId88"/>
    <p:sldId id="848" r:id="rId89"/>
    <p:sldId id="846" r:id="rId90"/>
    <p:sldId id="849" r:id="rId91"/>
  </p:sldIdLst>
  <p:sldSz cx="9144000" cy="6858000" type="screen4x3"/>
  <p:notesSz cx="7010400" cy="9296400"/>
  <p:defaultTextStyle>
    <a:defPPr>
      <a:defRPr lang="en-US"/>
    </a:defPPr>
    <a:lvl1pPr algn="l" rtl="0" fontAlgn="base">
      <a:spcBef>
        <a:spcPct val="0"/>
      </a:spcBef>
      <a:spcAft>
        <a:spcPct val="0"/>
      </a:spcAft>
      <a:defRPr sz="1200" b="1" u="sng" kern="1200">
        <a:solidFill>
          <a:schemeClr val="tx1"/>
        </a:solidFill>
        <a:latin typeface="Arial" charset="0"/>
        <a:ea typeface="+mn-ea"/>
        <a:cs typeface="+mn-cs"/>
      </a:defRPr>
    </a:lvl1pPr>
    <a:lvl2pPr marL="457200" algn="l" rtl="0" fontAlgn="base">
      <a:spcBef>
        <a:spcPct val="0"/>
      </a:spcBef>
      <a:spcAft>
        <a:spcPct val="0"/>
      </a:spcAft>
      <a:defRPr sz="1200" b="1" u="sng" kern="1200">
        <a:solidFill>
          <a:schemeClr val="tx1"/>
        </a:solidFill>
        <a:latin typeface="Arial" charset="0"/>
        <a:ea typeface="+mn-ea"/>
        <a:cs typeface="+mn-cs"/>
      </a:defRPr>
    </a:lvl2pPr>
    <a:lvl3pPr marL="914400" algn="l" rtl="0" fontAlgn="base">
      <a:spcBef>
        <a:spcPct val="0"/>
      </a:spcBef>
      <a:spcAft>
        <a:spcPct val="0"/>
      </a:spcAft>
      <a:defRPr sz="1200" b="1" u="sng" kern="1200">
        <a:solidFill>
          <a:schemeClr val="tx1"/>
        </a:solidFill>
        <a:latin typeface="Arial" charset="0"/>
        <a:ea typeface="+mn-ea"/>
        <a:cs typeface="+mn-cs"/>
      </a:defRPr>
    </a:lvl3pPr>
    <a:lvl4pPr marL="1371600" algn="l" rtl="0" fontAlgn="base">
      <a:spcBef>
        <a:spcPct val="0"/>
      </a:spcBef>
      <a:spcAft>
        <a:spcPct val="0"/>
      </a:spcAft>
      <a:defRPr sz="1200" b="1" u="sng" kern="1200">
        <a:solidFill>
          <a:schemeClr val="tx1"/>
        </a:solidFill>
        <a:latin typeface="Arial" charset="0"/>
        <a:ea typeface="+mn-ea"/>
        <a:cs typeface="+mn-cs"/>
      </a:defRPr>
    </a:lvl4pPr>
    <a:lvl5pPr marL="1828800" algn="l" rtl="0" fontAlgn="base">
      <a:spcBef>
        <a:spcPct val="0"/>
      </a:spcBef>
      <a:spcAft>
        <a:spcPct val="0"/>
      </a:spcAft>
      <a:defRPr sz="1200" b="1" u="sng" kern="1200">
        <a:solidFill>
          <a:schemeClr val="tx1"/>
        </a:solidFill>
        <a:latin typeface="Arial" charset="0"/>
        <a:ea typeface="+mn-ea"/>
        <a:cs typeface="+mn-cs"/>
      </a:defRPr>
    </a:lvl5pPr>
    <a:lvl6pPr marL="2286000" algn="l" defTabSz="914400" rtl="0" eaLnBrk="1" latinLnBrk="0" hangingPunct="1">
      <a:defRPr sz="1200" b="1" u="sng" kern="1200">
        <a:solidFill>
          <a:schemeClr val="tx1"/>
        </a:solidFill>
        <a:latin typeface="Arial" charset="0"/>
        <a:ea typeface="+mn-ea"/>
        <a:cs typeface="+mn-cs"/>
      </a:defRPr>
    </a:lvl6pPr>
    <a:lvl7pPr marL="2743200" algn="l" defTabSz="914400" rtl="0" eaLnBrk="1" latinLnBrk="0" hangingPunct="1">
      <a:defRPr sz="1200" b="1" u="sng" kern="1200">
        <a:solidFill>
          <a:schemeClr val="tx1"/>
        </a:solidFill>
        <a:latin typeface="Arial" charset="0"/>
        <a:ea typeface="+mn-ea"/>
        <a:cs typeface="+mn-cs"/>
      </a:defRPr>
    </a:lvl7pPr>
    <a:lvl8pPr marL="3200400" algn="l" defTabSz="914400" rtl="0" eaLnBrk="1" latinLnBrk="0" hangingPunct="1">
      <a:defRPr sz="1200" b="1" u="sng" kern="1200">
        <a:solidFill>
          <a:schemeClr val="tx1"/>
        </a:solidFill>
        <a:latin typeface="Arial" charset="0"/>
        <a:ea typeface="+mn-ea"/>
        <a:cs typeface="+mn-cs"/>
      </a:defRPr>
    </a:lvl8pPr>
    <a:lvl9pPr marL="3657600" algn="l" defTabSz="914400" rtl="0" eaLnBrk="1" latinLnBrk="0" hangingPunct="1">
      <a:defRPr sz="1200" b="1"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599"/>
    <a:srgbClr val="A50021"/>
    <a:srgbClr val="003300"/>
    <a:srgbClr val="99CC00"/>
    <a:srgbClr val="CCFF66"/>
    <a:srgbClr val="6699FF"/>
    <a:srgbClr val="0033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97972" autoAdjust="0"/>
  </p:normalViewPr>
  <p:slideViewPr>
    <p:cSldViewPr snapToGrid="0">
      <p:cViewPr>
        <p:scale>
          <a:sx n="75" d="100"/>
          <a:sy n="75" d="100"/>
        </p:scale>
        <p:origin x="-1914" y="-408"/>
      </p:cViewPr>
      <p:guideLst>
        <p:guide orient="horz" pos="2226"/>
        <p:guide pos="2881"/>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640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1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b="0" u="none">
                <a:latin typeface="Arial" pitchFamily="34" charset="0"/>
              </a:defRPr>
            </a:lvl1pPr>
          </a:lstStyle>
          <a:p>
            <a:pPr>
              <a:defRPr/>
            </a:pPr>
            <a:endParaRPr lang="es-ES"/>
          </a:p>
        </p:txBody>
      </p:sp>
      <p:sp>
        <p:nvSpPr>
          <p:cNvPr id="64102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u="none">
                <a:latin typeface="Arial" pitchFamily="34" charset="0"/>
              </a:defRPr>
            </a:lvl1pPr>
          </a:lstStyle>
          <a:p>
            <a:pPr>
              <a:defRPr/>
            </a:pPr>
            <a:endParaRPr lang="es-ES"/>
          </a:p>
        </p:txBody>
      </p:sp>
      <p:sp>
        <p:nvSpPr>
          <p:cNvPr id="64102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b="0" u="none">
                <a:latin typeface="Arial" pitchFamily="34" charset="0"/>
              </a:defRPr>
            </a:lvl1pPr>
          </a:lstStyle>
          <a:p>
            <a:pPr>
              <a:defRPr/>
            </a:pPr>
            <a:endParaRPr lang="es-ES"/>
          </a:p>
        </p:txBody>
      </p:sp>
      <p:sp>
        <p:nvSpPr>
          <p:cNvPr id="64102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u="none">
                <a:latin typeface="Arial" pitchFamily="34" charset="0"/>
              </a:defRPr>
            </a:lvl1pPr>
          </a:lstStyle>
          <a:p>
            <a:pPr>
              <a:defRPr/>
            </a:pPr>
            <a:fld id="{D8EEBA3E-16A1-421A-8886-3EC422B89642}"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b="0" u="none">
                <a:latin typeface="Arial" pitchFamily="34" charset="0"/>
              </a:defRPr>
            </a:lvl1pPr>
          </a:lstStyle>
          <a:p>
            <a:pPr>
              <a:defRPr/>
            </a:pPr>
            <a:endParaRPr lang="es-ES"/>
          </a:p>
        </p:txBody>
      </p:sp>
      <p:sp>
        <p:nvSpPr>
          <p:cNvPr id="1392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b="0" u="none">
                <a:latin typeface="Arial" pitchFamily="34" charset="0"/>
              </a:defRPr>
            </a:lvl1pPr>
          </a:lstStyle>
          <a:p>
            <a:pPr>
              <a:defRPr/>
            </a:pPr>
            <a:endParaRPr lang="es-ES"/>
          </a:p>
        </p:txBody>
      </p:sp>
      <p:sp>
        <p:nvSpPr>
          <p:cNvPr id="952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92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b="0" u="none">
                <a:latin typeface="Arial" pitchFamily="34" charset="0"/>
              </a:defRPr>
            </a:lvl1pPr>
          </a:lstStyle>
          <a:p>
            <a:pPr>
              <a:defRPr/>
            </a:pPr>
            <a:endParaRPr lang="es-ES"/>
          </a:p>
        </p:txBody>
      </p:sp>
      <p:sp>
        <p:nvSpPr>
          <p:cNvPr id="1392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b="0" u="none">
                <a:latin typeface="Arial" pitchFamily="34" charset="0"/>
              </a:defRPr>
            </a:lvl1pPr>
          </a:lstStyle>
          <a:p>
            <a:pPr>
              <a:defRPr/>
            </a:pPr>
            <a:fld id="{C529D9FF-F7D0-4E30-8104-6646A77592A4}"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a:ln/>
        </p:spPr>
      </p:sp>
      <p:sp>
        <p:nvSpPr>
          <p:cNvPr id="96259" name="2 Marcador de notas"/>
          <p:cNvSpPr>
            <a:spLocks noGrp="1"/>
          </p:cNvSpPr>
          <p:nvPr>
            <p:ph type="body" idx="1"/>
          </p:nvPr>
        </p:nvSpPr>
        <p:spPr>
          <a:noFill/>
          <a:ln/>
        </p:spPr>
        <p:txBody>
          <a:bodyPr/>
          <a:lstStyle/>
          <a:p>
            <a:endParaRPr lang="es-MX" smtClean="0">
              <a:latin typeface="Arial" charset="0"/>
            </a:endParaRPr>
          </a:p>
        </p:txBody>
      </p:sp>
      <p:sp>
        <p:nvSpPr>
          <p:cNvPr id="96260" name="3 Marcador de número de diapositiva"/>
          <p:cNvSpPr>
            <a:spLocks noGrp="1"/>
          </p:cNvSpPr>
          <p:nvPr>
            <p:ph type="sldNum" sz="quarter" idx="5"/>
          </p:nvPr>
        </p:nvSpPr>
        <p:spPr>
          <a:noFill/>
        </p:spPr>
        <p:txBody>
          <a:bodyPr/>
          <a:lstStyle/>
          <a:p>
            <a:fld id="{3E8008D7-C5F3-4A4F-A293-069009E9CC6A}" type="slidenum">
              <a:rPr lang="es-ES" smtClean="0">
                <a:latin typeface="Arial" charset="0"/>
              </a:rPr>
              <a:pPr/>
              <a:t>1</a:t>
            </a:fld>
            <a:endParaRPr lang="es-E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a:ln/>
        </p:spPr>
      </p:sp>
      <p:sp>
        <p:nvSpPr>
          <p:cNvPr id="105475" name="2 Marcador de notas"/>
          <p:cNvSpPr>
            <a:spLocks noGrp="1"/>
          </p:cNvSpPr>
          <p:nvPr>
            <p:ph type="body" idx="1"/>
          </p:nvPr>
        </p:nvSpPr>
        <p:spPr>
          <a:noFill/>
          <a:ln/>
        </p:spPr>
        <p:txBody>
          <a:bodyPr/>
          <a:lstStyle/>
          <a:p>
            <a:endParaRPr lang="es-MX" smtClean="0">
              <a:latin typeface="Arial" charset="0"/>
            </a:endParaRPr>
          </a:p>
        </p:txBody>
      </p:sp>
      <p:sp>
        <p:nvSpPr>
          <p:cNvPr id="105476" name="3 Marcador de número de diapositiva"/>
          <p:cNvSpPr>
            <a:spLocks noGrp="1"/>
          </p:cNvSpPr>
          <p:nvPr>
            <p:ph type="sldNum" sz="quarter" idx="5"/>
          </p:nvPr>
        </p:nvSpPr>
        <p:spPr>
          <a:noFill/>
        </p:spPr>
        <p:txBody>
          <a:bodyPr/>
          <a:lstStyle/>
          <a:p>
            <a:fld id="{D4F79D83-E8CE-48A7-9BA4-9E43237EEAB4}" type="slidenum">
              <a:rPr lang="es-ES" smtClean="0">
                <a:latin typeface="Arial" charset="0"/>
              </a:rPr>
              <a:pPr/>
              <a:t>10</a:t>
            </a:fld>
            <a:endParaRPr lang="es-E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75BF549-77D7-4461-940D-264ED3CFFE6A}" type="slidenum">
              <a:rPr lang="es-ES" smtClean="0">
                <a:latin typeface="Arial" charset="0"/>
              </a:rPr>
              <a:pPr/>
              <a:t>11</a:t>
            </a:fld>
            <a:endParaRPr lang="es-ES" smtClean="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a:ln/>
        </p:spPr>
      </p:sp>
      <p:sp>
        <p:nvSpPr>
          <p:cNvPr id="107523" name="2 Marcador de notas"/>
          <p:cNvSpPr>
            <a:spLocks noGrp="1"/>
          </p:cNvSpPr>
          <p:nvPr>
            <p:ph type="body" idx="1"/>
          </p:nvPr>
        </p:nvSpPr>
        <p:spPr>
          <a:noFill/>
          <a:ln/>
        </p:spPr>
        <p:txBody>
          <a:bodyPr/>
          <a:lstStyle/>
          <a:p>
            <a:endParaRPr lang="es-MX" smtClean="0">
              <a:latin typeface="Arial" charset="0"/>
            </a:endParaRPr>
          </a:p>
        </p:txBody>
      </p:sp>
      <p:sp>
        <p:nvSpPr>
          <p:cNvPr id="107524" name="3 Marcador de número de diapositiva"/>
          <p:cNvSpPr>
            <a:spLocks noGrp="1"/>
          </p:cNvSpPr>
          <p:nvPr>
            <p:ph type="sldNum" sz="quarter" idx="5"/>
          </p:nvPr>
        </p:nvSpPr>
        <p:spPr>
          <a:noFill/>
        </p:spPr>
        <p:txBody>
          <a:bodyPr/>
          <a:lstStyle/>
          <a:p>
            <a:fld id="{C4AA3688-71EC-4B35-8A6C-BAEFB816AB7D}" type="slidenum">
              <a:rPr lang="es-ES" smtClean="0">
                <a:latin typeface="Arial" charset="0"/>
              </a:rPr>
              <a:pPr/>
              <a:t>12</a:t>
            </a:fld>
            <a:endParaRPr lang="es-E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EA37E4D-D445-40EA-AAC7-439C910B41BE}" type="slidenum">
              <a:rPr lang="es-ES" smtClean="0">
                <a:latin typeface="Arial" charset="0"/>
              </a:rPr>
              <a:pPr/>
              <a:t>13</a:t>
            </a:fld>
            <a:endParaRPr lang="es-ES"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508220C-D1F3-4CF9-AD10-59D0E680F964}" type="slidenum">
              <a:rPr lang="es-ES" smtClean="0">
                <a:latin typeface="Arial" charset="0"/>
              </a:rPr>
              <a:pPr/>
              <a:t>14</a:t>
            </a:fld>
            <a:endParaRPr lang="es-ES" smtClean="0">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EC0411C-C003-45FC-B342-F4E3793FF21A}" type="slidenum">
              <a:rPr lang="es-ES" smtClean="0">
                <a:latin typeface="Arial" charset="0"/>
              </a:rPr>
              <a:pPr/>
              <a:t>15</a:t>
            </a:fld>
            <a:endParaRPr lang="es-ES" smtClean="0">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a:ln/>
        </p:spPr>
      </p:sp>
      <p:sp>
        <p:nvSpPr>
          <p:cNvPr id="97283" name="2 Marcador de notas"/>
          <p:cNvSpPr>
            <a:spLocks noGrp="1"/>
          </p:cNvSpPr>
          <p:nvPr>
            <p:ph type="body" idx="1"/>
          </p:nvPr>
        </p:nvSpPr>
        <p:spPr>
          <a:noFill/>
          <a:ln/>
        </p:spPr>
        <p:txBody>
          <a:bodyPr/>
          <a:lstStyle/>
          <a:p>
            <a:endParaRPr lang="es-MX" smtClean="0">
              <a:latin typeface="Arial" charset="0"/>
            </a:endParaRPr>
          </a:p>
        </p:txBody>
      </p:sp>
      <p:sp>
        <p:nvSpPr>
          <p:cNvPr id="97284" name="3 Marcador de número de diapositiva"/>
          <p:cNvSpPr>
            <a:spLocks noGrp="1"/>
          </p:cNvSpPr>
          <p:nvPr>
            <p:ph type="sldNum" sz="quarter" idx="5"/>
          </p:nvPr>
        </p:nvSpPr>
        <p:spPr>
          <a:noFill/>
        </p:spPr>
        <p:txBody>
          <a:bodyPr/>
          <a:lstStyle/>
          <a:p>
            <a:fld id="{14345CE7-8EB0-4D5A-91CA-3532A090F365}" type="slidenum">
              <a:rPr lang="es-ES" smtClean="0">
                <a:latin typeface="Arial" charset="0"/>
              </a:rPr>
              <a:pPr/>
              <a:t>2</a:t>
            </a:fld>
            <a:endParaRPr lang="es-E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a:ln/>
        </p:spPr>
      </p:sp>
      <p:sp>
        <p:nvSpPr>
          <p:cNvPr id="115715" name="2 Marcador de notas"/>
          <p:cNvSpPr>
            <a:spLocks noGrp="1"/>
          </p:cNvSpPr>
          <p:nvPr>
            <p:ph type="body" idx="1"/>
          </p:nvPr>
        </p:nvSpPr>
        <p:spPr>
          <a:noFill/>
          <a:ln/>
        </p:spPr>
        <p:txBody>
          <a:bodyPr/>
          <a:lstStyle/>
          <a:p>
            <a:endParaRPr lang="es-MX" smtClean="0">
              <a:latin typeface="Arial" charset="0"/>
            </a:endParaRPr>
          </a:p>
        </p:txBody>
      </p:sp>
      <p:sp>
        <p:nvSpPr>
          <p:cNvPr id="115716" name="3 Marcador de número de diapositiva"/>
          <p:cNvSpPr>
            <a:spLocks noGrp="1"/>
          </p:cNvSpPr>
          <p:nvPr>
            <p:ph type="sldNum" sz="quarter" idx="5"/>
          </p:nvPr>
        </p:nvSpPr>
        <p:spPr>
          <a:noFill/>
        </p:spPr>
        <p:txBody>
          <a:bodyPr/>
          <a:lstStyle/>
          <a:p>
            <a:fld id="{6C8941B7-C439-4AEE-BD0C-C963AA33F413}" type="slidenum">
              <a:rPr lang="es-ES" smtClean="0">
                <a:latin typeface="Arial" charset="0"/>
              </a:rPr>
              <a:pPr/>
              <a:t>20</a:t>
            </a:fld>
            <a:endParaRPr lang="es-E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txBox="1">
            <a:spLocks noGrp="1" noChangeArrowheads="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222A15C8-1B3D-4FCE-A8E1-04BB69DFD83E}" type="slidenum">
              <a:rPr lang="es-ES" b="0" u="none">
                <a:latin typeface="+mn-lt"/>
              </a:rPr>
              <a:pPr algn="r">
                <a:defRPr/>
              </a:pPr>
              <a:t>22</a:t>
            </a:fld>
            <a:endParaRPr lang="es-ES" b="0" u="none">
              <a:latin typeface="+mn-lt"/>
            </a:endParaRPr>
          </a:p>
        </p:txBody>
      </p:sp>
      <p:sp>
        <p:nvSpPr>
          <p:cNvPr id="117763" name="Rectangle 2"/>
          <p:cNvSpPr>
            <a:spLocks noGrp="1" noRot="1" noChangeAspect="1" noChangeArrowheads="1" noTextEdit="1"/>
          </p:cNvSpPr>
          <p:nvPr>
            <p:ph type="sldImg"/>
          </p:nvPr>
        </p:nvSpPr>
        <p:spPr>
          <a:xfrm>
            <a:off x="1182688" y="698500"/>
            <a:ext cx="4645025" cy="3484563"/>
          </a:xfrm>
          <a:ln/>
        </p:spPr>
      </p:sp>
      <p:sp>
        <p:nvSpPr>
          <p:cNvPr id="117764" name="Rectangle 3"/>
          <p:cNvSpPr>
            <a:spLocks noGrp="1" noChangeArrowheads="1"/>
          </p:cNvSpPr>
          <p:nvPr>
            <p:ph type="body" idx="1"/>
          </p:nvPr>
        </p:nvSpPr>
        <p:spPr>
          <a:noFill/>
          <a:ln/>
        </p:spPr>
        <p:txBody>
          <a:bodyPr/>
          <a:lstStyle/>
          <a:p>
            <a:pPr eaLnBrk="1" hangingPunct="1">
              <a:spcBef>
                <a:spcPct val="0"/>
              </a:spcBef>
            </a:pPr>
            <a:endParaRPr lang="es-E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a:defRPr/>
            </a:pPr>
            <a:fld id="{21D606AD-944A-4227-A07A-1412C3A5DF32}" type="slidenum">
              <a:rPr lang="es-ES" b="0" u="none">
                <a:latin typeface="+mn-lt"/>
              </a:rPr>
              <a:pPr algn="r">
                <a:defRPr/>
              </a:pPr>
              <a:t>23</a:t>
            </a:fld>
            <a:endParaRPr lang="es-ES" b="0" u="none">
              <a:latin typeface="+mn-lt"/>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spcBef>
                <a:spcPct val="0"/>
              </a:spcBef>
            </a:pPr>
            <a:endParaRPr lang="es-ES" smtClean="0">
              <a:latin typeface="Arial" charset="0"/>
            </a:endParaRPr>
          </a:p>
        </p:txBody>
      </p:sp>
      <p:sp>
        <p:nvSpPr>
          <p:cNvPr id="113668" name="4 Marcador de fecha"/>
          <p:cNvSpPr txBox="1">
            <a:spLocks noGrp="1"/>
          </p:cNvSpPr>
          <p:nvPr/>
        </p:nvSpPr>
        <p:spPr bwMode="auto">
          <a:xfrm>
            <a:off x="3970338" y="0"/>
            <a:ext cx="3038475" cy="465138"/>
          </a:xfrm>
          <a:prstGeom prst="rect">
            <a:avLst/>
          </a:prstGeom>
          <a:noFill/>
          <a:ln>
            <a:miter lim="800000"/>
            <a:headEnd/>
            <a:tailEnd/>
          </a:ln>
        </p:spPr>
        <p:txBody>
          <a:bodyPr lIns="93177" tIns="46589" rIns="93177" bIns="46589"/>
          <a:lstStyle/>
          <a:p>
            <a:pPr algn="r">
              <a:defRPr/>
            </a:pPr>
            <a:endParaRPr lang="es-ES" b="0" u="none">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2DD3B94-A799-4C9D-ACE2-BFCC859DFE34}" type="slidenum">
              <a:rPr lang="es-ES" smtClean="0">
                <a:latin typeface="Arial" charset="0"/>
              </a:rPr>
              <a:pPr/>
              <a:t>25</a:t>
            </a:fld>
            <a:endParaRPr lang="es-ES" smtClean="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ln/>
        </p:spPr>
        <p:txBody>
          <a:bodyPr/>
          <a:lstStyle/>
          <a:p>
            <a:endParaRPr lang="es-MX" smtClean="0">
              <a:latin typeface="Arial" charset="0"/>
            </a:endParaRPr>
          </a:p>
        </p:txBody>
      </p:sp>
      <p:sp>
        <p:nvSpPr>
          <p:cNvPr id="121860" name="3 Marcador de número de diapositiva"/>
          <p:cNvSpPr>
            <a:spLocks noGrp="1"/>
          </p:cNvSpPr>
          <p:nvPr>
            <p:ph type="sldNum" sz="quarter" idx="5"/>
          </p:nvPr>
        </p:nvSpPr>
        <p:spPr>
          <a:noFill/>
        </p:spPr>
        <p:txBody>
          <a:bodyPr/>
          <a:lstStyle/>
          <a:p>
            <a:fld id="{F70715CA-2FCE-453B-9DD3-928C7C6E4EBA}" type="slidenum">
              <a:rPr lang="es-ES" smtClean="0">
                <a:latin typeface="Arial" charset="0"/>
              </a:rPr>
              <a:pPr/>
              <a:t>26</a:t>
            </a:fld>
            <a:endParaRPr lang="es-E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B064507-95C4-4264-B89D-0C052DC0DBED}" type="slidenum">
              <a:rPr lang="es-ES" smtClean="0">
                <a:latin typeface="Arial" charset="0"/>
              </a:rPr>
              <a:pPr/>
              <a:t>27</a:t>
            </a:fld>
            <a:endParaRPr lang="es-ES" smtClean="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a:ln/>
        </p:spPr>
      </p:sp>
      <p:sp>
        <p:nvSpPr>
          <p:cNvPr id="123907" name="2 Marcador de notas"/>
          <p:cNvSpPr>
            <a:spLocks noGrp="1"/>
          </p:cNvSpPr>
          <p:nvPr>
            <p:ph type="body" idx="1"/>
          </p:nvPr>
        </p:nvSpPr>
        <p:spPr>
          <a:noFill/>
          <a:ln/>
        </p:spPr>
        <p:txBody>
          <a:bodyPr/>
          <a:lstStyle/>
          <a:p>
            <a:endParaRPr lang="es-MX" smtClean="0">
              <a:latin typeface="Arial" charset="0"/>
            </a:endParaRPr>
          </a:p>
        </p:txBody>
      </p:sp>
      <p:sp>
        <p:nvSpPr>
          <p:cNvPr id="123908" name="3 Marcador de número de diapositiva"/>
          <p:cNvSpPr>
            <a:spLocks noGrp="1"/>
          </p:cNvSpPr>
          <p:nvPr>
            <p:ph type="sldNum" sz="quarter" idx="5"/>
          </p:nvPr>
        </p:nvSpPr>
        <p:spPr>
          <a:noFill/>
        </p:spPr>
        <p:txBody>
          <a:bodyPr/>
          <a:lstStyle/>
          <a:p>
            <a:fld id="{CE059CEC-07D9-480E-9079-E822A82DD176}" type="slidenum">
              <a:rPr lang="es-ES" smtClean="0">
                <a:latin typeface="Arial" charset="0"/>
              </a:rPr>
              <a:pPr/>
              <a:t>28</a:t>
            </a:fld>
            <a:endParaRPr lang="es-E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381E8B8-7073-4D6B-BE4E-B35FA9CF35CB}" type="slidenum">
              <a:rPr lang="es-ES" smtClean="0">
                <a:latin typeface="Arial" charset="0"/>
              </a:rPr>
              <a:pPr/>
              <a:t>29</a:t>
            </a:fld>
            <a:endParaRPr lang="es-ES" smtClean="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s-MX"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a:ln/>
        </p:spPr>
      </p:sp>
      <p:sp>
        <p:nvSpPr>
          <p:cNvPr id="98307" name="2 Marcador de notas"/>
          <p:cNvSpPr>
            <a:spLocks noGrp="1"/>
          </p:cNvSpPr>
          <p:nvPr>
            <p:ph type="body" idx="1"/>
          </p:nvPr>
        </p:nvSpPr>
        <p:spPr>
          <a:noFill/>
          <a:ln/>
        </p:spPr>
        <p:txBody>
          <a:bodyPr/>
          <a:lstStyle/>
          <a:p>
            <a:endParaRPr lang="es-MX" smtClean="0">
              <a:latin typeface="Arial" charset="0"/>
            </a:endParaRPr>
          </a:p>
        </p:txBody>
      </p:sp>
      <p:sp>
        <p:nvSpPr>
          <p:cNvPr id="98308" name="3 Marcador de número de diapositiva"/>
          <p:cNvSpPr>
            <a:spLocks noGrp="1"/>
          </p:cNvSpPr>
          <p:nvPr>
            <p:ph type="sldNum" sz="quarter" idx="5"/>
          </p:nvPr>
        </p:nvSpPr>
        <p:spPr>
          <a:noFill/>
        </p:spPr>
        <p:txBody>
          <a:bodyPr/>
          <a:lstStyle/>
          <a:p>
            <a:fld id="{77CC5D05-CF68-4BE3-B4C3-AACABF393963}" type="slidenum">
              <a:rPr lang="es-ES" smtClean="0">
                <a:latin typeface="Arial" charset="0"/>
              </a:rPr>
              <a:pPr/>
              <a:t>3</a:t>
            </a:fld>
            <a:endParaRPr lang="es-E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620E56D-B394-4770-8359-F497007FB84E}" type="slidenum">
              <a:rPr lang="es-ES" smtClean="0">
                <a:latin typeface="Arial" charset="0"/>
              </a:rPr>
              <a:pPr/>
              <a:t>31</a:t>
            </a:fld>
            <a:endParaRPr lang="es-ES" smtClean="0">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35C8734-A142-4BE9-BA50-9CDE56A783EC}" type="slidenum">
              <a:rPr lang="es-ES" smtClean="0">
                <a:latin typeface="Arial" charset="0"/>
              </a:rPr>
              <a:pPr/>
              <a:t>32</a:t>
            </a:fld>
            <a:endParaRPr lang="es-ES" smtClean="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D3B4282-5322-4446-AEB5-92057EB461A5}" type="slidenum">
              <a:rPr lang="es-ES" smtClean="0">
                <a:latin typeface="Arial" charset="0"/>
              </a:rPr>
              <a:pPr/>
              <a:t>33</a:t>
            </a:fld>
            <a:endParaRPr lang="es-ES" smtClean="0">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2B325D9-E48E-4763-A4ED-94EADD65A141}" type="slidenum">
              <a:rPr lang="es-ES" smtClean="0">
                <a:latin typeface="Arial" charset="0"/>
              </a:rPr>
              <a:pPr/>
              <a:t>35</a:t>
            </a:fld>
            <a:endParaRPr lang="es-ES" smtClean="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0583929-9BFC-448F-A7A0-4FE97EEA7359}" type="slidenum">
              <a:rPr lang="es-ES" smtClean="0">
                <a:latin typeface="Arial" charset="0"/>
              </a:rPr>
              <a:pPr/>
              <a:t>36</a:t>
            </a:fld>
            <a:endParaRPr lang="es-ES" smtClean="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a:ln/>
        </p:spPr>
      </p:sp>
      <p:sp>
        <p:nvSpPr>
          <p:cNvPr id="131075" name="2 Marcador de notas"/>
          <p:cNvSpPr>
            <a:spLocks noGrp="1"/>
          </p:cNvSpPr>
          <p:nvPr>
            <p:ph type="body" idx="1"/>
          </p:nvPr>
        </p:nvSpPr>
        <p:spPr>
          <a:noFill/>
          <a:ln/>
        </p:spPr>
        <p:txBody>
          <a:bodyPr/>
          <a:lstStyle/>
          <a:p>
            <a:endParaRPr lang="es-MX" smtClean="0">
              <a:latin typeface="Arial" charset="0"/>
            </a:endParaRPr>
          </a:p>
        </p:txBody>
      </p:sp>
      <p:sp>
        <p:nvSpPr>
          <p:cNvPr id="131076" name="3 Marcador de número de diapositiva"/>
          <p:cNvSpPr>
            <a:spLocks noGrp="1"/>
          </p:cNvSpPr>
          <p:nvPr>
            <p:ph type="sldNum" sz="quarter" idx="5"/>
          </p:nvPr>
        </p:nvSpPr>
        <p:spPr>
          <a:noFill/>
        </p:spPr>
        <p:txBody>
          <a:bodyPr/>
          <a:lstStyle/>
          <a:p>
            <a:fld id="{94EB488B-43CC-426A-8977-9E066AA56553}" type="slidenum">
              <a:rPr lang="es-ES" smtClean="0">
                <a:latin typeface="Arial" charset="0"/>
              </a:rPr>
              <a:pPr/>
              <a:t>37</a:t>
            </a:fld>
            <a:endParaRPr lang="es-E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a:ln/>
        </p:spPr>
      </p:sp>
      <p:sp>
        <p:nvSpPr>
          <p:cNvPr id="133123" name="2 Marcador de notas"/>
          <p:cNvSpPr>
            <a:spLocks noGrp="1"/>
          </p:cNvSpPr>
          <p:nvPr>
            <p:ph type="body" idx="1"/>
          </p:nvPr>
        </p:nvSpPr>
        <p:spPr>
          <a:noFill/>
          <a:ln/>
        </p:spPr>
        <p:txBody>
          <a:bodyPr/>
          <a:lstStyle/>
          <a:p>
            <a:endParaRPr lang="es-MX" smtClean="0">
              <a:latin typeface="Arial" charset="0"/>
            </a:endParaRPr>
          </a:p>
        </p:txBody>
      </p:sp>
      <p:sp>
        <p:nvSpPr>
          <p:cNvPr id="133124" name="3 Marcador de número de diapositiva"/>
          <p:cNvSpPr>
            <a:spLocks noGrp="1"/>
          </p:cNvSpPr>
          <p:nvPr>
            <p:ph type="sldNum" sz="quarter" idx="5"/>
          </p:nvPr>
        </p:nvSpPr>
        <p:spPr>
          <a:noFill/>
        </p:spPr>
        <p:txBody>
          <a:bodyPr/>
          <a:lstStyle/>
          <a:p>
            <a:fld id="{1A26CF23-E041-446E-9B77-85946BBF46A2}" type="slidenum">
              <a:rPr lang="es-ES" smtClean="0">
                <a:latin typeface="Arial" charset="0"/>
              </a:rPr>
              <a:pPr/>
              <a:t>39</a:t>
            </a:fld>
            <a:endParaRPr lang="es-E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6E31419-09AA-42FA-A817-0BF9C293CA9A}" type="slidenum">
              <a:rPr lang="es-ES" smtClean="0">
                <a:latin typeface="Arial" charset="0"/>
              </a:rPr>
              <a:pPr/>
              <a:t>40</a:t>
            </a:fld>
            <a:endParaRPr lang="es-ES" smtClean="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8052BDC3-38B3-4A3A-B3E0-91E18B894AC3}" type="slidenum">
              <a:rPr lang="es-ES" b="0" u="none"/>
              <a:pPr algn="r" defTabSz="931863"/>
              <a:t>41</a:t>
            </a:fld>
            <a:endParaRPr lang="es-ES" b="0" u="none"/>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a:ln/>
        </p:spPr>
      </p:sp>
      <p:sp>
        <p:nvSpPr>
          <p:cNvPr id="99331" name="2 Marcador de notas"/>
          <p:cNvSpPr>
            <a:spLocks noGrp="1"/>
          </p:cNvSpPr>
          <p:nvPr>
            <p:ph type="body" idx="1"/>
          </p:nvPr>
        </p:nvSpPr>
        <p:spPr>
          <a:noFill/>
          <a:ln/>
        </p:spPr>
        <p:txBody>
          <a:bodyPr/>
          <a:lstStyle/>
          <a:p>
            <a:endParaRPr lang="es-MX" smtClean="0">
              <a:latin typeface="Arial" charset="0"/>
            </a:endParaRPr>
          </a:p>
        </p:txBody>
      </p:sp>
      <p:sp>
        <p:nvSpPr>
          <p:cNvPr id="99332" name="3 Marcador de número de diapositiva"/>
          <p:cNvSpPr>
            <a:spLocks noGrp="1"/>
          </p:cNvSpPr>
          <p:nvPr>
            <p:ph type="sldNum" sz="quarter" idx="5"/>
          </p:nvPr>
        </p:nvSpPr>
        <p:spPr>
          <a:noFill/>
        </p:spPr>
        <p:txBody>
          <a:bodyPr/>
          <a:lstStyle/>
          <a:p>
            <a:fld id="{9D235011-3D0C-4058-BC56-78ED65A9B1F5}" type="slidenum">
              <a:rPr lang="es-ES" smtClean="0">
                <a:latin typeface="Arial" charset="0"/>
              </a:rPr>
              <a:pPr/>
              <a:t>4</a:t>
            </a:fld>
            <a:endParaRPr lang="es-E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CF190CE-4D74-44F4-858F-C87EBF33041E}" type="slidenum">
              <a:rPr lang="es-ES" smtClean="0">
                <a:latin typeface="Arial" charset="0"/>
              </a:rPr>
              <a:pPr/>
              <a:t>42</a:t>
            </a:fld>
            <a:endParaRPr lang="es-ES" smtClean="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a:ln/>
        </p:spPr>
      </p:sp>
      <p:sp>
        <p:nvSpPr>
          <p:cNvPr id="138243" name="2 Marcador de notas"/>
          <p:cNvSpPr>
            <a:spLocks noGrp="1"/>
          </p:cNvSpPr>
          <p:nvPr>
            <p:ph type="body" idx="1"/>
          </p:nvPr>
        </p:nvSpPr>
        <p:spPr>
          <a:noFill/>
          <a:ln/>
        </p:spPr>
        <p:txBody>
          <a:bodyPr/>
          <a:lstStyle/>
          <a:p>
            <a:endParaRPr lang="es-MX" smtClean="0">
              <a:latin typeface="Arial" charset="0"/>
            </a:endParaRPr>
          </a:p>
        </p:txBody>
      </p:sp>
      <p:sp>
        <p:nvSpPr>
          <p:cNvPr id="138244" name="3 Marcador de número de diapositiva"/>
          <p:cNvSpPr>
            <a:spLocks noGrp="1"/>
          </p:cNvSpPr>
          <p:nvPr>
            <p:ph type="sldNum" sz="quarter" idx="5"/>
          </p:nvPr>
        </p:nvSpPr>
        <p:spPr>
          <a:noFill/>
        </p:spPr>
        <p:txBody>
          <a:bodyPr/>
          <a:lstStyle/>
          <a:p>
            <a:fld id="{C5BB34E4-81CD-448B-A094-D4881855474C}" type="slidenum">
              <a:rPr lang="es-ES" smtClean="0">
                <a:latin typeface="Arial" charset="0"/>
              </a:rPr>
              <a:pPr/>
              <a:t>44</a:t>
            </a:fld>
            <a:endParaRPr lang="es-E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a:ln/>
        </p:spPr>
      </p:sp>
      <p:sp>
        <p:nvSpPr>
          <p:cNvPr id="139267" name="2 Marcador de notas"/>
          <p:cNvSpPr>
            <a:spLocks noGrp="1"/>
          </p:cNvSpPr>
          <p:nvPr>
            <p:ph type="body" idx="1"/>
          </p:nvPr>
        </p:nvSpPr>
        <p:spPr>
          <a:noFill/>
          <a:ln/>
        </p:spPr>
        <p:txBody>
          <a:bodyPr/>
          <a:lstStyle/>
          <a:p>
            <a:endParaRPr lang="es-MX" smtClean="0">
              <a:latin typeface="Arial" charset="0"/>
            </a:endParaRPr>
          </a:p>
        </p:txBody>
      </p:sp>
      <p:sp>
        <p:nvSpPr>
          <p:cNvPr id="139268" name="3 Marcador de número de diapositiva"/>
          <p:cNvSpPr>
            <a:spLocks noGrp="1"/>
          </p:cNvSpPr>
          <p:nvPr>
            <p:ph type="sldNum" sz="quarter" idx="5"/>
          </p:nvPr>
        </p:nvSpPr>
        <p:spPr>
          <a:noFill/>
        </p:spPr>
        <p:txBody>
          <a:bodyPr/>
          <a:lstStyle/>
          <a:p>
            <a:fld id="{D6B92727-A3A7-4866-9184-A08A41C83C05}" type="slidenum">
              <a:rPr lang="es-ES" smtClean="0">
                <a:latin typeface="Arial" charset="0"/>
              </a:rPr>
              <a:pPr/>
              <a:t>45</a:t>
            </a:fld>
            <a:endParaRPr lang="es-E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a:ln/>
        </p:spPr>
      </p:sp>
      <p:sp>
        <p:nvSpPr>
          <p:cNvPr id="141315" name="2 Marcador de notas"/>
          <p:cNvSpPr>
            <a:spLocks noGrp="1"/>
          </p:cNvSpPr>
          <p:nvPr>
            <p:ph type="body" idx="1"/>
          </p:nvPr>
        </p:nvSpPr>
        <p:spPr>
          <a:noFill/>
          <a:ln/>
        </p:spPr>
        <p:txBody>
          <a:bodyPr/>
          <a:lstStyle/>
          <a:p>
            <a:endParaRPr lang="es-MX" smtClean="0">
              <a:latin typeface="Arial" charset="0"/>
            </a:endParaRPr>
          </a:p>
        </p:txBody>
      </p:sp>
      <p:sp>
        <p:nvSpPr>
          <p:cNvPr id="141316" name="3 Marcador de número de diapositiva"/>
          <p:cNvSpPr>
            <a:spLocks noGrp="1"/>
          </p:cNvSpPr>
          <p:nvPr>
            <p:ph type="sldNum" sz="quarter" idx="5"/>
          </p:nvPr>
        </p:nvSpPr>
        <p:spPr>
          <a:noFill/>
        </p:spPr>
        <p:txBody>
          <a:bodyPr/>
          <a:lstStyle/>
          <a:p>
            <a:fld id="{4A4C2E3C-B6E0-459F-994C-AD7C1192741F}" type="slidenum">
              <a:rPr lang="es-ES" smtClean="0">
                <a:latin typeface="Arial" charset="0"/>
              </a:rPr>
              <a:pPr/>
              <a:t>47</a:t>
            </a:fld>
            <a:endParaRPr lang="es-E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s-MX" smtClean="0">
              <a:latin typeface="Arial" charset="0"/>
            </a:endParaRPr>
          </a:p>
        </p:txBody>
      </p:sp>
      <p:sp>
        <p:nvSpPr>
          <p:cNvPr id="142340" name="Slide Number Placeholder 3"/>
          <p:cNvSpPr>
            <a:spLocks noGrp="1"/>
          </p:cNvSpPr>
          <p:nvPr>
            <p:ph type="sldNum" sz="quarter" idx="5"/>
          </p:nvPr>
        </p:nvSpPr>
        <p:spPr>
          <a:noFill/>
        </p:spPr>
        <p:txBody>
          <a:bodyPr/>
          <a:lstStyle/>
          <a:p>
            <a:fld id="{DBE837E6-9275-4176-8C49-D4D08E6F7FFC}" type="slidenum">
              <a:rPr lang="es-ES" smtClean="0">
                <a:latin typeface="Arial" charset="0"/>
              </a:rPr>
              <a:pPr/>
              <a:t>48</a:t>
            </a:fld>
            <a:endParaRPr lang="es-E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a:ln/>
        </p:spPr>
      </p:sp>
      <p:sp>
        <p:nvSpPr>
          <p:cNvPr id="143363" name="2 Marcador de notas"/>
          <p:cNvSpPr>
            <a:spLocks noGrp="1"/>
          </p:cNvSpPr>
          <p:nvPr>
            <p:ph type="body" idx="1"/>
          </p:nvPr>
        </p:nvSpPr>
        <p:spPr>
          <a:noFill/>
          <a:ln/>
        </p:spPr>
        <p:txBody>
          <a:bodyPr/>
          <a:lstStyle/>
          <a:p>
            <a:endParaRPr lang="es-MX" smtClean="0">
              <a:latin typeface="Arial" charset="0"/>
            </a:endParaRPr>
          </a:p>
        </p:txBody>
      </p:sp>
      <p:sp>
        <p:nvSpPr>
          <p:cNvPr id="143364" name="3 Marcador de número de diapositiva"/>
          <p:cNvSpPr>
            <a:spLocks noGrp="1"/>
          </p:cNvSpPr>
          <p:nvPr>
            <p:ph type="sldNum" sz="quarter" idx="5"/>
          </p:nvPr>
        </p:nvSpPr>
        <p:spPr>
          <a:noFill/>
        </p:spPr>
        <p:txBody>
          <a:bodyPr/>
          <a:lstStyle/>
          <a:p>
            <a:fld id="{007A3B7E-EC7A-4160-8FDE-5ABE0ABED972}" type="slidenum">
              <a:rPr lang="es-ES" smtClean="0">
                <a:latin typeface="Arial" charset="0"/>
              </a:rPr>
              <a:pPr/>
              <a:t>49</a:t>
            </a:fld>
            <a:endParaRPr lang="es-E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a:ln/>
        </p:spPr>
      </p:sp>
      <p:sp>
        <p:nvSpPr>
          <p:cNvPr id="144387" name="2 Marcador de notas"/>
          <p:cNvSpPr>
            <a:spLocks noGrp="1"/>
          </p:cNvSpPr>
          <p:nvPr>
            <p:ph type="body" idx="1"/>
          </p:nvPr>
        </p:nvSpPr>
        <p:spPr>
          <a:noFill/>
          <a:ln/>
        </p:spPr>
        <p:txBody>
          <a:bodyPr/>
          <a:lstStyle/>
          <a:p>
            <a:endParaRPr lang="es-MX" smtClean="0">
              <a:latin typeface="Arial" charset="0"/>
            </a:endParaRPr>
          </a:p>
        </p:txBody>
      </p:sp>
      <p:sp>
        <p:nvSpPr>
          <p:cNvPr id="144388" name="3 Marcador de número de diapositiva"/>
          <p:cNvSpPr>
            <a:spLocks noGrp="1"/>
          </p:cNvSpPr>
          <p:nvPr>
            <p:ph type="sldNum" sz="quarter" idx="5"/>
          </p:nvPr>
        </p:nvSpPr>
        <p:spPr>
          <a:noFill/>
        </p:spPr>
        <p:txBody>
          <a:bodyPr/>
          <a:lstStyle/>
          <a:p>
            <a:fld id="{A2ABF05B-DE1F-40C5-9458-176832733E72}" type="slidenum">
              <a:rPr lang="es-ES" smtClean="0">
                <a:latin typeface="Arial" charset="0"/>
              </a:rPr>
              <a:pPr/>
              <a:t>50</a:t>
            </a:fld>
            <a:endParaRPr lang="es-E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a:ln/>
        </p:spPr>
      </p:sp>
      <p:sp>
        <p:nvSpPr>
          <p:cNvPr id="100355" name="2 Marcador de notas"/>
          <p:cNvSpPr>
            <a:spLocks noGrp="1"/>
          </p:cNvSpPr>
          <p:nvPr>
            <p:ph type="body" idx="1"/>
          </p:nvPr>
        </p:nvSpPr>
        <p:spPr>
          <a:noFill/>
          <a:ln/>
        </p:spPr>
        <p:txBody>
          <a:bodyPr/>
          <a:lstStyle/>
          <a:p>
            <a:endParaRPr lang="es-MX" smtClean="0">
              <a:latin typeface="Arial" charset="0"/>
            </a:endParaRPr>
          </a:p>
        </p:txBody>
      </p:sp>
      <p:sp>
        <p:nvSpPr>
          <p:cNvPr id="100356" name="3 Marcador de número de diapositiva"/>
          <p:cNvSpPr>
            <a:spLocks noGrp="1"/>
          </p:cNvSpPr>
          <p:nvPr>
            <p:ph type="sldNum" sz="quarter" idx="5"/>
          </p:nvPr>
        </p:nvSpPr>
        <p:spPr>
          <a:noFill/>
        </p:spPr>
        <p:txBody>
          <a:bodyPr/>
          <a:lstStyle/>
          <a:p>
            <a:fld id="{63C6BD60-E5F4-4496-B468-B456E8DF5A5A}" type="slidenum">
              <a:rPr lang="es-ES" smtClean="0">
                <a:latin typeface="Arial" charset="0"/>
              </a:rPr>
              <a:pPr/>
              <a:t>5</a:t>
            </a:fld>
            <a:endParaRPr lang="es-E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a:ln/>
        </p:spPr>
      </p:sp>
      <p:sp>
        <p:nvSpPr>
          <p:cNvPr id="146435" name="2 Marcador de notas"/>
          <p:cNvSpPr>
            <a:spLocks noGrp="1"/>
          </p:cNvSpPr>
          <p:nvPr>
            <p:ph type="body" idx="1"/>
          </p:nvPr>
        </p:nvSpPr>
        <p:spPr>
          <a:noFill/>
          <a:ln/>
        </p:spPr>
        <p:txBody>
          <a:bodyPr/>
          <a:lstStyle/>
          <a:p>
            <a:endParaRPr lang="es-MX" smtClean="0">
              <a:latin typeface="Arial" charset="0"/>
            </a:endParaRPr>
          </a:p>
        </p:txBody>
      </p:sp>
      <p:sp>
        <p:nvSpPr>
          <p:cNvPr id="146436" name="3 Marcador de número de diapositiva"/>
          <p:cNvSpPr>
            <a:spLocks noGrp="1"/>
          </p:cNvSpPr>
          <p:nvPr>
            <p:ph type="sldNum" sz="quarter" idx="5"/>
          </p:nvPr>
        </p:nvSpPr>
        <p:spPr>
          <a:noFill/>
        </p:spPr>
        <p:txBody>
          <a:bodyPr/>
          <a:lstStyle/>
          <a:p>
            <a:fld id="{D0188CD1-D99D-48B1-9E37-9C968C45B7FF}" type="slidenum">
              <a:rPr lang="es-ES" smtClean="0">
                <a:latin typeface="Arial" charset="0"/>
              </a:rPr>
              <a:pPr/>
              <a:t>52</a:t>
            </a:fld>
            <a:endParaRPr lang="es-E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a:ln/>
        </p:spPr>
      </p:sp>
      <p:sp>
        <p:nvSpPr>
          <p:cNvPr id="149507" name="2 Marcador de notas"/>
          <p:cNvSpPr>
            <a:spLocks noGrp="1"/>
          </p:cNvSpPr>
          <p:nvPr>
            <p:ph type="body" idx="1"/>
          </p:nvPr>
        </p:nvSpPr>
        <p:spPr>
          <a:noFill/>
          <a:ln/>
        </p:spPr>
        <p:txBody>
          <a:bodyPr/>
          <a:lstStyle/>
          <a:p>
            <a:endParaRPr lang="es-MX" smtClean="0">
              <a:latin typeface="Arial" charset="0"/>
            </a:endParaRPr>
          </a:p>
        </p:txBody>
      </p:sp>
      <p:sp>
        <p:nvSpPr>
          <p:cNvPr id="149508" name="3 Marcador de número de diapositiva"/>
          <p:cNvSpPr>
            <a:spLocks noGrp="1"/>
          </p:cNvSpPr>
          <p:nvPr>
            <p:ph type="sldNum" sz="quarter" idx="5"/>
          </p:nvPr>
        </p:nvSpPr>
        <p:spPr>
          <a:noFill/>
        </p:spPr>
        <p:txBody>
          <a:bodyPr/>
          <a:lstStyle/>
          <a:p>
            <a:fld id="{A96830FE-8191-4C57-96E2-E730068E7A99}" type="slidenum">
              <a:rPr lang="es-ES" smtClean="0">
                <a:latin typeface="Arial" charset="0"/>
              </a:rPr>
              <a:pPr/>
              <a:t>55</a:t>
            </a:fld>
            <a:endParaRPr lang="es-E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a:ln/>
        </p:spPr>
      </p:sp>
      <p:sp>
        <p:nvSpPr>
          <p:cNvPr id="150531" name="2 Marcador de notas"/>
          <p:cNvSpPr>
            <a:spLocks noGrp="1"/>
          </p:cNvSpPr>
          <p:nvPr>
            <p:ph type="body" idx="1"/>
          </p:nvPr>
        </p:nvSpPr>
        <p:spPr>
          <a:noFill/>
          <a:ln/>
        </p:spPr>
        <p:txBody>
          <a:bodyPr/>
          <a:lstStyle/>
          <a:p>
            <a:endParaRPr lang="es-MX" smtClean="0">
              <a:latin typeface="Arial" charset="0"/>
            </a:endParaRPr>
          </a:p>
        </p:txBody>
      </p:sp>
      <p:sp>
        <p:nvSpPr>
          <p:cNvPr id="150532" name="3 Marcador de número de diapositiva"/>
          <p:cNvSpPr>
            <a:spLocks noGrp="1"/>
          </p:cNvSpPr>
          <p:nvPr>
            <p:ph type="sldNum" sz="quarter" idx="5"/>
          </p:nvPr>
        </p:nvSpPr>
        <p:spPr>
          <a:noFill/>
        </p:spPr>
        <p:txBody>
          <a:bodyPr/>
          <a:lstStyle/>
          <a:p>
            <a:fld id="{395DD094-C020-458B-95FF-4D2D7F449F45}" type="slidenum">
              <a:rPr lang="es-ES" smtClean="0">
                <a:latin typeface="Arial" charset="0"/>
              </a:rPr>
              <a:pPr/>
              <a:t>56</a:t>
            </a:fld>
            <a:endParaRPr lang="es-E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a:ln/>
        </p:spPr>
      </p:sp>
      <p:sp>
        <p:nvSpPr>
          <p:cNvPr id="151555" name="2 Marcador de notas"/>
          <p:cNvSpPr>
            <a:spLocks noGrp="1"/>
          </p:cNvSpPr>
          <p:nvPr>
            <p:ph type="body" idx="1"/>
          </p:nvPr>
        </p:nvSpPr>
        <p:spPr>
          <a:noFill/>
          <a:ln/>
        </p:spPr>
        <p:txBody>
          <a:bodyPr/>
          <a:lstStyle/>
          <a:p>
            <a:endParaRPr lang="es-MX" smtClean="0">
              <a:latin typeface="Arial" charset="0"/>
            </a:endParaRPr>
          </a:p>
        </p:txBody>
      </p:sp>
      <p:sp>
        <p:nvSpPr>
          <p:cNvPr id="151556" name="3 Marcador de número de diapositiva"/>
          <p:cNvSpPr>
            <a:spLocks noGrp="1"/>
          </p:cNvSpPr>
          <p:nvPr>
            <p:ph type="sldNum" sz="quarter" idx="5"/>
          </p:nvPr>
        </p:nvSpPr>
        <p:spPr>
          <a:noFill/>
        </p:spPr>
        <p:txBody>
          <a:bodyPr/>
          <a:lstStyle/>
          <a:p>
            <a:fld id="{38C627F3-E3C2-4788-95C2-A80A74BC3D55}" type="slidenum">
              <a:rPr lang="es-ES" smtClean="0">
                <a:latin typeface="Arial" charset="0"/>
              </a:rPr>
              <a:pPr/>
              <a:t>57</a:t>
            </a:fld>
            <a:endParaRPr lang="es-E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a:ln/>
        </p:spPr>
      </p:sp>
      <p:sp>
        <p:nvSpPr>
          <p:cNvPr id="152579" name="2 Marcador de notas"/>
          <p:cNvSpPr>
            <a:spLocks noGrp="1"/>
          </p:cNvSpPr>
          <p:nvPr>
            <p:ph type="body" idx="1"/>
          </p:nvPr>
        </p:nvSpPr>
        <p:spPr>
          <a:noFill/>
          <a:ln/>
        </p:spPr>
        <p:txBody>
          <a:bodyPr/>
          <a:lstStyle/>
          <a:p>
            <a:endParaRPr lang="es-MX" smtClean="0">
              <a:latin typeface="Arial" charset="0"/>
            </a:endParaRPr>
          </a:p>
        </p:txBody>
      </p:sp>
      <p:sp>
        <p:nvSpPr>
          <p:cNvPr id="152580" name="3 Marcador de número de diapositiva"/>
          <p:cNvSpPr>
            <a:spLocks noGrp="1"/>
          </p:cNvSpPr>
          <p:nvPr>
            <p:ph type="sldNum" sz="quarter" idx="5"/>
          </p:nvPr>
        </p:nvSpPr>
        <p:spPr>
          <a:noFill/>
        </p:spPr>
        <p:txBody>
          <a:bodyPr/>
          <a:lstStyle/>
          <a:p>
            <a:fld id="{801B190D-0A9D-4ED8-A714-971699FE7658}" type="slidenum">
              <a:rPr lang="es-ES" smtClean="0">
                <a:latin typeface="Arial" charset="0"/>
              </a:rPr>
              <a:pPr/>
              <a:t>58</a:t>
            </a:fld>
            <a:endParaRPr lang="es-E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a:ln/>
        </p:spPr>
      </p:sp>
      <p:sp>
        <p:nvSpPr>
          <p:cNvPr id="153603" name="2 Marcador de notas"/>
          <p:cNvSpPr>
            <a:spLocks noGrp="1"/>
          </p:cNvSpPr>
          <p:nvPr>
            <p:ph type="body" idx="1"/>
          </p:nvPr>
        </p:nvSpPr>
        <p:spPr>
          <a:noFill/>
          <a:ln/>
        </p:spPr>
        <p:txBody>
          <a:bodyPr/>
          <a:lstStyle/>
          <a:p>
            <a:endParaRPr lang="es-MX" smtClean="0">
              <a:latin typeface="Arial" charset="0"/>
            </a:endParaRPr>
          </a:p>
        </p:txBody>
      </p:sp>
      <p:sp>
        <p:nvSpPr>
          <p:cNvPr id="153604" name="3 Marcador de número de diapositiva"/>
          <p:cNvSpPr>
            <a:spLocks noGrp="1"/>
          </p:cNvSpPr>
          <p:nvPr>
            <p:ph type="sldNum" sz="quarter" idx="5"/>
          </p:nvPr>
        </p:nvSpPr>
        <p:spPr>
          <a:noFill/>
        </p:spPr>
        <p:txBody>
          <a:bodyPr/>
          <a:lstStyle/>
          <a:p>
            <a:fld id="{9DF33D8F-43FE-4651-B8CF-72B14AFBFD0A}" type="slidenum">
              <a:rPr lang="es-ES" smtClean="0">
                <a:latin typeface="Arial" charset="0"/>
              </a:rPr>
              <a:pPr/>
              <a:t>59</a:t>
            </a:fld>
            <a:endParaRPr lang="es-E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a:ln/>
        </p:spPr>
      </p:sp>
      <p:sp>
        <p:nvSpPr>
          <p:cNvPr id="101379" name="2 Marcador de notas"/>
          <p:cNvSpPr>
            <a:spLocks noGrp="1"/>
          </p:cNvSpPr>
          <p:nvPr>
            <p:ph type="body" idx="1"/>
          </p:nvPr>
        </p:nvSpPr>
        <p:spPr>
          <a:noFill/>
          <a:ln/>
        </p:spPr>
        <p:txBody>
          <a:bodyPr/>
          <a:lstStyle/>
          <a:p>
            <a:endParaRPr lang="es-MX" smtClean="0">
              <a:latin typeface="Arial" charset="0"/>
            </a:endParaRPr>
          </a:p>
        </p:txBody>
      </p:sp>
      <p:sp>
        <p:nvSpPr>
          <p:cNvPr id="101380" name="3 Marcador de número de diapositiva"/>
          <p:cNvSpPr>
            <a:spLocks noGrp="1"/>
          </p:cNvSpPr>
          <p:nvPr>
            <p:ph type="sldNum" sz="quarter" idx="5"/>
          </p:nvPr>
        </p:nvSpPr>
        <p:spPr>
          <a:noFill/>
        </p:spPr>
        <p:txBody>
          <a:bodyPr/>
          <a:lstStyle/>
          <a:p>
            <a:fld id="{66E7B60F-3501-4F8D-B887-18FD1D1ED4E9}" type="slidenum">
              <a:rPr lang="es-ES" smtClean="0">
                <a:latin typeface="Arial" charset="0"/>
              </a:rPr>
              <a:pPr/>
              <a:t>6</a:t>
            </a:fld>
            <a:endParaRPr lang="es-E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BCFA6A6-FF70-435F-8F4D-B8A7018834A9}" type="slidenum">
              <a:rPr lang="es-ES" smtClean="0">
                <a:latin typeface="Arial" charset="0"/>
              </a:rPr>
              <a:pPr/>
              <a:t>62</a:t>
            </a:fld>
            <a:endParaRPr lang="es-ES" smtClean="0">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s-E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a:ln/>
        </p:spPr>
      </p:sp>
      <p:sp>
        <p:nvSpPr>
          <p:cNvPr id="159747" name="2 Marcador de notas"/>
          <p:cNvSpPr>
            <a:spLocks noGrp="1"/>
          </p:cNvSpPr>
          <p:nvPr>
            <p:ph type="body" idx="1"/>
          </p:nvPr>
        </p:nvSpPr>
        <p:spPr>
          <a:noFill/>
          <a:ln/>
        </p:spPr>
        <p:txBody>
          <a:bodyPr/>
          <a:lstStyle/>
          <a:p>
            <a:endParaRPr lang="es-MX" smtClean="0">
              <a:latin typeface="Arial" charset="0"/>
            </a:endParaRPr>
          </a:p>
        </p:txBody>
      </p:sp>
      <p:sp>
        <p:nvSpPr>
          <p:cNvPr id="159748" name="3 Marcador de número de diapositiva"/>
          <p:cNvSpPr>
            <a:spLocks noGrp="1"/>
          </p:cNvSpPr>
          <p:nvPr>
            <p:ph type="sldNum" sz="quarter" idx="5"/>
          </p:nvPr>
        </p:nvSpPr>
        <p:spPr>
          <a:noFill/>
        </p:spPr>
        <p:txBody>
          <a:bodyPr/>
          <a:lstStyle/>
          <a:p>
            <a:fld id="{986D5531-C79D-49CD-A732-783D6A0323D4}" type="slidenum">
              <a:rPr lang="es-ES" smtClean="0">
                <a:latin typeface="Arial" charset="0"/>
              </a:rPr>
              <a:pPr/>
              <a:t>65</a:t>
            </a:fld>
            <a:endParaRPr lang="es-E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a:ln/>
        </p:spPr>
      </p:sp>
      <p:sp>
        <p:nvSpPr>
          <p:cNvPr id="160771" name="2 Marcador de notas"/>
          <p:cNvSpPr>
            <a:spLocks noGrp="1"/>
          </p:cNvSpPr>
          <p:nvPr>
            <p:ph type="body" idx="1"/>
          </p:nvPr>
        </p:nvSpPr>
        <p:spPr>
          <a:noFill/>
          <a:ln/>
        </p:spPr>
        <p:txBody>
          <a:bodyPr/>
          <a:lstStyle/>
          <a:p>
            <a:endParaRPr lang="es-MX" smtClean="0">
              <a:latin typeface="Arial" charset="0"/>
            </a:endParaRPr>
          </a:p>
        </p:txBody>
      </p:sp>
      <p:sp>
        <p:nvSpPr>
          <p:cNvPr id="160772" name="3 Marcador de número de diapositiva"/>
          <p:cNvSpPr>
            <a:spLocks noGrp="1"/>
          </p:cNvSpPr>
          <p:nvPr>
            <p:ph type="sldNum" sz="quarter" idx="5"/>
          </p:nvPr>
        </p:nvSpPr>
        <p:spPr>
          <a:noFill/>
        </p:spPr>
        <p:txBody>
          <a:bodyPr/>
          <a:lstStyle/>
          <a:p>
            <a:fld id="{403199C5-2B5D-4F19-9E2B-28FE64E1DD59}" type="slidenum">
              <a:rPr lang="es-ES" smtClean="0">
                <a:latin typeface="Arial" charset="0"/>
              </a:rPr>
              <a:pPr/>
              <a:t>66</a:t>
            </a:fld>
            <a:endParaRPr lang="es-E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Marcador de imagen de diapositiva"/>
          <p:cNvSpPr>
            <a:spLocks noGrp="1" noRot="1" noChangeAspect="1" noTextEdit="1"/>
          </p:cNvSpPr>
          <p:nvPr>
            <p:ph type="sldImg"/>
          </p:nvPr>
        </p:nvSpPr>
        <p:spPr>
          <a:ln/>
        </p:spPr>
      </p:sp>
      <p:sp>
        <p:nvSpPr>
          <p:cNvPr id="163843" name="2 Marcador de notas"/>
          <p:cNvSpPr>
            <a:spLocks noGrp="1"/>
          </p:cNvSpPr>
          <p:nvPr>
            <p:ph type="body" idx="1"/>
          </p:nvPr>
        </p:nvSpPr>
        <p:spPr>
          <a:noFill/>
          <a:ln/>
        </p:spPr>
        <p:txBody>
          <a:bodyPr/>
          <a:lstStyle/>
          <a:p>
            <a:endParaRPr lang="es-MX" smtClean="0">
              <a:latin typeface="Arial" charset="0"/>
            </a:endParaRPr>
          </a:p>
        </p:txBody>
      </p:sp>
      <p:sp>
        <p:nvSpPr>
          <p:cNvPr id="163844" name="3 Marcador de número de diapositiva"/>
          <p:cNvSpPr>
            <a:spLocks noGrp="1"/>
          </p:cNvSpPr>
          <p:nvPr>
            <p:ph type="sldNum" sz="quarter" idx="5"/>
          </p:nvPr>
        </p:nvSpPr>
        <p:spPr>
          <a:noFill/>
        </p:spPr>
        <p:txBody>
          <a:bodyPr/>
          <a:lstStyle/>
          <a:p>
            <a:fld id="{34CAE773-7FE6-426C-A957-02B1291F45EF}" type="slidenum">
              <a:rPr lang="es-ES" smtClean="0">
                <a:latin typeface="Arial" charset="0"/>
              </a:rPr>
              <a:pPr/>
              <a:t>69</a:t>
            </a:fld>
            <a:endParaRPr lang="es-E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Marcador de imagen de diapositiva"/>
          <p:cNvSpPr>
            <a:spLocks noGrp="1" noRot="1" noChangeAspect="1" noTextEdit="1"/>
          </p:cNvSpPr>
          <p:nvPr>
            <p:ph type="sldImg"/>
          </p:nvPr>
        </p:nvSpPr>
        <p:spPr>
          <a:ln/>
        </p:spPr>
      </p:sp>
      <p:sp>
        <p:nvSpPr>
          <p:cNvPr id="164867" name="2 Marcador de notas"/>
          <p:cNvSpPr>
            <a:spLocks noGrp="1"/>
          </p:cNvSpPr>
          <p:nvPr>
            <p:ph type="body" idx="1"/>
          </p:nvPr>
        </p:nvSpPr>
        <p:spPr>
          <a:noFill/>
          <a:ln/>
        </p:spPr>
        <p:txBody>
          <a:bodyPr/>
          <a:lstStyle/>
          <a:p>
            <a:endParaRPr lang="es-MX" smtClean="0">
              <a:latin typeface="Arial" charset="0"/>
            </a:endParaRPr>
          </a:p>
        </p:txBody>
      </p:sp>
      <p:sp>
        <p:nvSpPr>
          <p:cNvPr id="164868" name="3 Marcador de número de diapositiva"/>
          <p:cNvSpPr>
            <a:spLocks noGrp="1"/>
          </p:cNvSpPr>
          <p:nvPr>
            <p:ph type="sldNum" sz="quarter" idx="5"/>
          </p:nvPr>
        </p:nvSpPr>
        <p:spPr>
          <a:noFill/>
        </p:spPr>
        <p:txBody>
          <a:bodyPr/>
          <a:lstStyle/>
          <a:p>
            <a:fld id="{804450E7-5AC3-4D6E-9CE2-0E04715F5F07}" type="slidenum">
              <a:rPr lang="es-ES" smtClean="0">
                <a:latin typeface="Arial" charset="0"/>
              </a:rPr>
              <a:pPr/>
              <a:t>70</a:t>
            </a:fld>
            <a:endParaRPr lang="es-E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Marcador de imagen de diapositiva"/>
          <p:cNvSpPr>
            <a:spLocks noGrp="1" noRot="1" noChangeAspect="1" noTextEdit="1"/>
          </p:cNvSpPr>
          <p:nvPr>
            <p:ph type="sldImg"/>
          </p:nvPr>
        </p:nvSpPr>
        <p:spPr>
          <a:ln/>
        </p:spPr>
      </p:sp>
      <p:sp>
        <p:nvSpPr>
          <p:cNvPr id="165891" name="2 Marcador de notas"/>
          <p:cNvSpPr>
            <a:spLocks noGrp="1"/>
          </p:cNvSpPr>
          <p:nvPr>
            <p:ph type="body" idx="1"/>
          </p:nvPr>
        </p:nvSpPr>
        <p:spPr>
          <a:noFill/>
          <a:ln/>
        </p:spPr>
        <p:txBody>
          <a:bodyPr/>
          <a:lstStyle/>
          <a:p>
            <a:endParaRPr lang="es-MX" smtClean="0">
              <a:latin typeface="Arial" charset="0"/>
            </a:endParaRPr>
          </a:p>
        </p:txBody>
      </p:sp>
      <p:sp>
        <p:nvSpPr>
          <p:cNvPr id="165892" name="3 Marcador de número de diapositiva"/>
          <p:cNvSpPr>
            <a:spLocks noGrp="1"/>
          </p:cNvSpPr>
          <p:nvPr>
            <p:ph type="sldNum" sz="quarter" idx="5"/>
          </p:nvPr>
        </p:nvSpPr>
        <p:spPr>
          <a:noFill/>
        </p:spPr>
        <p:txBody>
          <a:bodyPr/>
          <a:lstStyle/>
          <a:p>
            <a:fld id="{F06F472C-F1FE-4B07-96FC-F36B4ADCFE0A}" type="slidenum">
              <a:rPr lang="es-ES" smtClean="0">
                <a:latin typeface="Arial" charset="0"/>
              </a:rPr>
              <a:pPr/>
              <a:t>71</a:t>
            </a:fld>
            <a:endParaRPr lang="es-E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a:ln/>
        </p:spPr>
      </p:sp>
      <p:sp>
        <p:nvSpPr>
          <p:cNvPr id="102403" name="2 Marcador de notas"/>
          <p:cNvSpPr>
            <a:spLocks noGrp="1"/>
          </p:cNvSpPr>
          <p:nvPr>
            <p:ph type="body" idx="1"/>
          </p:nvPr>
        </p:nvSpPr>
        <p:spPr>
          <a:noFill/>
          <a:ln/>
        </p:spPr>
        <p:txBody>
          <a:bodyPr/>
          <a:lstStyle/>
          <a:p>
            <a:endParaRPr lang="es-MX" smtClean="0">
              <a:latin typeface="Arial" charset="0"/>
            </a:endParaRPr>
          </a:p>
        </p:txBody>
      </p:sp>
      <p:sp>
        <p:nvSpPr>
          <p:cNvPr id="102404" name="3 Marcador de número de diapositiva"/>
          <p:cNvSpPr>
            <a:spLocks noGrp="1"/>
          </p:cNvSpPr>
          <p:nvPr>
            <p:ph type="sldNum" sz="quarter" idx="5"/>
          </p:nvPr>
        </p:nvSpPr>
        <p:spPr>
          <a:noFill/>
        </p:spPr>
        <p:txBody>
          <a:bodyPr/>
          <a:lstStyle/>
          <a:p>
            <a:fld id="{1F236187-95E2-4660-94BB-694A80F6B367}" type="slidenum">
              <a:rPr lang="es-ES" smtClean="0">
                <a:latin typeface="Arial" charset="0"/>
              </a:rPr>
              <a:pPr/>
              <a:t>7</a:t>
            </a:fld>
            <a:endParaRPr lang="es-E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Marcador de imagen de diapositiva"/>
          <p:cNvSpPr>
            <a:spLocks noGrp="1" noRot="1" noChangeAspect="1" noTextEdit="1"/>
          </p:cNvSpPr>
          <p:nvPr>
            <p:ph type="sldImg"/>
          </p:nvPr>
        </p:nvSpPr>
        <p:spPr>
          <a:ln/>
        </p:spPr>
      </p:sp>
      <p:sp>
        <p:nvSpPr>
          <p:cNvPr id="166915" name="2 Marcador de notas"/>
          <p:cNvSpPr>
            <a:spLocks noGrp="1"/>
          </p:cNvSpPr>
          <p:nvPr>
            <p:ph type="body" idx="1"/>
          </p:nvPr>
        </p:nvSpPr>
        <p:spPr>
          <a:noFill/>
          <a:ln/>
        </p:spPr>
        <p:txBody>
          <a:bodyPr/>
          <a:lstStyle/>
          <a:p>
            <a:endParaRPr lang="es-MX" smtClean="0">
              <a:latin typeface="Arial" charset="0"/>
            </a:endParaRPr>
          </a:p>
        </p:txBody>
      </p:sp>
      <p:sp>
        <p:nvSpPr>
          <p:cNvPr id="166916" name="3 Marcador de número de diapositiva"/>
          <p:cNvSpPr>
            <a:spLocks noGrp="1"/>
          </p:cNvSpPr>
          <p:nvPr>
            <p:ph type="sldNum" sz="quarter" idx="5"/>
          </p:nvPr>
        </p:nvSpPr>
        <p:spPr>
          <a:noFill/>
        </p:spPr>
        <p:txBody>
          <a:bodyPr/>
          <a:lstStyle/>
          <a:p>
            <a:fld id="{55D53C78-E0E7-41EA-B0A4-4C4C5A45D60B}" type="slidenum">
              <a:rPr lang="es-ES" smtClean="0">
                <a:latin typeface="Arial" charset="0"/>
              </a:rPr>
              <a:pPr/>
              <a:t>72</a:t>
            </a:fld>
            <a:endParaRPr lang="es-E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a:ln/>
        </p:spPr>
      </p:sp>
      <p:sp>
        <p:nvSpPr>
          <p:cNvPr id="167939" name="2 Marcador de notas"/>
          <p:cNvSpPr>
            <a:spLocks noGrp="1"/>
          </p:cNvSpPr>
          <p:nvPr>
            <p:ph type="body" idx="1"/>
          </p:nvPr>
        </p:nvSpPr>
        <p:spPr>
          <a:noFill/>
          <a:ln/>
        </p:spPr>
        <p:txBody>
          <a:bodyPr/>
          <a:lstStyle/>
          <a:p>
            <a:endParaRPr lang="es-MX" smtClean="0">
              <a:latin typeface="Arial" charset="0"/>
            </a:endParaRPr>
          </a:p>
        </p:txBody>
      </p:sp>
      <p:sp>
        <p:nvSpPr>
          <p:cNvPr id="167940" name="3 Marcador de número de diapositiva"/>
          <p:cNvSpPr>
            <a:spLocks noGrp="1"/>
          </p:cNvSpPr>
          <p:nvPr>
            <p:ph type="sldNum" sz="quarter" idx="5"/>
          </p:nvPr>
        </p:nvSpPr>
        <p:spPr>
          <a:noFill/>
        </p:spPr>
        <p:txBody>
          <a:bodyPr/>
          <a:lstStyle/>
          <a:p>
            <a:fld id="{C814B305-DEA6-480F-89EC-F64DF127C9C6}" type="slidenum">
              <a:rPr lang="es-ES" smtClean="0">
                <a:latin typeface="Arial" charset="0"/>
              </a:rPr>
              <a:pPr/>
              <a:t>73</a:t>
            </a:fld>
            <a:endParaRPr lang="es-E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a:ln/>
        </p:spPr>
      </p:sp>
      <p:sp>
        <p:nvSpPr>
          <p:cNvPr id="168963" name="2 Marcador de notas"/>
          <p:cNvSpPr>
            <a:spLocks noGrp="1"/>
          </p:cNvSpPr>
          <p:nvPr>
            <p:ph type="body" idx="1"/>
          </p:nvPr>
        </p:nvSpPr>
        <p:spPr>
          <a:noFill/>
          <a:ln/>
        </p:spPr>
        <p:txBody>
          <a:bodyPr/>
          <a:lstStyle/>
          <a:p>
            <a:endParaRPr lang="es-MX" smtClean="0">
              <a:latin typeface="Arial" charset="0"/>
            </a:endParaRPr>
          </a:p>
        </p:txBody>
      </p:sp>
      <p:sp>
        <p:nvSpPr>
          <p:cNvPr id="168964" name="3 Marcador de número de diapositiva"/>
          <p:cNvSpPr>
            <a:spLocks noGrp="1"/>
          </p:cNvSpPr>
          <p:nvPr>
            <p:ph type="sldNum" sz="quarter" idx="5"/>
          </p:nvPr>
        </p:nvSpPr>
        <p:spPr>
          <a:noFill/>
        </p:spPr>
        <p:txBody>
          <a:bodyPr/>
          <a:lstStyle/>
          <a:p>
            <a:fld id="{F280098D-8436-4091-8F15-6BC9A437C6F5}" type="slidenum">
              <a:rPr lang="es-ES" smtClean="0">
                <a:latin typeface="Arial" charset="0"/>
              </a:rPr>
              <a:pPr/>
              <a:t>76</a:t>
            </a:fld>
            <a:endParaRPr lang="es-E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p:cNvSpPr>
            <a:spLocks noGrp="1" noRot="1" noChangeAspect="1" noTextEdit="1"/>
          </p:cNvSpPr>
          <p:nvPr>
            <p:ph type="sldImg"/>
          </p:nvPr>
        </p:nvSpPr>
        <p:spPr>
          <a:ln/>
        </p:spPr>
      </p:sp>
      <p:sp>
        <p:nvSpPr>
          <p:cNvPr id="169987" name="2 Marcador de notas"/>
          <p:cNvSpPr>
            <a:spLocks noGrp="1"/>
          </p:cNvSpPr>
          <p:nvPr>
            <p:ph type="body" idx="1"/>
          </p:nvPr>
        </p:nvSpPr>
        <p:spPr>
          <a:noFill/>
          <a:ln/>
        </p:spPr>
        <p:txBody>
          <a:bodyPr/>
          <a:lstStyle/>
          <a:p>
            <a:endParaRPr lang="es-MX" smtClean="0">
              <a:latin typeface="Arial" charset="0"/>
            </a:endParaRPr>
          </a:p>
        </p:txBody>
      </p:sp>
      <p:sp>
        <p:nvSpPr>
          <p:cNvPr id="169988" name="3 Marcador de número de diapositiva"/>
          <p:cNvSpPr>
            <a:spLocks noGrp="1"/>
          </p:cNvSpPr>
          <p:nvPr>
            <p:ph type="sldNum" sz="quarter" idx="5"/>
          </p:nvPr>
        </p:nvSpPr>
        <p:spPr>
          <a:noFill/>
        </p:spPr>
        <p:txBody>
          <a:bodyPr/>
          <a:lstStyle/>
          <a:p>
            <a:fld id="{4F541967-52EC-4BF3-9BFC-5AEC0287120B}" type="slidenum">
              <a:rPr lang="es-ES" smtClean="0">
                <a:latin typeface="Arial" charset="0"/>
              </a:rPr>
              <a:pPr/>
              <a:t>77</a:t>
            </a:fld>
            <a:endParaRPr lang="es-ES"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p:cNvSpPr>
            <a:spLocks noGrp="1" noRot="1" noChangeAspect="1" noTextEdit="1"/>
          </p:cNvSpPr>
          <p:nvPr>
            <p:ph type="sldImg"/>
          </p:nvPr>
        </p:nvSpPr>
        <p:spPr>
          <a:ln/>
        </p:spPr>
      </p:sp>
      <p:sp>
        <p:nvSpPr>
          <p:cNvPr id="171011" name="2 Marcador de notas"/>
          <p:cNvSpPr>
            <a:spLocks noGrp="1"/>
          </p:cNvSpPr>
          <p:nvPr>
            <p:ph type="body" idx="1"/>
          </p:nvPr>
        </p:nvSpPr>
        <p:spPr>
          <a:noFill/>
          <a:ln/>
        </p:spPr>
        <p:txBody>
          <a:bodyPr/>
          <a:lstStyle/>
          <a:p>
            <a:endParaRPr lang="es-MX" smtClean="0">
              <a:latin typeface="Arial" charset="0"/>
            </a:endParaRPr>
          </a:p>
        </p:txBody>
      </p:sp>
      <p:sp>
        <p:nvSpPr>
          <p:cNvPr id="171012" name="3 Marcador de número de diapositiva"/>
          <p:cNvSpPr>
            <a:spLocks noGrp="1"/>
          </p:cNvSpPr>
          <p:nvPr>
            <p:ph type="sldNum" sz="quarter" idx="5"/>
          </p:nvPr>
        </p:nvSpPr>
        <p:spPr>
          <a:noFill/>
        </p:spPr>
        <p:txBody>
          <a:bodyPr/>
          <a:lstStyle/>
          <a:p>
            <a:fld id="{A45356F8-A9B0-4DDD-8164-D5B8146DA039}" type="slidenum">
              <a:rPr lang="es-ES" smtClean="0">
                <a:latin typeface="Arial" charset="0"/>
              </a:rPr>
              <a:pPr/>
              <a:t>78</a:t>
            </a:fld>
            <a:endParaRPr lang="es-ES"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Marcador de imagen de diapositiva"/>
          <p:cNvSpPr>
            <a:spLocks noGrp="1" noRot="1" noChangeAspect="1" noTextEdit="1"/>
          </p:cNvSpPr>
          <p:nvPr>
            <p:ph type="sldImg"/>
          </p:nvPr>
        </p:nvSpPr>
        <p:spPr>
          <a:ln/>
        </p:spPr>
      </p:sp>
      <p:sp>
        <p:nvSpPr>
          <p:cNvPr id="172035" name="2 Marcador de notas"/>
          <p:cNvSpPr>
            <a:spLocks noGrp="1"/>
          </p:cNvSpPr>
          <p:nvPr>
            <p:ph type="body" idx="1"/>
          </p:nvPr>
        </p:nvSpPr>
        <p:spPr>
          <a:noFill/>
          <a:ln/>
        </p:spPr>
        <p:txBody>
          <a:bodyPr/>
          <a:lstStyle/>
          <a:p>
            <a:endParaRPr lang="es-MX" smtClean="0">
              <a:latin typeface="Arial" charset="0"/>
            </a:endParaRPr>
          </a:p>
        </p:txBody>
      </p:sp>
      <p:sp>
        <p:nvSpPr>
          <p:cNvPr id="172036" name="3 Marcador de número de diapositiva"/>
          <p:cNvSpPr>
            <a:spLocks noGrp="1"/>
          </p:cNvSpPr>
          <p:nvPr>
            <p:ph type="sldNum" sz="quarter" idx="5"/>
          </p:nvPr>
        </p:nvSpPr>
        <p:spPr>
          <a:noFill/>
        </p:spPr>
        <p:txBody>
          <a:bodyPr/>
          <a:lstStyle/>
          <a:p>
            <a:fld id="{5A56F990-DF2A-4055-8687-1A57D4D9DD21}" type="slidenum">
              <a:rPr lang="es-ES" smtClean="0">
                <a:latin typeface="Arial" charset="0"/>
              </a:rPr>
              <a:pPr/>
              <a:t>79</a:t>
            </a:fld>
            <a:endParaRPr lang="es-ES"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Marcador de imagen de diapositiva"/>
          <p:cNvSpPr>
            <a:spLocks noGrp="1" noRot="1" noChangeAspect="1" noTextEdit="1"/>
          </p:cNvSpPr>
          <p:nvPr>
            <p:ph type="sldImg"/>
          </p:nvPr>
        </p:nvSpPr>
        <p:spPr>
          <a:ln/>
        </p:spPr>
      </p:sp>
      <p:sp>
        <p:nvSpPr>
          <p:cNvPr id="173059" name="2 Marcador de notas"/>
          <p:cNvSpPr>
            <a:spLocks noGrp="1"/>
          </p:cNvSpPr>
          <p:nvPr>
            <p:ph type="body" idx="1"/>
          </p:nvPr>
        </p:nvSpPr>
        <p:spPr>
          <a:noFill/>
          <a:ln/>
        </p:spPr>
        <p:txBody>
          <a:bodyPr/>
          <a:lstStyle/>
          <a:p>
            <a:endParaRPr lang="es-MX" smtClean="0">
              <a:latin typeface="Arial" charset="0"/>
            </a:endParaRPr>
          </a:p>
        </p:txBody>
      </p:sp>
      <p:sp>
        <p:nvSpPr>
          <p:cNvPr id="173060" name="3 Marcador de número de diapositiva"/>
          <p:cNvSpPr>
            <a:spLocks noGrp="1"/>
          </p:cNvSpPr>
          <p:nvPr>
            <p:ph type="sldNum" sz="quarter" idx="5"/>
          </p:nvPr>
        </p:nvSpPr>
        <p:spPr>
          <a:noFill/>
        </p:spPr>
        <p:txBody>
          <a:bodyPr/>
          <a:lstStyle/>
          <a:p>
            <a:fld id="{E5A926F2-183C-428B-A3A6-54510BEB3F0E}" type="slidenum">
              <a:rPr lang="es-ES" smtClean="0">
                <a:latin typeface="Arial" charset="0"/>
              </a:rPr>
              <a:pPr/>
              <a:t>80</a:t>
            </a:fld>
            <a:endParaRPr lang="es-ES"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p:cNvSpPr>
            <a:spLocks noGrp="1" noRot="1" noChangeAspect="1" noTextEdit="1"/>
          </p:cNvSpPr>
          <p:nvPr>
            <p:ph type="sldImg"/>
          </p:nvPr>
        </p:nvSpPr>
        <p:spPr>
          <a:ln/>
        </p:spPr>
      </p:sp>
      <p:sp>
        <p:nvSpPr>
          <p:cNvPr id="174083" name="2 Marcador de notas"/>
          <p:cNvSpPr>
            <a:spLocks noGrp="1"/>
          </p:cNvSpPr>
          <p:nvPr>
            <p:ph type="body" idx="1"/>
          </p:nvPr>
        </p:nvSpPr>
        <p:spPr>
          <a:noFill/>
          <a:ln/>
        </p:spPr>
        <p:txBody>
          <a:bodyPr/>
          <a:lstStyle/>
          <a:p>
            <a:endParaRPr lang="es-MX" smtClean="0">
              <a:latin typeface="Arial" charset="0"/>
            </a:endParaRPr>
          </a:p>
        </p:txBody>
      </p:sp>
      <p:sp>
        <p:nvSpPr>
          <p:cNvPr id="174084" name="3 Marcador de número de diapositiva"/>
          <p:cNvSpPr>
            <a:spLocks noGrp="1"/>
          </p:cNvSpPr>
          <p:nvPr>
            <p:ph type="sldNum" sz="quarter" idx="5"/>
          </p:nvPr>
        </p:nvSpPr>
        <p:spPr>
          <a:noFill/>
        </p:spPr>
        <p:txBody>
          <a:bodyPr/>
          <a:lstStyle/>
          <a:p>
            <a:fld id="{8AAF4CA6-E823-458A-9F79-BDF771311322}" type="slidenum">
              <a:rPr lang="es-ES" smtClean="0">
                <a:latin typeface="Arial" charset="0"/>
              </a:rPr>
              <a:pPr/>
              <a:t>81</a:t>
            </a:fld>
            <a:endParaRPr lang="es-E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p:cNvSpPr>
            <a:spLocks noGrp="1" noRot="1" noChangeAspect="1" noTextEdit="1"/>
          </p:cNvSpPr>
          <p:nvPr>
            <p:ph type="sldImg"/>
          </p:nvPr>
        </p:nvSpPr>
        <p:spPr>
          <a:ln/>
        </p:spPr>
      </p:sp>
      <p:sp>
        <p:nvSpPr>
          <p:cNvPr id="175107" name="2 Marcador de notas"/>
          <p:cNvSpPr>
            <a:spLocks noGrp="1"/>
          </p:cNvSpPr>
          <p:nvPr>
            <p:ph type="body" idx="1"/>
          </p:nvPr>
        </p:nvSpPr>
        <p:spPr>
          <a:noFill/>
          <a:ln/>
        </p:spPr>
        <p:txBody>
          <a:bodyPr/>
          <a:lstStyle/>
          <a:p>
            <a:endParaRPr lang="es-MX" smtClean="0">
              <a:latin typeface="Arial" charset="0"/>
            </a:endParaRPr>
          </a:p>
        </p:txBody>
      </p:sp>
      <p:sp>
        <p:nvSpPr>
          <p:cNvPr id="175108" name="3 Marcador de número de diapositiva"/>
          <p:cNvSpPr>
            <a:spLocks noGrp="1"/>
          </p:cNvSpPr>
          <p:nvPr>
            <p:ph type="sldNum" sz="quarter" idx="5"/>
          </p:nvPr>
        </p:nvSpPr>
        <p:spPr>
          <a:noFill/>
        </p:spPr>
        <p:txBody>
          <a:bodyPr/>
          <a:lstStyle/>
          <a:p>
            <a:fld id="{C4CBF614-C656-43E0-B813-BC3B69415178}" type="slidenum">
              <a:rPr lang="es-ES" smtClean="0">
                <a:latin typeface="Arial" charset="0"/>
              </a:rPr>
              <a:pPr/>
              <a:t>82</a:t>
            </a:fld>
            <a:endParaRPr lang="es-ES"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p:cNvSpPr>
            <a:spLocks noGrp="1" noRot="1" noChangeAspect="1" noTextEdit="1"/>
          </p:cNvSpPr>
          <p:nvPr>
            <p:ph type="sldImg"/>
          </p:nvPr>
        </p:nvSpPr>
        <p:spPr>
          <a:ln/>
        </p:spPr>
      </p:sp>
      <p:sp>
        <p:nvSpPr>
          <p:cNvPr id="176131" name="2 Marcador de notas"/>
          <p:cNvSpPr>
            <a:spLocks noGrp="1"/>
          </p:cNvSpPr>
          <p:nvPr>
            <p:ph type="body" idx="1"/>
          </p:nvPr>
        </p:nvSpPr>
        <p:spPr>
          <a:noFill/>
          <a:ln/>
        </p:spPr>
        <p:txBody>
          <a:bodyPr/>
          <a:lstStyle/>
          <a:p>
            <a:endParaRPr lang="es-MX" smtClean="0">
              <a:latin typeface="Arial" charset="0"/>
            </a:endParaRPr>
          </a:p>
        </p:txBody>
      </p:sp>
      <p:sp>
        <p:nvSpPr>
          <p:cNvPr id="176132" name="3 Marcador de número de diapositiva"/>
          <p:cNvSpPr>
            <a:spLocks noGrp="1"/>
          </p:cNvSpPr>
          <p:nvPr>
            <p:ph type="sldNum" sz="quarter" idx="5"/>
          </p:nvPr>
        </p:nvSpPr>
        <p:spPr>
          <a:noFill/>
        </p:spPr>
        <p:txBody>
          <a:bodyPr/>
          <a:lstStyle/>
          <a:p>
            <a:fld id="{B959DE50-70F2-4877-B489-85F63DC944E9}" type="slidenum">
              <a:rPr lang="es-ES" smtClean="0">
                <a:latin typeface="Arial" charset="0"/>
              </a:rPr>
              <a:pPr/>
              <a:t>83</a:t>
            </a:fld>
            <a:endParaRPr lang="es-E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a:ln/>
        </p:spPr>
      </p:sp>
      <p:sp>
        <p:nvSpPr>
          <p:cNvPr id="103427" name="2 Marcador de notas"/>
          <p:cNvSpPr>
            <a:spLocks noGrp="1"/>
          </p:cNvSpPr>
          <p:nvPr>
            <p:ph type="body" idx="1"/>
          </p:nvPr>
        </p:nvSpPr>
        <p:spPr>
          <a:noFill/>
          <a:ln/>
        </p:spPr>
        <p:txBody>
          <a:bodyPr/>
          <a:lstStyle/>
          <a:p>
            <a:endParaRPr lang="es-MX" smtClean="0">
              <a:latin typeface="Arial" charset="0"/>
            </a:endParaRPr>
          </a:p>
        </p:txBody>
      </p:sp>
      <p:sp>
        <p:nvSpPr>
          <p:cNvPr id="103428" name="3 Marcador de número de diapositiva"/>
          <p:cNvSpPr>
            <a:spLocks noGrp="1"/>
          </p:cNvSpPr>
          <p:nvPr>
            <p:ph type="sldNum" sz="quarter" idx="5"/>
          </p:nvPr>
        </p:nvSpPr>
        <p:spPr>
          <a:noFill/>
        </p:spPr>
        <p:txBody>
          <a:bodyPr/>
          <a:lstStyle/>
          <a:p>
            <a:fld id="{FC00F9EF-4510-4A8B-A9AD-DB2DB4026F6C}" type="slidenum">
              <a:rPr lang="es-ES" smtClean="0">
                <a:latin typeface="Arial" charset="0"/>
              </a:rPr>
              <a:pPr/>
              <a:t>8</a:t>
            </a:fld>
            <a:endParaRPr lang="es-ES"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p:cNvSpPr>
            <a:spLocks noGrp="1" noRot="1" noChangeAspect="1" noTextEdit="1"/>
          </p:cNvSpPr>
          <p:nvPr>
            <p:ph type="sldImg"/>
          </p:nvPr>
        </p:nvSpPr>
        <p:spPr>
          <a:ln/>
        </p:spPr>
      </p:sp>
      <p:sp>
        <p:nvSpPr>
          <p:cNvPr id="177155" name="2 Marcador de notas"/>
          <p:cNvSpPr>
            <a:spLocks noGrp="1"/>
          </p:cNvSpPr>
          <p:nvPr>
            <p:ph type="body" idx="1"/>
          </p:nvPr>
        </p:nvSpPr>
        <p:spPr>
          <a:noFill/>
          <a:ln/>
        </p:spPr>
        <p:txBody>
          <a:bodyPr/>
          <a:lstStyle/>
          <a:p>
            <a:endParaRPr lang="es-MX" smtClean="0">
              <a:latin typeface="Arial" charset="0"/>
            </a:endParaRPr>
          </a:p>
        </p:txBody>
      </p:sp>
      <p:sp>
        <p:nvSpPr>
          <p:cNvPr id="177156" name="3 Marcador de número de diapositiva"/>
          <p:cNvSpPr>
            <a:spLocks noGrp="1"/>
          </p:cNvSpPr>
          <p:nvPr>
            <p:ph type="sldNum" sz="quarter" idx="5"/>
          </p:nvPr>
        </p:nvSpPr>
        <p:spPr>
          <a:noFill/>
        </p:spPr>
        <p:txBody>
          <a:bodyPr/>
          <a:lstStyle/>
          <a:p>
            <a:fld id="{96E92C42-FFDA-42AF-84EF-2F36B3DE765C}" type="slidenum">
              <a:rPr lang="es-ES" smtClean="0">
                <a:latin typeface="Arial" charset="0"/>
              </a:rPr>
              <a:pPr/>
              <a:t>84</a:t>
            </a:fld>
            <a:endParaRPr lang="es-E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p:cNvSpPr>
            <a:spLocks noGrp="1" noRot="1" noChangeAspect="1" noTextEdit="1"/>
          </p:cNvSpPr>
          <p:nvPr>
            <p:ph type="sldImg"/>
          </p:nvPr>
        </p:nvSpPr>
        <p:spPr>
          <a:ln/>
        </p:spPr>
      </p:sp>
      <p:sp>
        <p:nvSpPr>
          <p:cNvPr id="178179" name="2 Marcador de notas"/>
          <p:cNvSpPr>
            <a:spLocks noGrp="1"/>
          </p:cNvSpPr>
          <p:nvPr>
            <p:ph type="body" idx="1"/>
          </p:nvPr>
        </p:nvSpPr>
        <p:spPr>
          <a:noFill/>
          <a:ln/>
        </p:spPr>
        <p:txBody>
          <a:bodyPr/>
          <a:lstStyle/>
          <a:p>
            <a:endParaRPr lang="es-MX" smtClean="0">
              <a:latin typeface="Arial" charset="0"/>
            </a:endParaRPr>
          </a:p>
        </p:txBody>
      </p:sp>
      <p:sp>
        <p:nvSpPr>
          <p:cNvPr id="178180" name="3 Marcador de número de diapositiva"/>
          <p:cNvSpPr>
            <a:spLocks noGrp="1"/>
          </p:cNvSpPr>
          <p:nvPr>
            <p:ph type="sldNum" sz="quarter" idx="5"/>
          </p:nvPr>
        </p:nvSpPr>
        <p:spPr>
          <a:noFill/>
        </p:spPr>
        <p:txBody>
          <a:bodyPr/>
          <a:lstStyle/>
          <a:p>
            <a:fld id="{5D390B7B-9068-4359-B541-9E6957CC9232}" type="slidenum">
              <a:rPr lang="es-ES" smtClean="0">
                <a:latin typeface="Arial" charset="0"/>
              </a:rPr>
              <a:pPr/>
              <a:t>85</a:t>
            </a:fld>
            <a:endParaRPr lang="es-E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p:cNvSpPr>
            <a:spLocks noGrp="1" noRot="1" noChangeAspect="1" noTextEdit="1"/>
          </p:cNvSpPr>
          <p:nvPr>
            <p:ph type="sldImg"/>
          </p:nvPr>
        </p:nvSpPr>
        <p:spPr>
          <a:ln/>
        </p:spPr>
      </p:sp>
      <p:sp>
        <p:nvSpPr>
          <p:cNvPr id="179203" name="2 Marcador de notas"/>
          <p:cNvSpPr>
            <a:spLocks noGrp="1"/>
          </p:cNvSpPr>
          <p:nvPr>
            <p:ph type="body" idx="1"/>
          </p:nvPr>
        </p:nvSpPr>
        <p:spPr>
          <a:noFill/>
          <a:ln/>
        </p:spPr>
        <p:txBody>
          <a:bodyPr/>
          <a:lstStyle/>
          <a:p>
            <a:endParaRPr lang="es-MX" smtClean="0">
              <a:latin typeface="Arial" charset="0"/>
            </a:endParaRPr>
          </a:p>
        </p:txBody>
      </p:sp>
      <p:sp>
        <p:nvSpPr>
          <p:cNvPr id="179204" name="3 Marcador de número de diapositiva"/>
          <p:cNvSpPr>
            <a:spLocks noGrp="1"/>
          </p:cNvSpPr>
          <p:nvPr>
            <p:ph type="sldNum" sz="quarter" idx="5"/>
          </p:nvPr>
        </p:nvSpPr>
        <p:spPr>
          <a:noFill/>
        </p:spPr>
        <p:txBody>
          <a:bodyPr/>
          <a:lstStyle/>
          <a:p>
            <a:fld id="{7E8C466F-949B-4E07-8A63-9C10FCC06ABF}" type="slidenum">
              <a:rPr lang="es-ES" smtClean="0">
                <a:latin typeface="Arial" charset="0"/>
              </a:rPr>
              <a:pPr/>
              <a:t>86</a:t>
            </a:fld>
            <a:endParaRPr lang="es-ES"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Marcador de imagen de diapositiva"/>
          <p:cNvSpPr>
            <a:spLocks noGrp="1" noRot="1" noChangeAspect="1" noTextEdit="1"/>
          </p:cNvSpPr>
          <p:nvPr>
            <p:ph type="sldImg"/>
          </p:nvPr>
        </p:nvSpPr>
        <p:spPr>
          <a:ln/>
        </p:spPr>
      </p:sp>
      <p:sp>
        <p:nvSpPr>
          <p:cNvPr id="180227" name="2 Marcador de notas"/>
          <p:cNvSpPr>
            <a:spLocks noGrp="1"/>
          </p:cNvSpPr>
          <p:nvPr>
            <p:ph type="body" idx="1"/>
          </p:nvPr>
        </p:nvSpPr>
        <p:spPr>
          <a:noFill/>
          <a:ln/>
        </p:spPr>
        <p:txBody>
          <a:bodyPr/>
          <a:lstStyle/>
          <a:p>
            <a:endParaRPr lang="es-MX" smtClean="0">
              <a:latin typeface="Arial" charset="0"/>
            </a:endParaRPr>
          </a:p>
        </p:txBody>
      </p:sp>
      <p:sp>
        <p:nvSpPr>
          <p:cNvPr id="180228" name="3 Marcador de número de diapositiva"/>
          <p:cNvSpPr>
            <a:spLocks noGrp="1"/>
          </p:cNvSpPr>
          <p:nvPr>
            <p:ph type="sldNum" sz="quarter" idx="5"/>
          </p:nvPr>
        </p:nvSpPr>
        <p:spPr>
          <a:noFill/>
        </p:spPr>
        <p:txBody>
          <a:bodyPr/>
          <a:lstStyle/>
          <a:p>
            <a:fld id="{57CFB4BE-6548-4C6A-802F-53A7084A8A13}" type="slidenum">
              <a:rPr lang="es-ES" smtClean="0">
                <a:latin typeface="Arial" charset="0"/>
              </a:rPr>
              <a:pPr/>
              <a:t>87</a:t>
            </a:fld>
            <a:endParaRPr lang="es-ES"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Marcador de imagen de diapositiva"/>
          <p:cNvSpPr>
            <a:spLocks noGrp="1" noRot="1" noChangeAspect="1" noTextEdit="1"/>
          </p:cNvSpPr>
          <p:nvPr>
            <p:ph type="sldImg"/>
          </p:nvPr>
        </p:nvSpPr>
        <p:spPr>
          <a:ln/>
        </p:spPr>
      </p:sp>
      <p:sp>
        <p:nvSpPr>
          <p:cNvPr id="181251" name="2 Marcador de notas"/>
          <p:cNvSpPr>
            <a:spLocks noGrp="1"/>
          </p:cNvSpPr>
          <p:nvPr>
            <p:ph type="body" idx="1"/>
          </p:nvPr>
        </p:nvSpPr>
        <p:spPr>
          <a:noFill/>
          <a:ln/>
        </p:spPr>
        <p:txBody>
          <a:bodyPr/>
          <a:lstStyle/>
          <a:p>
            <a:endParaRPr lang="es-MX" smtClean="0">
              <a:latin typeface="Arial" charset="0"/>
            </a:endParaRPr>
          </a:p>
        </p:txBody>
      </p:sp>
      <p:sp>
        <p:nvSpPr>
          <p:cNvPr id="181252" name="3 Marcador de número de diapositiva"/>
          <p:cNvSpPr>
            <a:spLocks noGrp="1"/>
          </p:cNvSpPr>
          <p:nvPr>
            <p:ph type="sldNum" sz="quarter" idx="5"/>
          </p:nvPr>
        </p:nvSpPr>
        <p:spPr>
          <a:noFill/>
        </p:spPr>
        <p:txBody>
          <a:bodyPr/>
          <a:lstStyle/>
          <a:p>
            <a:fld id="{0C1554F8-7231-4FDD-A869-7D7169314CFF}" type="slidenum">
              <a:rPr lang="es-ES" smtClean="0">
                <a:latin typeface="Arial" charset="0"/>
              </a:rPr>
              <a:pPr/>
              <a:t>88</a:t>
            </a:fld>
            <a:endParaRPr lang="es-ES"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p:cNvSpPr>
            <a:spLocks noGrp="1" noRot="1" noChangeAspect="1" noTextEdit="1"/>
          </p:cNvSpPr>
          <p:nvPr>
            <p:ph type="sldImg"/>
          </p:nvPr>
        </p:nvSpPr>
        <p:spPr>
          <a:ln/>
        </p:spPr>
      </p:sp>
      <p:sp>
        <p:nvSpPr>
          <p:cNvPr id="182275" name="2 Marcador de notas"/>
          <p:cNvSpPr>
            <a:spLocks noGrp="1"/>
          </p:cNvSpPr>
          <p:nvPr>
            <p:ph type="body" idx="1"/>
          </p:nvPr>
        </p:nvSpPr>
        <p:spPr>
          <a:noFill/>
          <a:ln/>
        </p:spPr>
        <p:txBody>
          <a:bodyPr/>
          <a:lstStyle/>
          <a:p>
            <a:endParaRPr lang="es-MX" smtClean="0">
              <a:latin typeface="Arial" charset="0"/>
            </a:endParaRPr>
          </a:p>
        </p:txBody>
      </p:sp>
      <p:sp>
        <p:nvSpPr>
          <p:cNvPr id="182276" name="3 Marcador de número de diapositiva"/>
          <p:cNvSpPr>
            <a:spLocks noGrp="1"/>
          </p:cNvSpPr>
          <p:nvPr>
            <p:ph type="sldNum" sz="quarter" idx="5"/>
          </p:nvPr>
        </p:nvSpPr>
        <p:spPr>
          <a:noFill/>
        </p:spPr>
        <p:txBody>
          <a:bodyPr/>
          <a:lstStyle/>
          <a:p>
            <a:fld id="{8153EA97-0498-48F7-ACA3-3F21F39D673F}" type="slidenum">
              <a:rPr lang="es-ES" smtClean="0">
                <a:latin typeface="Arial" charset="0"/>
              </a:rPr>
              <a:pPr/>
              <a:t>89</a:t>
            </a:fld>
            <a:endParaRPr lang="es-ES"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p:cNvSpPr>
            <a:spLocks noGrp="1" noRot="1" noChangeAspect="1" noTextEdit="1"/>
          </p:cNvSpPr>
          <p:nvPr>
            <p:ph type="sldImg"/>
          </p:nvPr>
        </p:nvSpPr>
        <p:spPr>
          <a:ln/>
        </p:spPr>
      </p:sp>
      <p:sp>
        <p:nvSpPr>
          <p:cNvPr id="183299" name="2 Marcador de notas"/>
          <p:cNvSpPr>
            <a:spLocks noGrp="1"/>
          </p:cNvSpPr>
          <p:nvPr>
            <p:ph type="body" idx="1"/>
          </p:nvPr>
        </p:nvSpPr>
        <p:spPr>
          <a:noFill/>
          <a:ln/>
        </p:spPr>
        <p:txBody>
          <a:bodyPr/>
          <a:lstStyle/>
          <a:p>
            <a:endParaRPr lang="es-MX" smtClean="0">
              <a:latin typeface="Arial" charset="0"/>
            </a:endParaRPr>
          </a:p>
        </p:txBody>
      </p:sp>
      <p:sp>
        <p:nvSpPr>
          <p:cNvPr id="183300" name="3 Marcador de número de diapositiva"/>
          <p:cNvSpPr>
            <a:spLocks noGrp="1"/>
          </p:cNvSpPr>
          <p:nvPr>
            <p:ph type="sldNum" sz="quarter" idx="5"/>
          </p:nvPr>
        </p:nvSpPr>
        <p:spPr>
          <a:noFill/>
        </p:spPr>
        <p:txBody>
          <a:bodyPr/>
          <a:lstStyle/>
          <a:p>
            <a:fld id="{5EA4519A-6C21-449B-AE0B-B23703D6035B}" type="slidenum">
              <a:rPr lang="es-ES" smtClean="0">
                <a:latin typeface="Arial" charset="0"/>
              </a:rPr>
              <a:pPr/>
              <a:t>90</a:t>
            </a:fld>
            <a:endParaRPr lang="es-E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a:ln/>
        </p:spPr>
      </p:sp>
      <p:sp>
        <p:nvSpPr>
          <p:cNvPr id="104451" name="2 Marcador de notas"/>
          <p:cNvSpPr>
            <a:spLocks noGrp="1"/>
          </p:cNvSpPr>
          <p:nvPr>
            <p:ph type="body" idx="1"/>
          </p:nvPr>
        </p:nvSpPr>
        <p:spPr>
          <a:noFill/>
          <a:ln/>
        </p:spPr>
        <p:txBody>
          <a:bodyPr/>
          <a:lstStyle/>
          <a:p>
            <a:endParaRPr lang="es-MX" smtClean="0">
              <a:latin typeface="Arial" charset="0"/>
            </a:endParaRPr>
          </a:p>
        </p:txBody>
      </p:sp>
      <p:sp>
        <p:nvSpPr>
          <p:cNvPr id="104452" name="3 Marcador de número de diapositiva"/>
          <p:cNvSpPr>
            <a:spLocks noGrp="1"/>
          </p:cNvSpPr>
          <p:nvPr>
            <p:ph type="sldNum" sz="quarter" idx="5"/>
          </p:nvPr>
        </p:nvSpPr>
        <p:spPr>
          <a:noFill/>
        </p:spPr>
        <p:txBody>
          <a:bodyPr/>
          <a:lstStyle/>
          <a:p>
            <a:fld id="{7F77C8AD-1CC0-4C01-A590-2501178DAE20}" type="slidenum">
              <a:rPr lang="es-ES" smtClean="0">
                <a:latin typeface="Arial" charset="0"/>
              </a:rPr>
              <a:pPr/>
              <a:t>9</a:t>
            </a:fld>
            <a:endParaRPr lang="es-E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4 Imagen" descr="Presentación1.jpg"/>
          <p:cNvPicPr>
            <a:picLocks noChangeAspect="1"/>
          </p:cNvPicPr>
          <p:nvPr userDrawn="1"/>
        </p:nvPicPr>
        <p:blipFill>
          <a:blip r:embed="rId2" cstate="print"/>
          <a:srcRect l="45972" t="46111" r="46111" b="46111"/>
          <a:stretch>
            <a:fillRect/>
          </a:stretch>
        </p:blipFill>
        <p:spPr bwMode="auto">
          <a:xfrm>
            <a:off x="112713" y="76200"/>
            <a:ext cx="723900" cy="533400"/>
          </a:xfrm>
          <a:prstGeom prst="rect">
            <a:avLst/>
          </a:prstGeom>
          <a:noFill/>
          <a:ln w="9525">
            <a:noFill/>
            <a:miter lim="800000"/>
            <a:headEnd/>
            <a:tailEnd/>
          </a:ln>
        </p:spPr>
      </p:pic>
      <p:sp>
        <p:nvSpPr>
          <p:cNvPr id="3" name="Line 5"/>
          <p:cNvSpPr>
            <a:spLocks noChangeShapeType="1"/>
          </p:cNvSpPr>
          <p:nvPr userDrawn="1"/>
        </p:nvSpPr>
        <p:spPr bwMode="auto">
          <a:xfrm>
            <a:off x="1695450" y="552450"/>
            <a:ext cx="7448550" cy="0"/>
          </a:xfrm>
          <a:prstGeom prst="line">
            <a:avLst/>
          </a:prstGeom>
          <a:noFill/>
          <a:ln w="57150">
            <a:solidFill>
              <a:srgbClr val="333399"/>
            </a:solidFill>
            <a:round/>
            <a:headEnd/>
            <a:tailEnd/>
          </a:ln>
          <a:effectLst/>
        </p:spPr>
        <p:txBody>
          <a:bodyPr/>
          <a:lstStyle/>
          <a:p>
            <a:pPr algn="r">
              <a:defRPr/>
            </a:pPr>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57200" y="1600200"/>
            <a:ext cx="8229600" cy="4525963"/>
          </a:xfrm>
          <a:prstGeom prst="rect">
            <a:avLst/>
          </a:prstGeom>
        </p:spPr>
        <p:txBody>
          <a:bodyPr/>
          <a:lstStyle/>
          <a:p>
            <a:pPr lvl="0"/>
            <a:endParaRPr lang="es-MX"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15" descr="fondo"/>
          <p:cNvPicPr>
            <a:picLocks noChangeAspect="1" noChangeArrowheads="1"/>
          </p:cNvPicPr>
          <p:nvPr/>
        </p:nvPicPr>
        <p:blipFill>
          <a:blip r:embed="rId16" cstate="print"/>
          <a:srcRect r="83302" b="82701"/>
          <a:stretch>
            <a:fillRect/>
          </a:stretch>
        </p:blipFill>
        <p:spPr bwMode="auto">
          <a:xfrm>
            <a:off x="4067175" y="3049588"/>
            <a:ext cx="847725" cy="658812"/>
          </a:xfrm>
          <a:prstGeom prst="rect">
            <a:avLst/>
          </a:prstGeom>
          <a:noFill/>
          <a:ln w="9525">
            <a:noFill/>
            <a:miter lim="800000"/>
            <a:headEnd/>
            <a:tailEnd/>
          </a:ln>
        </p:spPr>
      </p:pic>
      <p:pic>
        <p:nvPicPr>
          <p:cNvPr id="3075" name="3 Imagen" descr="Presentación1.jpg"/>
          <p:cNvPicPr>
            <a:picLocks noChangeAspect="1"/>
          </p:cNvPicPr>
          <p:nvPr userDrawn="1"/>
        </p:nvPicPr>
        <p:blipFill>
          <a:blip r:embed="rId17" cstate="print"/>
          <a:srcRect l="45972" t="46111" r="46111" b="46111"/>
          <a:stretch>
            <a:fillRect/>
          </a:stretch>
        </p:blipFill>
        <p:spPr bwMode="auto">
          <a:xfrm>
            <a:off x="112713" y="76200"/>
            <a:ext cx="723900" cy="533400"/>
          </a:xfrm>
          <a:prstGeom prst="rect">
            <a:avLst/>
          </a:prstGeom>
          <a:noFill/>
          <a:ln w="9525">
            <a:noFill/>
            <a:miter lim="800000"/>
            <a:headEnd/>
            <a:tailEnd/>
          </a:ln>
        </p:spPr>
      </p:pic>
      <p:sp>
        <p:nvSpPr>
          <p:cNvPr id="1029" name="Line 5"/>
          <p:cNvSpPr>
            <a:spLocks noChangeShapeType="1"/>
          </p:cNvSpPr>
          <p:nvPr userDrawn="1"/>
        </p:nvSpPr>
        <p:spPr bwMode="auto">
          <a:xfrm>
            <a:off x="1695450" y="552450"/>
            <a:ext cx="7448550" cy="0"/>
          </a:xfrm>
          <a:prstGeom prst="line">
            <a:avLst/>
          </a:prstGeom>
          <a:noFill/>
          <a:ln w="57150">
            <a:solidFill>
              <a:schemeClr val="accent2"/>
            </a:solidFill>
            <a:round/>
            <a:headEnd/>
            <a:tailEnd/>
          </a:ln>
          <a:effectLst/>
        </p:spPr>
        <p:txBody>
          <a:bodyPr/>
          <a:lstStyle/>
          <a:p>
            <a:pPr algn="r">
              <a:defRPr/>
            </a:pPr>
            <a:endParaRPr lang="es-MX"/>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5" r:id="rId13"/>
    <p:sldLayoutId id="2147483924" r:id="rId14"/>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hyperlink" Target="http://www.elsevier.com/locate/issn/0166128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ciencedirect.com/science?_ob=GatewayURL&amp;_method=citationSearch&amp;_urlVersion=4&amp;_origin=SDTOPTWOFIVE&amp;_version=1&amp;_piikey=S0166128009001857&amp;md5=d4bbea23be3016bc1306f4710b7f8453" TargetMode="External"/><Relationship Id="rId5" Type="http://schemas.openxmlformats.org/officeDocument/2006/relationships/hyperlink" Target="http://www.sciencedirect.com/science?_ob=GatewayURL&amp;_method=citationSearch&amp;_urlVersion=4&amp;_origin=SDTOPTWOFIVE&amp;_version=1&amp;_piikey=S0969804309002243&amp;md5=aa009cad6ceaf19f866353a08584daf7" TargetMode="External"/><Relationship Id="rId4" Type="http://schemas.openxmlformats.org/officeDocument/2006/relationships/image" Target="../media/image17.png"/><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www.ic2.utexas.edu/" TargetMode="External"/><Relationship Id="rId7"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hyperlink" Target="http://www.conacyt.mx/index.html" TargetMode="External"/><Relationship Id="rId10" Type="http://schemas.openxmlformats.org/officeDocument/2006/relationships/image" Target="../media/image52.jpeg"/><Relationship Id="rId4" Type="http://schemas.openxmlformats.org/officeDocument/2006/relationships/image" Target="../media/image47.jpeg"/><Relationship Id="rId9"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7.png"/><Relationship Id="rId2" Type="http://schemas.openxmlformats.org/officeDocument/2006/relationships/video" Target="file:///F:\XalapaUltima\top%20view.mpg" TargetMode="External"/><Relationship Id="rId1" Type="http://schemas.openxmlformats.org/officeDocument/2006/relationships/video" Target="file:///F:\XalapaUltima\G1p5f6H20_cmp.avi" TargetMode="Externa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9.jpeg"/><Relationship Id="rId7" Type="http://schemas.openxmlformats.org/officeDocument/2006/relationships/hyperlink" Target="http://www.economia.gob.mx/?P=2"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jpeg"/><Relationship Id="rId10" Type="http://schemas.openxmlformats.org/officeDocument/2006/relationships/image" Target="../media/image84.png"/><Relationship Id="rId4" Type="http://schemas.openxmlformats.org/officeDocument/2006/relationships/image" Target="../media/image80.jpeg"/><Relationship Id="rId9" Type="http://schemas.openxmlformats.org/officeDocument/2006/relationships/hyperlink" Target="http://nanotecnologia.mx/"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nanotecnologia.mx/" TargetMode="External"/><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hyperlink" Target="http://cbmnano.cimav.edu.mx" TargetMode="External"/><Relationship Id="rId7" Type="http://schemas.openxmlformats.org/officeDocument/2006/relationships/image" Target="../media/image8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nanotecnologia.mx/" TargetMode="External"/><Relationship Id="rId5" Type="http://schemas.openxmlformats.org/officeDocument/2006/relationships/image" Target="../media/image86.jpeg"/><Relationship Id="rId4" Type="http://schemas.openxmlformats.org/officeDocument/2006/relationships/image" Target="../media/image85.jpeg"/></Relationships>
</file>

<file path=ppt/slides/_rels/slide56.xml.rels><?xml version="1.0" encoding="UTF-8" standalone="yes"?>
<Relationships xmlns="http://schemas.openxmlformats.org/package/2006/relationships"><Relationship Id="rId3" Type="http://schemas.openxmlformats.org/officeDocument/2006/relationships/hyperlink" Target="http://pnn.cimav.edu.m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hyperlink" Target="http://nanotecnologia.mx/" TargetMode="External"/><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hyperlink" Target="http://nanotecnologia.mx/"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10" Type="http://schemas.openxmlformats.org/officeDocument/2006/relationships/image" Target="../media/image84.png"/><Relationship Id="rId4" Type="http://schemas.openxmlformats.org/officeDocument/2006/relationships/image" Target="../media/image90.jpeg"/><Relationship Id="rId9" Type="http://schemas.openxmlformats.org/officeDocument/2006/relationships/hyperlink" Target="http://nanotecnologia.mx/"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e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03.jpeg"/><Relationship Id="rId11" Type="http://schemas.openxmlformats.org/officeDocument/2006/relationships/image" Target="../media/image84.png"/><Relationship Id="rId5" Type="http://schemas.openxmlformats.org/officeDocument/2006/relationships/image" Target="../media/image102.png"/><Relationship Id="rId10" Type="http://schemas.openxmlformats.org/officeDocument/2006/relationships/hyperlink" Target="http://nanotecnologia.mx/" TargetMode="External"/><Relationship Id="rId4" Type="http://schemas.openxmlformats.org/officeDocument/2006/relationships/image" Target="../media/image101.jpeg"/><Relationship Id="rId9" Type="http://schemas.openxmlformats.org/officeDocument/2006/relationships/image" Target="../media/image106.jpeg"/></Relationships>
</file>

<file path=ppt/slides/_rels/slide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1 Imagen" descr="consejoadmon1rasesion.jpg"/>
          <p:cNvPicPr>
            <a:picLocks noChangeAspect="1"/>
          </p:cNvPicPr>
          <p:nvPr/>
        </p:nvPicPr>
        <p:blipFill>
          <a:blip r:embed="rId3"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60363" y="2640013"/>
            <a:ext cx="8386762" cy="830262"/>
          </a:xfrm>
          <a:prstGeom prst="rect">
            <a:avLst/>
          </a:prstGeom>
          <a:noFill/>
          <a:ln w="9525" algn="ctr">
            <a:noFill/>
            <a:miter lim="800000"/>
            <a:headEnd/>
            <a:tailEnd/>
          </a:ln>
        </p:spPr>
        <p:txBody>
          <a:bodyPr>
            <a:spAutoFit/>
          </a:bodyPr>
          <a:lstStyle/>
          <a:p>
            <a:r>
              <a:rPr lang="es-ES" sz="2400" u="none">
                <a:solidFill>
                  <a:schemeClr val="accent2"/>
                </a:solidFill>
              </a:rPr>
              <a:t>5.  Presentación por el Titular del Centro del Informe de Autoevaluación Correspondiente al Ejercicio 2009</a:t>
            </a:r>
            <a:endParaRPr lang="es-MX" sz="1800" b="0" u="none"/>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pic>
        <p:nvPicPr>
          <p:cNvPr id="14340" name="Picture 13" descr="Logo letras"/>
          <p:cNvPicPr>
            <a:picLocks noChangeAspect="1" noChangeArrowheads="1"/>
          </p:cNvPicPr>
          <p:nvPr/>
        </p:nvPicPr>
        <p:blipFill>
          <a:blip r:embed="rId3" cstate="print"/>
          <a:srcRect r="-6464" b="-33463"/>
          <a:stretch>
            <a:fillRect/>
          </a:stretch>
        </p:blipFill>
        <p:spPr bwMode="auto">
          <a:xfrm>
            <a:off x="111125" y="115888"/>
            <a:ext cx="4443413" cy="5445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965200" y="514350"/>
            <a:ext cx="7391400" cy="4824413"/>
          </a:xfrm>
          <a:prstGeom prst="rect">
            <a:avLst/>
          </a:prstGeom>
          <a:noFill/>
          <a:ln w="9525">
            <a:noFill/>
            <a:miter lim="800000"/>
            <a:headEnd/>
            <a:tailEnd/>
          </a:ln>
        </p:spPr>
      </p:pic>
      <p:sp>
        <p:nvSpPr>
          <p:cNvPr id="15363" name="Rectangle 2"/>
          <p:cNvSpPr>
            <a:spLocks noChangeArrowheads="1"/>
          </p:cNvSpPr>
          <p:nvPr/>
        </p:nvSpPr>
        <p:spPr bwMode="auto">
          <a:xfrm>
            <a:off x="7731125" y="168275"/>
            <a:ext cx="1149350" cy="366713"/>
          </a:xfrm>
          <a:prstGeom prst="rect">
            <a:avLst/>
          </a:prstGeom>
          <a:noFill/>
          <a:ln w="9525">
            <a:noFill/>
            <a:miter lim="800000"/>
            <a:headEnd/>
            <a:tailEnd/>
          </a:ln>
        </p:spPr>
        <p:txBody>
          <a:bodyPr wrap="none" anchor="ctr">
            <a:spAutoFit/>
          </a:bodyPr>
          <a:lstStyle/>
          <a:p>
            <a:pPr algn="ctr"/>
            <a:r>
              <a:rPr lang="es-MX" sz="1800" u="none">
                <a:solidFill>
                  <a:srgbClr val="990033"/>
                </a:solidFill>
              </a:rPr>
              <a:t>Personal</a:t>
            </a:r>
          </a:p>
        </p:txBody>
      </p:sp>
      <p:sp>
        <p:nvSpPr>
          <p:cNvPr id="15364" name="Text Box 3"/>
          <p:cNvSpPr txBox="1">
            <a:spLocks noChangeArrowheads="1"/>
          </p:cNvSpPr>
          <p:nvPr/>
        </p:nvSpPr>
        <p:spPr bwMode="auto">
          <a:xfrm>
            <a:off x="2554288" y="1562100"/>
            <a:ext cx="2133600" cy="274638"/>
          </a:xfrm>
          <a:prstGeom prst="rect">
            <a:avLst/>
          </a:prstGeom>
          <a:noFill/>
          <a:ln w="9525" algn="ctr">
            <a:noFill/>
            <a:miter lim="800000"/>
            <a:headEnd/>
            <a:tailEnd/>
          </a:ln>
        </p:spPr>
        <p:txBody>
          <a:bodyPr wrap="none">
            <a:spAutoFit/>
          </a:bodyPr>
          <a:lstStyle/>
          <a:p>
            <a:r>
              <a:rPr lang="es-MX" u="none">
                <a:solidFill>
                  <a:schemeClr val="accent2"/>
                </a:solidFill>
              </a:rPr>
              <a:t>NOTA:  Incluye Honorarios</a:t>
            </a:r>
            <a:endParaRPr lang="en-US" u="none">
              <a:solidFill>
                <a:schemeClr val="accent2"/>
              </a:solidFill>
            </a:endParaRPr>
          </a:p>
        </p:txBody>
      </p:sp>
      <p:pic>
        <p:nvPicPr>
          <p:cNvPr id="15365" name="Picture 99"/>
          <p:cNvPicPr>
            <a:picLocks noChangeAspect="1" noChangeArrowheads="1"/>
          </p:cNvPicPr>
          <p:nvPr/>
        </p:nvPicPr>
        <p:blipFill>
          <a:blip r:embed="rId4" cstate="print"/>
          <a:srcRect/>
          <a:stretch>
            <a:fillRect/>
          </a:stretch>
        </p:blipFill>
        <p:spPr bwMode="auto">
          <a:xfrm>
            <a:off x="2616200" y="5308600"/>
            <a:ext cx="3489325" cy="1536700"/>
          </a:xfrm>
          <a:prstGeom prst="rect">
            <a:avLst/>
          </a:prstGeom>
          <a:noFill/>
          <a:ln w="9525">
            <a:noFill/>
            <a:miter lim="800000"/>
            <a:headEnd/>
            <a:tailEnd/>
          </a:ln>
        </p:spPr>
      </p:pic>
      <p:sp>
        <p:nvSpPr>
          <p:cNvPr id="15366" name="9 Rectángulo"/>
          <p:cNvSpPr>
            <a:spLocks noChangeArrowheads="1"/>
          </p:cNvSpPr>
          <p:nvPr/>
        </p:nvSpPr>
        <p:spPr bwMode="auto">
          <a:xfrm>
            <a:off x="2759075" y="5510213"/>
            <a:ext cx="3298825" cy="1155700"/>
          </a:xfrm>
          <a:prstGeom prst="rect">
            <a:avLst/>
          </a:prstGeom>
          <a:noFill/>
          <a:ln w="9525">
            <a:noFill/>
            <a:miter lim="800000"/>
            <a:headEnd/>
            <a:tailEnd/>
          </a:ln>
        </p:spPr>
        <p:txBody>
          <a:bodyPr>
            <a:spAutoFit/>
          </a:bodyPr>
          <a:lstStyle/>
          <a:p>
            <a:r>
              <a:rPr lang="es-MX" sz="1400" u="none">
                <a:solidFill>
                  <a:schemeClr val="accent2"/>
                </a:solidFill>
              </a:rPr>
              <a:t>Unidad Monterrey: </a:t>
            </a:r>
          </a:p>
          <a:p>
            <a:pPr lvl="1">
              <a:buFont typeface="Arial" charset="0"/>
              <a:buChar char="•"/>
            </a:pPr>
            <a:r>
              <a:rPr lang="es-MX" sz="1400" u="none">
                <a:solidFill>
                  <a:schemeClr val="accent2"/>
                </a:solidFill>
              </a:rPr>
              <a:t> 12 Investigadores</a:t>
            </a:r>
          </a:p>
          <a:p>
            <a:pPr lvl="1">
              <a:buFont typeface="Arial" charset="0"/>
              <a:buChar char="•"/>
            </a:pPr>
            <a:r>
              <a:rPr lang="es-MX" sz="1400" u="none">
                <a:solidFill>
                  <a:schemeClr val="accent2"/>
                </a:solidFill>
              </a:rPr>
              <a:t> 11 técnicos</a:t>
            </a:r>
          </a:p>
          <a:p>
            <a:pPr lvl="1">
              <a:buFont typeface="Arial" charset="0"/>
              <a:buChar char="•"/>
            </a:pPr>
            <a:r>
              <a:rPr lang="es-MX" sz="1400" u="none">
                <a:solidFill>
                  <a:schemeClr val="accent2"/>
                </a:solidFill>
              </a:rPr>
              <a:t>   1 subdirector administrativo </a:t>
            </a:r>
          </a:p>
          <a:p>
            <a:pPr lvl="1">
              <a:buFont typeface="Arial" charset="0"/>
              <a:buChar char="•"/>
            </a:pPr>
            <a:r>
              <a:rPr lang="es-MX" sz="1400" u="none">
                <a:solidFill>
                  <a:schemeClr val="accent2"/>
                </a:solidFill>
              </a:rPr>
              <a:t>   1 asistente general</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7 Grupo"/>
          <p:cNvGrpSpPr>
            <a:grpSpLocks/>
          </p:cNvGrpSpPr>
          <p:nvPr/>
        </p:nvGrpSpPr>
        <p:grpSpPr bwMode="auto">
          <a:xfrm>
            <a:off x="130175" y="977900"/>
            <a:ext cx="8888413" cy="5080000"/>
            <a:chOff x="-25328" y="888999"/>
            <a:chExt cx="9176888" cy="5245101"/>
          </a:xfrm>
        </p:grpSpPr>
        <p:pic>
          <p:nvPicPr>
            <p:cNvPr id="16388" name="Picture 99"/>
            <p:cNvPicPr>
              <a:picLocks noChangeAspect="1" noChangeArrowheads="1"/>
            </p:cNvPicPr>
            <p:nvPr/>
          </p:nvPicPr>
          <p:blipFill>
            <a:blip r:embed="rId3" cstate="print">
              <a:lum contrast="54000"/>
            </a:blip>
            <a:srcRect/>
            <a:stretch>
              <a:fillRect/>
            </a:stretch>
          </p:blipFill>
          <p:spPr bwMode="auto">
            <a:xfrm>
              <a:off x="-25328" y="888999"/>
              <a:ext cx="9176888" cy="5245101"/>
            </a:xfrm>
            <a:prstGeom prst="rect">
              <a:avLst/>
            </a:prstGeom>
            <a:noFill/>
            <a:ln w="9525">
              <a:noFill/>
              <a:miter lim="800000"/>
              <a:headEnd/>
              <a:tailEnd/>
            </a:ln>
          </p:spPr>
        </p:pic>
        <p:pic>
          <p:nvPicPr>
            <p:cNvPr id="16389" name="Picture 4"/>
            <p:cNvPicPr>
              <a:picLocks noChangeAspect="1" noChangeArrowheads="1"/>
            </p:cNvPicPr>
            <p:nvPr/>
          </p:nvPicPr>
          <p:blipFill>
            <a:blip r:embed="rId4" cstate="print"/>
            <a:srcRect t="12514" b="12531"/>
            <a:stretch>
              <a:fillRect/>
            </a:stretch>
          </p:blipFill>
          <p:spPr bwMode="auto">
            <a:xfrm>
              <a:off x="381000" y="1384300"/>
              <a:ext cx="8375650" cy="4292600"/>
            </a:xfrm>
            <a:prstGeom prst="rect">
              <a:avLst/>
            </a:prstGeom>
            <a:noFill/>
            <a:ln w="9525">
              <a:noFill/>
              <a:miter lim="800000"/>
              <a:headEnd/>
              <a:tailEnd/>
            </a:ln>
          </p:spPr>
        </p:pic>
      </p:grpSp>
      <p:sp>
        <p:nvSpPr>
          <p:cNvPr id="16387" name="Rectangle 2"/>
          <p:cNvSpPr>
            <a:spLocks noChangeArrowheads="1"/>
          </p:cNvSpPr>
          <p:nvPr/>
        </p:nvSpPr>
        <p:spPr bwMode="auto">
          <a:xfrm>
            <a:off x="2644775" y="209550"/>
            <a:ext cx="3854450" cy="366713"/>
          </a:xfrm>
          <a:prstGeom prst="rect">
            <a:avLst/>
          </a:prstGeom>
          <a:noFill/>
          <a:ln w="9525">
            <a:noFill/>
            <a:miter lim="800000"/>
            <a:headEnd/>
            <a:tailEnd/>
          </a:ln>
        </p:spPr>
        <p:txBody>
          <a:bodyPr wrap="none" anchor="ctr">
            <a:spAutoFit/>
          </a:bodyPr>
          <a:lstStyle/>
          <a:p>
            <a:pPr algn="ctr"/>
            <a:r>
              <a:rPr lang="es-MX" sz="1800" u="none">
                <a:solidFill>
                  <a:srgbClr val="990033"/>
                </a:solidFill>
              </a:rPr>
              <a:t>Personal Científico y Tecnológico</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01763" y="209550"/>
            <a:ext cx="6330950" cy="366713"/>
          </a:xfrm>
          <a:prstGeom prst="rect">
            <a:avLst/>
          </a:prstGeom>
          <a:noFill/>
          <a:ln w="9525">
            <a:noFill/>
            <a:miter lim="800000"/>
            <a:headEnd/>
            <a:tailEnd/>
          </a:ln>
        </p:spPr>
        <p:txBody>
          <a:bodyPr wrap="none" anchor="ctr">
            <a:spAutoFit/>
          </a:bodyPr>
          <a:lstStyle/>
          <a:p>
            <a:r>
              <a:rPr lang="es-MX" sz="1800" u="none">
                <a:solidFill>
                  <a:srgbClr val="990033"/>
                </a:solidFill>
              </a:rPr>
              <a:t>Grado Académico del Personal Científico y Tecnológico</a:t>
            </a:r>
            <a:r>
              <a:rPr lang="es-ES" sz="1800" b="0" u="none">
                <a:solidFill>
                  <a:srgbClr val="990033"/>
                </a:solidFill>
              </a:rPr>
              <a:t> </a:t>
            </a:r>
          </a:p>
        </p:txBody>
      </p:sp>
      <p:pic>
        <p:nvPicPr>
          <p:cNvPr id="17411" name="Picture 2"/>
          <p:cNvPicPr>
            <a:picLocks noChangeAspect="1" noChangeArrowheads="1"/>
          </p:cNvPicPr>
          <p:nvPr/>
        </p:nvPicPr>
        <p:blipFill>
          <a:blip r:embed="rId3" cstate="print"/>
          <a:srcRect/>
          <a:stretch>
            <a:fillRect/>
          </a:stretch>
        </p:blipFill>
        <p:spPr bwMode="auto">
          <a:xfrm>
            <a:off x="606425" y="1025525"/>
            <a:ext cx="7572375" cy="5429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184525" y="158750"/>
            <a:ext cx="2774950" cy="366713"/>
          </a:xfrm>
          <a:prstGeom prst="rect">
            <a:avLst/>
          </a:prstGeom>
          <a:noFill/>
          <a:ln w="9525">
            <a:noFill/>
            <a:miter lim="800000"/>
            <a:headEnd/>
            <a:tailEnd/>
          </a:ln>
        </p:spPr>
        <p:txBody>
          <a:bodyPr wrap="none" anchor="ctr">
            <a:spAutoFit/>
          </a:bodyPr>
          <a:lstStyle/>
          <a:p>
            <a:pPr algn="ctr"/>
            <a:r>
              <a:rPr lang="es-MX" sz="1800" u="none">
                <a:solidFill>
                  <a:srgbClr val="990033"/>
                </a:solidFill>
              </a:rPr>
              <a:t>Participación en el S N I</a:t>
            </a:r>
          </a:p>
        </p:txBody>
      </p:sp>
      <p:graphicFrame>
        <p:nvGraphicFramePr>
          <p:cNvPr id="9264" name="Group 48"/>
          <p:cNvGraphicFramePr>
            <a:graphicFrameLocks noGrp="1"/>
          </p:cNvGraphicFramePr>
          <p:nvPr>
            <p:ph/>
          </p:nvPr>
        </p:nvGraphicFramePr>
        <p:xfrm>
          <a:off x="1843088" y="4979988"/>
          <a:ext cx="3951287" cy="1615440"/>
        </p:xfrm>
        <a:graphic>
          <a:graphicData uri="http://schemas.openxmlformats.org/drawingml/2006/table">
            <a:tbl>
              <a:tblPr/>
              <a:tblGrid>
                <a:gridCol w="1149350"/>
                <a:gridCol w="1011237"/>
                <a:gridCol w="1119188"/>
                <a:gridCol w="671512"/>
              </a:tblGrid>
              <a:tr h="261938">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cs typeface="Arial" charset="0"/>
                        </a:rPr>
                        <a:t>Niveles</a:t>
                      </a:r>
                      <a:endParaRPr kumimoji="0" lang="es-ES" sz="10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cs typeface="Arial" charset="0"/>
                        </a:rPr>
                        <a:t>Chihuahua 2009</a:t>
                      </a:r>
                      <a:endParaRPr kumimoji="0" lang="es-ES" sz="10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cs typeface="Arial" charset="0"/>
                        </a:rPr>
                        <a:t>CIMAV 2009</a:t>
                      </a:r>
                      <a:endParaRPr kumimoji="0" lang="es-ES" sz="10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charset="0"/>
                          <a:cs typeface="Arial" charset="0"/>
                        </a:rPr>
                        <a:t>CIMAV</a:t>
                      </a:r>
                      <a:endParaRPr kumimoji="0" lang="es-ES" sz="10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r>
              <a:tr h="160338">
                <a:tc>
                  <a:txBody>
                    <a:bodyPr/>
                    <a:lstStyle/>
                    <a:p>
                      <a:pPr marL="342900" marR="0" lvl="0" indent="-342900" algn="l"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I</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120</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A50021"/>
                          </a:solidFill>
                          <a:effectLst/>
                          <a:latin typeface="Arial" charset="0"/>
                          <a:cs typeface="Arial" charset="0"/>
                        </a:rPr>
                        <a:t>33</a:t>
                      </a:r>
                      <a:endParaRPr kumimoji="0" lang="es-ES" sz="1000" b="1" i="0" u="none" strike="noStrike" cap="none" normalizeH="0" baseline="0" smtClean="0">
                        <a:ln>
                          <a:noFill/>
                        </a:ln>
                        <a:solidFill>
                          <a:srgbClr val="A5002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28%</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II</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17</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A50021"/>
                          </a:solidFill>
                          <a:effectLst/>
                          <a:latin typeface="Arial" charset="0"/>
                          <a:cs typeface="Arial" charset="0"/>
                        </a:rPr>
                        <a:t>9</a:t>
                      </a:r>
                      <a:endParaRPr kumimoji="0" lang="es-ES" sz="1000" b="1" i="0" u="none" strike="noStrike" cap="none" normalizeH="0" baseline="0" smtClean="0">
                        <a:ln>
                          <a:noFill/>
                        </a:ln>
                        <a:solidFill>
                          <a:srgbClr val="A5002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53%</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III</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6</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A50021"/>
                          </a:solidFill>
                          <a:effectLst/>
                          <a:latin typeface="Arial" charset="0"/>
                          <a:cs typeface="Arial" charset="0"/>
                        </a:rPr>
                        <a:t>6</a:t>
                      </a:r>
                      <a:endParaRPr kumimoji="0" lang="es-ES" sz="1000" b="1" i="0" u="none" strike="noStrike" cap="none" normalizeH="0" baseline="0" smtClean="0">
                        <a:ln>
                          <a:noFill/>
                        </a:ln>
                        <a:solidFill>
                          <a:srgbClr val="A5002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100%</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38">
                <a:tc>
                  <a:txBody>
                    <a:bodyPr/>
                    <a:lstStyle/>
                    <a:p>
                      <a:pPr marL="342900" marR="0" lvl="0" indent="-342900" algn="l"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Candidatos </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55</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rgbClr val="A50021"/>
                          </a:solidFill>
                          <a:effectLst/>
                          <a:latin typeface="Arial" charset="0"/>
                          <a:cs typeface="Arial" charset="0"/>
                        </a:rPr>
                        <a:t>9</a:t>
                      </a:r>
                      <a:endParaRPr kumimoji="0" lang="es-ES" sz="1000" b="1" i="0" u="none" strike="noStrike" cap="none" normalizeH="0" baseline="0" smtClean="0">
                        <a:ln>
                          <a:noFill/>
                        </a:ln>
                        <a:solidFill>
                          <a:srgbClr val="A5002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16%</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38">
                <a:tc>
                  <a:txBody>
                    <a:bodyPr/>
                    <a:lstStyle/>
                    <a:p>
                      <a:pPr marL="342900" marR="0" lvl="0" indent="-342900" algn="ctr" defTabSz="914400" rtl="0" eaLnBrk="1" fontAlgn="ctr" latinLnBrk="0" hangingPunct="1">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cs typeface="Arial" charset="0"/>
                        </a:rPr>
                        <a:t>Total</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accent2"/>
                          </a:solidFill>
                          <a:effectLst/>
                          <a:latin typeface="Arial" charset="0"/>
                          <a:cs typeface="Arial" charset="0"/>
                        </a:rPr>
                        <a:t>188</a:t>
                      </a:r>
                      <a:endParaRPr kumimoji="0" lang="es-ES" sz="1000" b="0" i="0" u="none" strike="noStrike" cap="none" normalizeH="0" baseline="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rgbClr val="A50021"/>
                          </a:solidFill>
                          <a:effectLst/>
                          <a:latin typeface="Arial" charset="0"/>
                        </a:rPr>
                        <a:t>57</a:t>
                      </a:r>
                      <a:endParaRPr kumimoji="0" lang="es-ES" sz="1000" b="1" i="0" u="none" strike="noStrike" cap="none" normalizeH="0" baseline="0" smtClean="0">
                        <a:ln>
                          <a:noFill/>
                        </a:ln>
                        <a:solidFill>
                          <a:srgbClr val="A5002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A50021"/>
                          </a:solidFill>
                          <a:effectLst/>
                          <a:latin typeface="Arial" charset="0"/>
                          <a:cs typeface="Arial" charset="0"/>
                        </a:rPr>
                        <a:t>30%</a:t>
                      </a:r>
                      <a:endParaRPr kumimoji="0" lang="es-ES" sz="1000" b="1" i="0" u="none" strike="noStrike" cap="none" normalizeH="0" baseline="0" smtClean="0">
                        <a:ln>
                          <a:noFill/>
                        </a:ln>
                        <a:solidFill>
                          <a:srgbClr val="A5002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649486" name="AutoShape 270"/>
          <p:cNvSpPr>
            <a:spLocks/>
          </p:cNvSpPr>
          <p:nvPr/>
        </p:nvSpPr>
        <p:spPr bwMode="auto">
          <a:xfrm>
            <a:off x="1501775" y="4954588"/>
            <a:ext cx="165100" cy="1720850"/>
          </a:xfrm>
          <a:prstGeom prst="leftBrace">
            <a:avLst>
              <a:gd name="adj1" fmla="val 86859"/>
              <a:gd name="adj2" fmla="val 50000"/>
            </a:avLst>
          </a:prstGeom>
          <a:ln>
            <a:solidFill>
              <a:srgbClr val="C00000"/>
            </a:solidFill>
            <a:headEnd/>
            <a:tailEnd/>
          </a:ln>
        </p:spPr>
        <p:style>
          <a:lnRef idx="3">
            <a:schemeClr val="accent6"/>
          </a:lnRef>
          <a:fillRef idx="0">
            <a:schemeClr val="accent6"/>
          </a:fillRef>
          <a:effectRef idx="2">
            <a:schemeClr val="accent6"/>
          </a:effectRef>
          <a:fontRef idx="minor">
            <a:schemeClr val="tx1"/>
          </a:fontRef>
        </p:style>
        <p:txBody>
          <a:bodyPr wrap="none" anchor="ctr"/>
          <a:lstStyle/>
          <a:p>
            <a:pPr algn="r">
              <a:defRPr/>
            </a:pPr>
            <a:endParaRPr lang="es-MX"/>
          </a:p>
        </p:txBody>
      </p:sp>
      <p:sp>
        <p:nvSpPr>
          <p:cNvPr id="18473" name="Text Box 271"/>
          <p:cNvSpPr txBox="1">
            <a:spLocks noChangeArrowheads="1"/>
          </p:cNvSpPr>
          <p:nvPr/>
        </p:nvSpPr>
        <p:spPr bwMode="auto">
          <a:xfrm>
            <a:off x="393700" y="5654675"/>
            <a:ext cx="895350" cy="336550"/>
          </a:xfrm>
          <a:prstGeom prst="rect">
            <a:avLst/>
          </a:prstGeom>
          <a:noFill/>
          <a:ln w="9525" algn="ctr">
            <a:noFill/>
            <a:miter lim="800000"/>
            <a:headEnd/>
            <a:tailEnd/>
          </a:ln>
        </p:spPr>
        <p:txBody>
          <a:bodyPr wrap="none" anchor="ctr">
            <a:spAutoFit/>
          </a:bodyPr>
          <a:lstStyle/>
          <a:p>
            <a:pPr algn="ctr"/>
            <a:r>
              <a:rPr lang="es-ES" sz="1600" u="none">
                <a:solidFill>
                  <a:srgbClr val="990033"/>
                </a:solidFill>
              </a:rPr>
              <a:t>Al 2009</a:t>
            </a:r>
          </a:p>
        </p:txBody>
      </p:sp>
      <p:sp>
        <p:nvSpPr>
          <p:cNvPr id="18474" name="Rectangle 204"/>
          <p:cNvSpPr>
            <a:spLocks noChangeArrowheads="1"/>
          </p:cNvSpPr>
          <p:nvPr/>
        </p:nvSpPr>
        <p:spPr bwMode="auto">
          <a:xfrm>
            <a:off x="6057900" y="5984875"/>
            <a:ext cx="2667000" cy="646113"/>
          </a:xfrm>
          <a:prstGeom prst="rect">
            <a:avLst/>
          </a:prstGeom>
          <a:solidFill>
            <a:srgbClr val="808080">
              <a:alpha val="81960"/>
            </a:srgbClr>
          </a:solidFill>
          <a:ln w="9525" algn="ctr">
            <a:noFill/>
            <a:miter lim="800000"/>
            <a:headEnd/>
            <a:tailEnd/>
          </a:ln>
        </p:spPr>
        <p:txBody>
          <a:bodyPr>
            <a:spAutoFit/>
          </a:bodyPr>
          <a:lstStyle/>
          <a:p>
            <a:r>
              <a:rPr lang="es-MX" u="none">
                <a:solidFill>
                  <a:schemeClr val="bg1"/>
                </a:solidFill>
              </a:rPr>
              <a:t>Nuevo Nivel III:</a:t>
            </a:r>
          </a:p>
          <a:p>
            <a:r>
              <a:rPr lang="es-MX" u="none">
                <a:solidFill>
                  <a:schemeClr val="bg1"/>
                </a:solidFill>
              </a:rPr>
              <a:t>Dr. Mario Miki Yoshida</a:t>
            </a:r>
          </a:p>
          <a:p>
            <a:r>
              <a:rPr lang="es-MX" u="none">
                <a:solidFill>
                  <a:schemeClr val="bg1"/>
                </a:solidFill>
              </a:rPr>
              <a:t>Dr. Daniel Glossman Mitnik</a:t>
            </a:r>
          </a:p>
        </p:txBody>
      </p:sp>
      <p:pic>
        <p:nvPicPr>
          <p:cNvPr id="18475" name="Picture 49"/>
          <p:cNvPicPr>
            <a:picLocks noChangeAspect="1" noChangeArrowheads="1"/>
          </p:cNvPicPr>
          <p:nvPr/>
        </p:nvPicPr>
        <p:blipFill>
          <a:blip r:embed="rId3" cstate="print"/>
          <a:srcRect/>
          <a:stretch>
            <a:fillRect/>
          </a:stretch>
        </p:blipFill>
        <p:spPr bwMode="auto">
          <a:xfrm>
            <a:off x="1390650" y="635000"/>
            <a:ext cx="6648450" cy="4314825"/>
          </a:xfrm>
          <a:prstGeom prst="rect">
            <a:avLst/>
          </a:prstGeom>
          <a:noFill/>
          <a:ln w="9525" algn="ctr">
            <a:noFill/>
            <a:miter lim="800000"/>
            <a:headEnd/>
            <a:tailEnd/>
          </a:ln>
        </p:spPr>
      </p:pic>
      <p:sp>
        <p:nvSpPr>
          <p:cNvPr id="18476" name="Rectangle 50"/>
          <p:cNvSpPr>
            <a:spLocks noChangeArrowheads="1"/>
          </p:cNvSpPr>
          <p:nvPr/>
        </p:nvSpPr>
        <p:spPr bwMode="auto">
          <a:xfrm>
            <a:off x="1790700" y="6630988"/>
            <a:ext cx="3887788" cy="214312"/>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s-ES" sz="800" i="1" u="none">
                <a:solidFill>
                  <a:srgbClr val="A50021"/>
                </a:solidFill>
              </a:rPr>
              <a:t>Fuente:</a:t>
            </a:r>
            <a:r>
              <a:rPr lang="es-ES" sz="800" i="1" u="none">
                <a:solidFill>
                  <a:srgbClr val="000099"/>
                </a:solidFill>
              </a:rPr>
              <a:t> Reunión del Consejo Consultivo. </a:t>
            </a:r>
            <a:r>
              <a:rPr lang="es-MX" sz="800" i="1" u="none">
                <a:solidFill>
                  <a:srgbClr val="000099"/>
                </a:solidFill>
              </a:rPr>
              <a:t>Febrero 2010. Guadalajara, Jalisco</a:t>
            </a:r>
            <a:endParaRPr lang="es-ES" sz="800" b="0" i="1" u="none">
              <a:solidFill>
                <a:srgbClr val="000099"/>
              </a:solidFill>
            </a:endParaRPr>
          </a:p>
        </p:txBody>
      </p:sp>
      <p:sp>
        <p:nvSpPr>
          <p:cNvPr id="18477" name="Text Box 3"/>
          <p:cNvSpPr txBox="1">
            <a:spLocks noChangeArrowheads="1"/>
          </p:cNvSpPr>
          <p:nvPr/>
        </p:nvSpPr>
        <p:spPr bwMode="auto">
          <a:xfrm>
            <a:off x="6053138" y="4968875"/>
            <a:ext cx="2700337" cy="954088"/>
          </a:xfrm>
          <a:prstGeom prst="rect">
            <a:avLst/>
          </a:prstGeom>
          <a:solidFill>
            <a:srgbClr val="C0C0C0"/>
          </a:solidFill>
          <a:ln w="9525" algn="ctr">
            <a:noFill/>
            <a:miter lim="800000"/>
            <a:headEnd/>
            <a:tailEnd/>
          </a:ln>
        </p:spPr>
        <p:txBody>
          <a:bodyPr wrap="none">
            <a:spAutoFit/>
          </a:bodyPr>
          <a:lstStyle/>
          <a:p>
            <a:r>
              <a:rPr lang="es-ES" u="none">
                <a:solidFill>
                  <a:srgbClr val="FF0000"/>
                </a:solidFill>
              </a:rPr>
              <a:t>Adicionalmente Personal Técnico:</a:t>
            </a:r>
          </a:p>
          <a:p>
            <a:endParaRPr lang="es-ES" sz="800" u="none">
              <a:solidFill>
                <a:srgbClr val="FF0000"/>
              </a:solidFill>
            </a:endParaRPr>
          </a:p>
          <a:p>
            <a:r>
              <a:rPr lang="es-ES" u="none">
                <a:solidFill>
                  <a:srgbClr val="FF0000"/>
                </a:solidFill>
              </a:rPr>
              <a:t>4 técnicos con nivel de Candidato</a:t>
            </a:r>
          </a:p>
          <a:p>
            <a:r>
              <a:rPr lang="es-ES" u="none">
                <a:solidFill>
                  <a:srgbClr val="FF0000"/>
                </a:solidFill>
              </a:rPr>
              <a:t>5 técnicos con nivel I</a:t>
            </a:r>
          </a:p>
          <a:p>
            <a:r>
              <a:rPr lang="es-MX" u="none">
                <a:solidFill>
                  <a:srgbClr val="FF0000"/>
                </a:solidFill>
              </a:rPr>
              <a:t>2 </a:t>
            </a:r>
            <a:r>
              <a:rPr lang="es-ES" u="none">
                <a:solidFill>
                  <a:srgbClr val="FF0000"/>
                </a:solidFill>
              </a:rPr>
              <a:t>técnicos con nivel II</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1181100" y="1273175"/>
            <a:ext cx="6743700" cy="4344988"/>
          </a:xfrm>
          <a:prstGeom prst="rect">
            <a:avLst/>
          </a:prstGeom>
          <a:noFill/>
          <a:ln w="9525">
            <a:noFill/>
            <a:miter lim="800000"/>
            <a:headEnd/>
            <a:tailEnd/>
          </a:ln>
        </p:spPr>
      </p:pic>
      <p:sp>
        <p:nvSpPr>
          <p:cNvPr id="19459" name="Rectangle 2"/>
          <p:cNvSpPr>
            <a:spLocks noChangeArrowheads="1"/>
          </p:cNvSpPr>
          <p:nvPr/>
        </p:nvSpPr>
        <p:spPr bwMode="auto">
          <a:xfrm>
            <a:off x="3713163" y="207963"/>
            <a:ext cx="1720850" cy="366712"/>
          </a:xfrm>
          <a:prstGeom prst="rect">
            <a:avLst/>
          </a:prstGeom>
          <a:noFill/>
          <a:ln w="9525">
            <a:noFill/>
            <a:miter lim="800000"/>
            <a:headEnd/>
            <a:tailEnd/>
          </a:ln>
        </p:spPr>
        <p:txBody>
          <a:bodyPr wrap="none" anchor="ctr">
            <a:spAutoFit/>
          </a:bodyPr>
          <a:lstStyle/>
          <a:p>
            <a:r>
              <a:rPr lang="es-MX" sz="1800" u="none">
                <a:solidFill>
                  <a:srgbClr val="990033"/>
                </a:solidFill>
              </a:rPr>
              <a:t>Publicaciones</a:t>
            </a:r>
          </a:p>
        </p:txBody>
      </p:sp>
      <p:sp>
        <p:nvSpPr>
          <p:cNvPr id="149" name="Text Box 3"/>
          <p:cNvSpPr txBox="1">
            <a:spLocks noChangeArrowheads="1"/>
          </p:cNvSpPr>
          <p:nvPr/>
        </p:nvSpPr>
        <p:spPr bwMode="auto">
          <a:xfrm>
            <a:off x="850900" y="660400"/>
            <a:ext cx="7810500" cy="596900"/>
          </a:xfrm>
          <a:prstGeom prst="rect">
            <a:avLst/>
          </a:prstGeom>
          <a:solidFill>
            <a:schemeClr val="accent6"/>
          </a:solidFill>
          <a:ln>
            <a:headEnd/>
            <a:tailEnd/>
          </a:ln>
        </p:spPr>
        <p:style>
          <a:lnRef idx="3">
            <a:schemeClr val="lt1"/>
          </a:lnRef>
          <a:fillRef idx="1">
            <a:schemeClr val="accent1"/>
          </a:fillRef>
          <a:effectRef idx="1">
            <a:schemeClr val="accent1"/>
          </a:effectRef>
          <a:fontRef idx="minor">
            <a:schemeClr val="lt1"/>
          </a:fontRef>
        </p:style>
        <p:txBody>
          <a:bodyPr/>
          <a:lstStyle/>
          <a:p>
            <a:pPr algn="ctr">
              <a:defRPr/>
            </a:pPr>
            <a:r>
              <a:rPr lang="es-ES" sz="1400" b="0" u="none" dirty="0">
                <a:solidFill>
                  <a:srgbClr val="FFFFFF"/>
                </a:solidFill>
                <a:cs typeface="Arial" charset="0"/>
              </a:rPr>
              <a:t>El factor de impacto promedio de las revistas en las que se publicó es de 1.7</a:t>
            </a:r>
          </a:p>
          <a:p>
            <a:pPr algn="ctr">
              <a:defRPr/>
            </a:pPr>
            <a:r>
              <a:rPr lang="es-ES" sz="1400" b="0" u="none" dirty="0">
                <a:solidFill>
                  <a:srgbClr val="FFFFFF"/>
                </a:solidFill>
                <a:cs typeface="Arial" charset="0"/>
              </a:rPr>
              <a:t> El correspondiente al mismo periodo del año anterior se situó en 1.5</a:t>
            </a:r>
            <a:endParaRPr lang="es-MX" sz="1400" b="0" u="none" dirty="0">
              <a:solidFill>
                <a:schemeClr val="tx1"/>
              </a:solidFill>
              <a:cs typeface="Arial" charset="0"/>
            </a:endParaRPr>
          </a:p>
        </p:txBody>
      </p:sp>
      <p:graphicFrame>
        <p:nvGraphicFramePr>
          <p:cNvPr id="22566" name="Group 38"/>
          <p:cNvGraphicFramePr>
            <a:graphicFrameLocks noGrp="1"/>
          </p:cNvGraphicFramePr>
          <p:nvPr/>
        </p:nvGraphicFramePr>
        <p:xfrm>
          <a:off x="774700" y="5600700"/>
          <a:ext cx="7721600" cy="1139190"/>
        </p:xfrm>
        <a:graphic>
          <a:graphicData uri="http://schemas.openxmlformats.org/drawingml/2006/table">
            <a:tbl>
              <a:tblPr/>
              <a:tblGrid>
                <a:gridCol w="5730875"/>
                <a:gridCol w="898525"/>
                <a:gridCol w="1092200"/>
              </a:tblGrid>
              <a:tr h="168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FF"/>
                          </a:solidFill>
                          <a:effectLst/>
                          <a:latin typeface="Arial" charset="0"/>
                          <a:cs typeface="Times New Roman" pitchFamily="18" charset="0"/>
                        </a:rPr>
                        <a:t>Publicaciones   2009  Unidad  Monterrey</a:t>
                      </a:r>
                      <a:endParaRPr kumimoji="0" lang="es-ES" sz="14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FF"/>
                          </a:solidFill>
                          <a:effectLst/>
                          <a:latin typeface="Arial" charset="0"/>
                          <a:cs typeface="Times New Roman" pitchFamily="18" charset="0"/>
                        </a:rPr>
                        <a:t>Número</a:t>
                      </a:r>
                      <a:endParaRPr kumimoji="0" lang="es-ES" sz="14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FF"/>
                          </a:solidFill>
                          <a:effectLst/>
                          <a:latin typeface="Arial" charset="0"/>
                          <a:cs typeface="Times New Roman" pitchFamily="18" charset="0"/>
                        </a:rPr>
                        <a:t>% del Total</a:t>
                      </a:r>
                      <a:endParaRPr kumimoji="0" lang="es-ES" sz="14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Artículos con arbitraje publicados en revistas indexadas con f.i.</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21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19%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Artículos con arbitraje publicados en Congresos  Internacionales</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Times New Roman" pitchFamily="18" charset="0"/>
                        </a:rPr>
                        <a:t>Patentes</a:t>
                      </a:r>
                      <a:endParaRPr kumimoji="0" lang="es-ES" sz="1400" b="0" i="0" u="none" strike="noStrike" cap="none" normalizeH="0" baseline="0" smtClean="0">
                        <a:ln>
                          <a:noFill/>
                        </a:ln>
                        <a:solidFill>
                          <a:schemeClr val="accent2"/>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Times New Roman" pitchFamily="18" charset="0"/>
                        </a:rPr>
                        <a:t>4</a:t>
                      </a:r>
                      <a:endParaRPr kumimoji="0" lang="es-ES" sz="1400" b="0" i="0" u="none" strike="noStrike" cap="none" normalizeH="0" baseline="0" smtClean="0">
                        <a:ln>
                          <a:noFill/>
                        </a:ln>
                        <a:solidFill>
                          <a:schemeClr val="accent2"/>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accent2"/>
                          </a:solidFill>
                          <a:effectLst/>
                          <a:latin typeface="Arial" charset="0"/>
                          <a:cs typeface="Times New Roman" pitchFamily="18" charset="0"/>
                        </a:rPr>
                        <a:t>40%</a:t>
                      </a:r>
                      <a:endParaRPr kumimoji="0" lang="es-ES" sz="1400" b="0" i="0" u="none" strike="noStrike" cap="none" normalizeH="0" baseline="0" smtClean="0">
                        <a:ln>
                          <a:noFill/>
                        </a:ln>
                        <a:solidFill>
                          <a:schemeClr val="accent2"/>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Capítulos de libros con arbitraje publicados</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Times New Roman" pitchFamily="18" charset="0"/>
                        </a:rPr>
                        <a:t>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6"/>
          <p:cNvSpPr>
            <a:spLocks noChangeArrowheads="1"/>
          </p:cNvSpPr>
          <p:nvPr/>
        </p:nvSpPr>
        <p:spPr bwMode="auto">
          <a:xfrm>
            <a:off x="352425" y="206375"/>
            <a:ext cx="8447088" cy="366713"/>
          </a:xfrm>
          <a:prstGeom prst="rect">
            <a:avLst/>
          </a:prstGeom>
          <a:noFill/>
          <a:ln w="9525" algn="ctr">
            <a:noFill/>
            <a:miter lim="800000"/>
            <a:headEnd/>
            <a:tailEnd/>
          </a:ln>
        </p:spPr>
        <p:txBody>
          <a:bodyPr anchor="ctr">
            <a:spAutoFit/>
          </a:bodyPr>
          <a:lstStyle/>
          <a:p>
            <a:pPr algn="ctr"/>
            <a:r>
              <a:rPr lang="es-MX" sz="1800" u="none">
                <a:solidFill>
                  <a:srgbClr val="990033"/>
                </a:solidFill>
              </a:rPr>
              <a:t>Factor de Impacto de las Revistas en las que se Publica </a:t>
            </a:r>
          </a:p>
        </p:txBody>
      </p:sp>
      <p:sp>
        <p:nvSpPr>
          <p:cNvPr id="20483" name="Rectangle 71"/>
          <p:cNvSpPr>
            <a:spLocks noChangeArrowheads="1"/>
          </p:cNvSpPr>
          <p:nvPr/>
        </p:nvSpPr>
        <p:spPr bwMode="auto">
          <a:xfrm>
            <a:off x="2305050" y="3432175"/>
            <a:ext cx="4705350" cy="366713"/>
          </a:xfrm>
          <a:prstGeom prst="rect">
            <a:avLst/>
          </a:prstGeom>
          <a:noFill/>
          <a:ln w="9525" algn="ctr">
            <a:noFill/>
            <a:miter lim="800000"/>
            <a:headEnd/>
            <a:tailEnd/>
          </a:ln>
        </p:spPr>
        <p:txBody>
          <a:bodyPr anchor="ctr">
            <a:spAutoFit/>
          </a:bodyPr>
          <a:lstStyle/>
          <a:p>
            <a:pPr algn="ctr"/>
            <a:r>
              <a:rPr lang="es-MX" sz="1800" u="none">
                <a:solidFill>
                  <a:srgbClr val="990033"/>
                </a:solidFill>
              </a:rPr>
              <a:t>Citas del Personal Académico del Centro </a:t>
            </a:r>
          </a:p>
        </p:txBody>
      </p:sp>
      <p:sp>
        <p:nvSpPr>
          <p:cNvPr id="20484" name="Rectangle 72"/>
          <p:cNvSpPr>
            <a:spLocks noChangeArrowheads="1"/>
          </p:cNvSpPr>
          <p:nvPr/>
        </p:nvSpPr>
        <p:spPr bwMode="auto">
          <a:xfrm>
            <a:off x="6800850" y="6397625"/>
            <a:ext cx="2247900" cy="274638"/>
          </a:xfrm>
          <a:prstGeom prst="rect">
            <a:avLst/>
          </a:prstGeom>
          <a:noFill/>
          <a:ln w="9525" algn="ctr">
            <a:noFill/>
            <a:miter lim="800000"/>
            <a:headEnd/>
            <a:tailEnd/>
          </a:ln>
        </p:spPr>
        <p:txBody>
          <a:bodyPr wrap="none" anchor="ctr">
            <a:spAutoFit/>
          </a:bodyPr>
          <a:lstStyle/>
          <a:p>
            <a:r>
              <a:rPr lang="es-MX" b="0" u="none">
                <a:solidFill>
                  <a:schemeClr val="accent2"/>
                </a:solidFill>
              </a:rPr>
              <a:t>Fuente: ISI Web of Knowledge</a:t>
            </a:r>
            <a:endParaRPr lang="es-MX">
              <a:solidFill>
                <a:schemeClr val="accent2"/>
              </a:solidFill>
            </a:endParaRPr>
          </a:p>
        </p:txBody>
      </p:sp>
      <p:pic>
        <p:nvPicPr>
          <p:cNvPr id="20485" name="Picture 2"/>
          <p:cNvPicPr>
            <a:picLocks noChangeAspect="1" noChangeArrowheads="1"/>
          </p:cNvPicPr>
          <p:nvPr/>
        </p:nvPicPr>
        <p:blipFill>
          <a:blip r:embed="rId3" cstate="print"/>
          <a:srcRect/>
          <a:stretch>
            <a:fillRect/>
          </a:stretch>
        </p:blipFill>
        <p:spPr bwMode="auto">
          <a:xfrm>
            <a:off x="1593850" y="3449638"/>
            <a:ext cx="5745163" cy="3679825"/>
          </a:xfrm>
          <a:prstGeom prst="rect">
            <a:avLst/>
          </a:prstGeom>
          <a:noFill/>
          <a:ln w="9525">
            <a:noFill/>
            <a:miter lim="800000"/>
            <a:headEnd/>
            <a:tailEnd/>
          </a:ln>
        </p:spPr>
      </p:pic>
      <p:sp>
        <p:nvSpPr>
          <p:cNvPr id="20486" name="Rectangle 72"/>
          <p:cNvSpPr>
            <a:spLocks noChangeArrowheads="1"/>
          </p:cNvSpPr>
          <p:nvPr/>
        </p:nvSpPr>
        <p:spPr bwMode="auto">
          <a:xfrm>
            <a:off x="114300" y="5106988"/>
            <a:ext cx="1778000" cy="850900"/>
          </a:xfrm>
          <a:prstGeom prst="rect">
            <a:avLst/>
          </a:prstGeom>
          <a:noFill/>
          <a:ln w="28575" algn="ctr">
            <a:solidFill>
              <a:srgbClr val="008000"/>
            </a:solidFill>
            <a:miter lim="800000"/>
            <a:headEnd/>
            <a:tailEnd/>
          </a:ln>
        </p:spPr>
        <p:txBody>
          <a:bodyPr anchor="ctr">
            <a:spAutoFit/>
          </a:bodyPr>
          <a:lstStyle/>
          <a:p>
            <a:pPr algn="ctr"/>
            <a:r>
              <a:rPr lang="es-MX" u="none">
                <a:solidFill>
                  <a:srgbClr val="A50021"/>
                </a:solidFill>
              </a:rPr>
              <a:t>En 2009, </a:t>
            </a:r>
          </a:p>
          <a:p>
            <a:pPr algn="ctr"/>
            <a:r>
              <a:rPr lang="es-MX" u="none">
                <a:solidFill>
                  <a:srgbClr val="A50021"/>
                </a:solidFill>
              </a:rPr>
              <a:t>Promedio de 20 citas </a:t>
            </a:r>
          </a:p>
          <a:p>
            <a:pPr algn="ctr"/>
            <a:r>
              <a:rPr lang="es-MX" u="none">
                <a:solidFill>
                  <a:srgbClr val="A50021"/>
                </a:solidFill>
              </a:rPr>
              <a:t>por Investigador</a:t>
            </a:r>
          </a:p>
          <a:p>
            <a:pPr algn="ctr"/>
            <a:r>
              <a:rPr lang="es-ES" u="none">
                <a:solidFill>
                  <a:srgbClr val="A50021"/>
                </a:solidFill>
              </a:rPr>
              <a:t>Total: 960</a:t>
            </a:r>
            <a:endParaRPr lang="es-MX">
              <a:solidFill>
                <a:srgbClr val="A50021"/>
              </a:solidFill>
            </a:endParaRPr>
          </a:p>
        </p:txBody>
      </p:sp>
      <p:pic>
        <p:nvPicPr>
          <p:cNvPr id="20487" name="Picture 9"/>
          <p:cNvPicPr>
            <a:picLocks noChangeAspect="1" noChangeArrowheads="1"/>
          </p:cNvPicPr>
          <p:nvPr/>
        </p:nvPicPr>
        <p:blipFill>
          <a:blip r:embed="rId4" cstate="print"/>
          <a:srcRect/>
          <a:stretch>
            <a:fillRect/>
          </a:stretch>
        </p:blipFill>
        <p:spPr bwMode="auto">
          <a:xfrm>
            <a:off x="1770063" y="854075"/>
            <a:ext cx="5607050" cy="2709863"/>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p:cNvPicPr>
            <a:picLocks noChangeAspect="1" noChangeArrowheads="1"/>
          </p:cNvPicPr>
          <p:nvPr/>
        </p:nvPicPr>
        <p:blipFill>
          <a:blip r:embed="rId3" cstate="print"/>
          <a:srcRect t="6618" b="11885"/>
          <a:stretch>
            <a:fillRect/>
          </a:stretch>
        </p:blipFill>
        <p:spPr bwMode="auto">
          <a:xfrm>
            <a:off x="885825" y="1333500"/>
            <a:ext cx="7553325" cy="419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507" name="Rectangle 2"/>
          <p:cNvSpPr>
            <a:spLocks noChangeArrowheads="1"/>
          </p:cNvSpPr>
          <p:nvPr/>
        </p:nvSpPr>
        <p:spPr bwMode="auto">
          <a:xfrm>
            <a:off x="3046413" y="215900"/>
            <a:ext cx="3506787" cy="369888"/>
          </a:xfrm>
          <a:prstGeom prst="rect">
            <a:avLst/>
          </a:prstGeom>
          <a:noFill/>
          <a:ln w="9525">
            <a:noFill/>
            <a:miter lim="800000"/>
            <a:headEnd/>
            <a:tailEnd/>
          </a:ln>
        </p:spPr>
        <p:txBody>
          <a:bodyPr wrap="none" anchor="ctr">
            <a:spAutoFit/>
          </a:bodyPr>
          <a:lstStyle/>
          <a:p>
            <a:r>
              <a:rPr lang="es-MX" sz="1800" u="none">
                <a:solidFill>
                  <a:srgbClr val="990033"/>
                </a:solidFill>
              </a:rPr>
              <a:t>Capítulos de Libro Publicados</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16"/>
          <p:cNvSpPr>
            <a:spLocks noChangeShapeType="1"/>
          </p:cNvSpPr>
          <p:nvPr/>
        </p:nvSpPr>
        <p:spPr bwMode="auto">
          <a:xfrm>
            <a:off x="2332038" y="960438"/>
            <a:ext cx="0" cy="2014537"/>
          </a:xfrm>
          <a:prstGeom prst="line">
            <a:avLst/>
          </a:prstGeom>
          <a:noFill/>
          <a:ln w="9525">
            <a:noFill/>
            <a:round/>
            <a:headEnd/>
            <a:tailEnd/>
          </a:ln>
        </p:spPr>
        <p:txBody>
          <a:bodyPr>
            <a:spAutoFit/>
          </a:bodyPr>
          <a:lstStyle/>
          <a:p>
            <a:endParaRPr lang="es-MX"/>
          </a:p>
        </p:txBody>
      </p:sp>
      <p:pic>
        <p:nvPicPr>
          <p:cNvPr id="22531" name="Picture 2"/>
          <p:cNvPicPr>
            <a:picLocks noChangeAspect="1" noChangeArrowheads="1"/>
          </p:cNvPicPr>
          <p:nvPr/>
        </p:nvPicPr>
        <p:blipFill>
          <a:blip r:embed="rId3" cstate="print"/>
          <a:srcRect/>
          <a:stretch>
            <a:fillRect/>
          </a:stretch>
        </p:blipFill>
        <p:spPr bwMode="auto">
          <a:xfrm>
            <a:off x="92075" y="2011363"/>
            <a:ext cx="6003925" cy="5029200"/>
          </a:xfrm>
          <a:prstGeom prst="rect">
            <a:avLst/>
          </a:prstGeom>
          <a:noFill/>
          <a:ln w="9525">
            <a:noFill/>
            <a:miter lim="800000"/>
            <a:headEnd/>
            <a:tailEnd/>
          </a:ln>
        </p:spPr>
      </p:pic>
      <p:pic>
        <p:nvPicPr>
          <p:cNvPr id="22532" name="Picture 3" descr="C:\Documents and Settings\edmundo.CIMAV\Escritorio\atte17e9.jpg"/>
          <p:cNvPicPr>
            <a:picLocks noChangeAspect="1" noChangeArrowheads="1"/>
          </p:cNvPicPr>
          <p:nvPr/>
        </p:nvPicPr>
        <p:blipFill>
          <a:blip r:embed="rId4" cstate="print"/>
          <a:srcRect/>
          <a:stretch>
            <a:fillRect/>
          </a:stretch>
        </p:blipFill>
        <p:spPr bwMode="auto">
          <a:xfrm>
            <a:off x="5899150" y="3433763"/>
            <a:ext cx="2857500" cy="695325"/>
          </a:xfrm>
          <a:prstGeom prst="rect">
            <a:avLst/>
          </a:prstGeom>
          <a:noFill/>
          <a:ln w="9525">
            <a:noFill/>
            <a:miter lim="800000"/>
            <a:headEnd/>
            <a:tailEnd/>
          </a:ln>
        </p:spPr>
      </p:pic>
      <p:sp>
        <p:nvSpPr>
          <p:cNvPr id="22533" name="11 Rectángulo"/>
          <p:cNvSpPr>
            <a:spLocks noChangeArrowheads="1"/>
          </p:cNvSpPr>
          <p:nvPr/>
        </p:nvSpPr>
        <p:spPr bwMode="auto">
          <a:xfrm>
            <a:off x="0" y="762000"/>
            <a:ext cx="8816975" cy="825500"/>
          </a:xfrm>
          <a:prstGeom prst="rect">
            <a:avLst/>
          </a:prstGeom>
          <a:noFill/>
          <a:ln w="9525">
            <a:noFill/>
            <a:miter lim="800000"/>
            <a:headEnd/>
            <a:tailEnd/>
          </a:ln>
        </p:spPr>
        <p:txBody>
          <a:bodyPr>
            <a:spAutoFit/>
          </a:bodyPr>
          <a:lstStyle/>
          <a:p>
            <a:pPr algn="ctr"/>
            <a:r>
              <a:rPr lang="es-MX" sz="1600" u="none">
                <a:solidFill>
                  <a:srgbClr val="C00000"/>
                </a:solidFill>
              </a:rPr>
              <a:t>Thin Solid Films 350 (1999) 192-202</a:t>
            </a:r>
          </a:p>
          <a:p>
            <a:pPr algn="r"/>
            <a:r>
              <a:rPr lang="es-MX" sz="1600">
                <a:solidFill>
                  <a:schemeClr val="accent2"/>
                </a:solidFill>
              </a:rPr>
              <a:t>Growth, structure and optical characterization of high quality ZnO thin films obtained by spray pyrolysis.  </a:t>
            </a:r>
            <a:r>
              <a:rPr lang="es-MX" sz="1600" u="none">
                <a:solidFill>
                  <a:srgbClr val="A50021"/>
                </a:solidFill>
              </a:rPr>
              <a:t>F. Paraguay</a:t>
            </a:r>
            <a:r>
              <a:rPr lang="es-MX" sz="1600" b="0" u="none">
                <a:solidFill>
                  <a:schemeClr val="accent2"/>
                </a:solidFill>
              </a:rPr>
              <a:t> D, W. Estrada L., D.R. Acosta N., E. Andrade, </a:t>
            </a:r>
            <a:r>
              <a:rPr lang="es-MX" sz="1600" u="none">
                <a:solidFill>
                  <a:srgbClr val="C00000"/>
                </a:solidFill>
              </a:rPr>
              <a:t>M. Miki-Yoshida </a:t>
            </a:r>
            <a:endParaRPr lang="es-MX"/>
          </a:p>
        </p:txBody>
      </p:sp>
      <p:sp>
        <p:nvSpPr>
          <p:cNvPr id="22534" name="12 CuadroTexto"/>
          <p:cNvSpPr txBox="1">
            <a:spLocks noChangeArrowheads="1"/>
          </p:cNvSpPr>
          <p:nvPr/>
        </p:nvSpPr>
        <p:spPr bwMode="auto">
          <a:xfrm>
            <a:off x="2887663" y="144463"/>
            <a:ext cx="3335337" cy="400050"/>
          </a:xfrm>
          <a:prstGeom prst="rect">
            <a:avLst/>
          </a:prstGeom>
          <a:noFill/>
          <a:ln w="9525">
            <a:noFill/>
            <a:miter lim="800000"/>
            <a:headEnd/>
            <a:tailEnd/>
          </a:ln>
        </p:spPr>
        <p:txBody>
          <a:bodyPr wrap="none">
            <a:spAutoFit/>
          </a:bodyPr>
          <a:lstStyle/>
          <a:p>
            <a:pPr algn="r"/>
            <a:r>
              <a:rPr lang="es-ES" sz="2000" u="none">
                <a:solidFill>
                  <a:srgbClr val="C00000"/>
                </a:solidFill>
              </a:rPr>
              <a:t>Publicaciones Relevantes</a:t>
            </a:r>
            <a:endParaRPr lang="es-MX"/>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eader"/>
          <p:cNvPicPr>
            <a:picLocks noChangeAspect="1" noChangeArrowheads="1"/>
          </p:cNvPicPr>
          <p:nvPr/>
        </p:nvPicPr>
        <p:blipFill>
          <a:blip r:embed="rId3" cstate="print"/>
          <a:srcRect/>
          <a:stretch>
            <a:fillRect/>
          </a:stretch>
        </p:blipFill>
        <p:spPr bwMode="auto">
          <a:xfrm>
            <a:off x="2609850" y="11113"/>
            <a:ext cx="3924300" cy="492125"/>
          </a:xfrm>
          <a:prstGeom prst="rect">
            <a:avLst/>
          </a:prstGeom>
          <a:noFill/>
          <a:ln w="9525">
            <a:noFill/>
            <a:miter lim="800000"/>
            <a:headEnd/>
            <a:tailEnd/>
          </a:ln>
        </p:spPr>
      </p:pic>
      <p:pic>
        <p:nvPicPr>
          <p:cNvPr id="23555" name="Picture 5"/>
          <p:cNvPicPr>
            <a:picLocks noChangeAspect="1" noChangeArrowheads="1"/>
          </p:cNvPicPr>
          <p:nvPr/>
        </p:nvPicPr>
        <p:blipFill>
          <a:blip r:embed="rId4" cstate="print"/>
          <a:srcRect/>
          <a:stretch>
            <a:fillRect/>
          </a:stretch>
        </p:blipFill>
        <p:spPr bwMode="auto">
          <a:xfrm>
            <a:off x="5732463" y="4308475"/>
            <a:ext cx="2193925" cy="2449513"/>
          </a:xfrm>
          <a:prstGeom prst="rect">
            <a:avLst/>
          </a:prstGeom>
          <a:noFill/>
          <a:ln w="9525">
            <a:noFill/>
            <a:miter lim="800000"/>
            <a:headEnd/>
            <a:tailEnd/>
          </a:ln>
        </p:spPr>
      </p:pic>
      <p:sp>
        <p:nvSpPr>
          <p:cNvPr id="23556" name="Rectangle 13"/>
          <p:cNvSpPr>
            <a:spLocks noChangeArrowheads="1"/>
          </p:cNvSpPr>
          <p:nvPr/>
        </p:nvSpPr>
        <p:spPr bwMode="auto">
          <a:xfrm>
            <a:off x="-46038" y="4664075"/>
            <a:ext cx="6242051" cy="2014538"/>
          </a:xfrm>
          <a:prstGeom prst="rect">
            <a:avLst/>
          </a:prstGeom>
          <a:noFill/>
          <a:ln w="9525" algn="ctr">
            <a:noFill/>
            <a:miter lim="800000"/>
            <a:headEnd/>
            <a:tailEnd/>
          </a:ln>
        </p:spPr>
        <p:txBody>
          <a:bodyPr anchor="ctr"/>
          <a:lstStyle/>
          <a:p>
            <a:pPr algn="ctr"/>
            <a:r>
              <a:rPr lang="en-US">
                <a:hlinkClick r:id="rId5"/>
              </a:rPr>
              <a:t>Evolution of chemical species during electrodeposition of uranium for alpha spectrometry by the Hallstadius method</a:t>
            </a:r>
            <a:r>
              <a:rPr lang="en-US" b="0" u="none">
                <a:solidFill>
                  <a:schemeClr val="accent2"/>
                </a:solidFill>
              </a:rPr>
              <a:t> </a:t>
            </a:r>
            <a:br>
              <a:rPr lang="en-US" b="0" u="none">
                <a:solidFill>
                  <a:schemeClr val="accent2"/>
                </a:solidFill>
              </a:rPr>
            </a:br>
            <a:r>
              <a:rPr lang="en-US" b="0" i="1" u="none">
                <a:solidFill>
                  <a:schemeClr val="accent2"/>
                </a:solidFill>
              </a:rPr>
              <a:t>Applied Radiation and Isotopes, Volume 67, Issue 9, September 2009, Pages 1559-1569 </a:t>
            </a:r>
            <a:r>
              <a:rPr lang="en-US" b="0" u="none">
                <a:solidFill>
                  <a:schemeClr val="accent2"/>
                </a:solidFill>
              </a:rPr>
              <a:t>Beesley, A.M.; Crespo, M.T.; Weiher, N.; Tsapatsaris, N.; Cozar, J.S.; </a:t>
            </a:r>
            <a:r>
              <a:rPr lang="en-US" u="none">
                <a:solidFill>
                  <a:srgbClr val="C00000"/>
                </a:solidFill>
              </a:rPr>
              <a:t>Esparza, H</a:t>
            </a:r>
            <a:r>
              <a:rPr lang="en-US" b="0" u="none">
                <a:solidFill>
                  <a:schemeClr val="accent2"/>
                </a:solidFill>
              </a:rPr>
              <a:t>.; Mendez, C.G.; Hill, P.; Schroeder, S.L.M.; </a:t>
            </a:r>
            <a:r>
              <a:rPr lang="en-US" u="none">
                <a:solidFill>
                  <a:srgbClr val="C00000"/>
                </a:solidFill>
              </a:rPr>
              <a:t>Montero-Cabrera, M.E. </a:t>
            </a:r>
            <a:endParaRPr lang="es-MX"/>
          </a:p>
        </p:txBody>
      </p:sp>
      <p:sp>
        <p:nvSpPr>
          <p:cNvPr id="23557" name="Text Box 21"/>
          <p:cNvSpPr txBox="1">
            <a:spLocks noChangeArrowheads="1"/>
          </p:cNvSpPr>
          <p:nvPr/>
        </p:nvSpPr>
        <p:spPr bwMode="auto">
          <a:xfrm>
            <a:off x="2755900" y="4597400"/>
            <a:ext cx="1041400" cy="276225"/>
          </a:xfrm>
          <a:prstGeom prst="rect">
            <a:avLst/>
          </a:prstGeom>
          <a:noFill/>
          <a:ln w="9525" algn="ctr">
            <a:noFill/>
            <a:miter lim="800000"/>
            <a:headEnd/>
            <a:tailEnd/>
          </a:ln>
        </p:spPr>
        <p:txBody>
          <a:bodyPr wrap="none">
            <a:spAutoFit/>
          </a:bodyPr>
          <a:lstStyle/>
          <a:p>
            <a:pPr algn="r"/>
            <a:r>
              <a:rPr lang="es-ES" u="none">
                <a:solidFill>
                  <a:srgbClr val="C00000"/>
                </a:solidFill>
              </a:rPr>
              <a:t>Posición 17</a:t>
            </a:r>
            <a:endParaRPr lang="es-MX"/>
          </a:p>
        </p:txBody>
      </p:sp>
      <p:sp>
        <p:nvSpPr>
          <p:cNvPr id="23558" name="Rectangle 10"/>
          <p:cNvSpPr>
            <a:spLocks noChangeArrowheads="1"/>
          </p:cNvSpPr>
          <p:nvPr/>
        </p:nvSpPr>
        <p:spPr bwMode="auto">
          <a:xfrm>
            <a:off x="0" y="1412875"/>
            <a:ext cx="5486400" cy="1200150"/>
          </a:xfrm>
          <a:prstGeom prst="rect">
            <a:avLst/>
          </a:prstGeom>
          <a:noFill/>
          <a:ln w="9525">
            <a:noFill/>
            <a:miter lim="800000"/>
            <a:headEnd/>
            <a:tailEnd/>
          </a:ln>
        </p:spPr>
        <p:txBody>
          <a:bodyPr anchor="ctr">
            <a:spAutoFit/>
          </a:bodyPr>
          <a:lstStyle/>
          <a:p>
            <a:pPr algn="ctr"/>
            <a:r>
              <a:rPr lang="en-US">
                <a:hlinkClick r:id="rId6"/>
              </a:rPr>
              <a:t>Theoretical calculations of molecular dipole moment, polarizability, and first hyperpolarizability of glycine-sodium nitrate</a:t>
            </a:r>
            <a:r>
              <a:rPr lang="en-US" b="0" u="none">
                <a:solidFill>
                  <a:schemeClr val="accent2"/>
                </a:solidFill>
              </a:rPr>
              <a:t> </a:t>
            </a:r>
            <a:br>
              <a:rPr lang="en-US" b="0" u="none">
                <a:solidFill>
                  <a:schemeClr val="accent2"/>
                </a:solidFill>
              </a:rPr>
            </a:br>
            <a:r>
              <a:rPr lang="en-US" b="0" i="1" u="none">
                <a:solidFill>
                  <a:schemeClr val="accent2"/>
                </a:solidFill>
              </a:rPr>
              <a:t>Journal of Molecular Structure: THEOCHEM, Volume 905, Issue 1-3, July 2009, Pages 76-80</a:t>
            </a:r>
            <a:br>
              <a:rPr lang="en-US" b="0" i="1" u="none">
                <a:solidFill>
                  <a:schemeClr val="accent2"/>
                </a:solidFill>
              </a:rPr>
            </a:br>
            <a:r>
              <a:rPr lang="en-US" b="0" u="none">
                <a:solidFill>
                  <a:schemeClr val="accent2"/>
                </a:solidFill>
              </a:rPr>
              <a:t>Hernandez-Paredes, J.; </a:t>
            </a:r>
            <a:r>
              <a:rPr lang="en-US" u="none">
                <a:solidFill>
                  <a:srgbClr val="CC0000"/>
                </a:solidFill>
              </a:rPr>
              <a:t>Glossman-Mitnik, D</a:t>
            </a:r>
            <a:r>
              <a:rPr lang="en-US" b="0" u="none">
                <a:solidFill>
                  <a:schemeClr val="accent2"/>
                </a:solidFill>
              </a:rPr>
              <a:t>.; </a:t>
            </a:r>
            <a:r>
              <a:rPr lang="en-US" u="none">
                <a:solidFill>
                  <a:srgbClr val="CC0000"/>
                </a:solidFill>
              </a:rPr>
              <a:t>Duarte-Moller, A</a:t>
            </a:r>
            <a:r>
              <a:rPr lang="en-US" b="0" u="none">
                <a:solidFill>
                  <a:schemeClr val="accent2"/>
                </a:solidFill>
              </a:rPr>
              <a:t>.; Flores-Holguin, N. </a:t>
            </a:r>
            <a:endParaRPr lang="es-MX"/>
          </a:p>
        </p:txBody>
      </p:sp>
      <p:sp>
        <p:nvSpPr>
          <p:cNvPr id="23559" name="Rectangle 11"/>
          <p:cNvSpPr>
            <a:spLocks noChangeArrowheads="1"/>
          </p:cNvSpPr>
          <p:nvPr/>
        </p:nvSpPr>
        <p:spPr bwMode="auto">
          <a:xfrm>
            <a:off x="334963" y="1035050"/>
            <a:ext cx="4932362" cy="647700"/>
          </a:xfrm>
          <a:prstGeom prst="rect">
            <a:avLst/>
          </a:prstGeom>
          <a:noFill/>
          <a:ln w="9525" algn="ctr">
            <a:noFill/>
            <a:miter lim="800000"/>
            <a:headEnd/>
            <a:tailEnd/>
          </a:ln>
        </p:spPr>
        <p:txBody>
          <a:bodyPr anchor="ctr">
            <a:spAutoFit/>
          </a:bodyPr>
          <a:lstStyle/>
          <a:p>
            <a:pPr algn="ctr"/>
            <a:r>
              <a:rPr lang="en-US" b="0" u="none">
                <a:solidFill>
                  <a:schemeClr val="accent2"/>
                </a:solidFill>
                <a:latin typeface="Arial Black" pitchFamily="34" charset="0"/>
              </a:rPr>
              <a:t>Journal of Molecular Structure: THEOCHEM </a:t>
            </a:r>
          </a:p>
          <a:p>
            <a:pPr algn="ctr"/>
            <a:r>
              <a:rPr lang="es-MX" b="0" u="none">
                <a:solidFill>
                  <a:schemeClr val="accent2"/>
                </a:solidFill>
                <a:latin typeface="Arial Black" pitchFamily="34" charset="0"/>
              </a:rPr>
              <a:t>Abril - Junio 2009 </a:t>
            </a:r>
          </a:p>
          <a:p>
            <a:pPr algn="ctr"/>
            <a:endParaRPr lang="es-MX"/>
          </a:p>
        </p:txBody>
      </p:sp>
      <p:sp>
        <p:nvSpPr>
          <p:cNvPr id="23560" name="Text Box 21"/>
          <p:cNvSpPr txBox="1">
            <a:spLocks noChangeArrowheads="1"/>
          </p:cNvSpPr>
          <p:nvPr/>
        </p:nvSpPr>
        <p:spPr bwMode="auto">
          <a:xfrm>
            <a:off x="2411413" y="800100"/>
            <a:ext cx="955675" cy="276225"/>
          </a:xfrm>
          <a:prstGeom prst="rect">
            <a:avLst/>
          </a:prstGeom>
          <a:noFill/>
          <a:ln w="9525" algn="ctr">
            <a:noFill/>
            <a:miter lim="800000"/>
            <a:headEnd/>
            <a:tailEnd/>
          </a:ln>
        </p:spPr>
        <p:txBody>
          <a:bodyPr wrap="none">
            <a:spAutoFit/>
          </a:bodyPr>
          <a:lstStyle/>
          <a:p>
            <a:pPr algn="r"/>
            <a:r>
              <a:rPr lang="es-ES" u="none">
                <a:solidFill>
                  <a:srgbClr val="C00000"/>
                </a:solidFill>
              </a:rPr>
              <a:t>Posición 7</a:t>
            </a:r>
            <a:endParaRPr lang="es-MX"/>
          </a:p>
        </p:txBody>
      </p:sp>
      <p:pic>
        <p:nvPicPr>
          <p:cNvPr id="172041" name="Picture 15" descr="S01661280">
            <a:hlinkClick r:id="rId7" tooltip="Click to read more about this journal"/>
          </p:cNvPr>
          <p:cNvPicPr>
            <a:picLocks noChangeAspect="1" noChangeArrowheads="1"/>
          </p:cNvPicPr>
          <p:nvPr/>
        </p:nvPicPr>
        <p:blipFill>
          <a:blip r:embed="rId8" cstate="print"/>
          <a:srcRect/>
          <a:stretch>
            <a:fillRect/>
          </a:stretch>
        </p:blipFill>
        <p:spPr bwMode="auto">
          <a:xfrm rot="798843">
            <a:off x="5419725" y="838200"/>
            <a:ext cx="1284288" cy="1716088"/>
          </a:xfrm>
          <a:prstGeom prst="rect">
            <a:avLst/>
          </a:prstGeom>
          <a:ln>
            <a:noFill/>
          </a:ln>
          <a:effectLst>
            <a:outerShdw blurRad="190500" algn="tl" rotWithShape="0">
              <a:srgbClr val="000000">
                <a:alpha val="70000"/>
              </a:srgbClr>
            </a:outerShdw>
          </a:effectLst>
        </p:spPr>
      </p:pic>
      <p:sp>
        <p:nvSpPr>
          <p:cNvPr id="23562" name="Text Box 14"/>
          <p:cNvSpPr txBox="1">
            <a:spLocks noChangeArrowheads="1"/>
          </p:cNvSpPr>
          <p:nvPr/>
        </p:nvSpPr>
        <p:spPr bwMode="auto">
          <a:xfrm>
            <a:off x="1600200" y="4811713"/>
            <a:ext cx="3238500" cy="461962"/>
          </a:xfrm>
          <a:prstGeom prst="rect">
            <a:avLst/>
          </a:prstGeom>
          <a:noFill/>
          <a:ln w="9525">
            <a:noFill/>
            <a:miter lim="800000"/>
            <a:headEnd/>
            <a:tailEnd/>
          </a:ln>
        </p:spPr>
        <p:txBody>
          <a:bodyPr>
            <a:spAutoFit/>
          </a:bodyPr>
          <a:lstStyle/>
          <a:p>
            <a:pPr algn="ctr"/>
            <a:r>
              <a:rPr lang="es-MX" b="0" u="none">
                <a:solidFill>
                  <a:schemeClr val="accent2"/>
                </a:solidFill>
                <a:latin typeface="Arial Black" pitchFamily="34" charset="0"/>
              </a:rPr>
              <a:t>Applied Radiation and Isotopes</a:t>
            </a:r>
          </a:p>
          <a:p>
            <a:pPr algn="ctr"/>
            <a:r>
              <a:rPr lang="es-MX" b="0" u="none">
                <a:solidFill>
                  <a:schemeClr val="accent2"/>
                </a:solidFill>
                <a:latin typeface="Arial Black" pitchFamily="34" charset="0"/>
              </a:rPr>
              <a:t>Abril – Junio 2009</a:t>
            </a:r>
            <a:endParaRPr lang="es-MX"/>
          </a:p>
        </p:txBody>
      </p:sp>
      <p:pic>
        <p:nvPicPr>
          <p:cNvPr id="172044" name="Picture 12"/>
          <p:cNvPicPr>
            <a:picLocks noChangeAspect="1" noChangeArrowheads="1"/>
          </p:cNvPicPr>
          <p:nvPr/>
        </p:nvPicPr>
        <p:blipFill>
          <a:blip r:embed="rId9" cstate="print"/>
          <a:srcRect/>
          <a:stretch>
            <a:fillRect/>
          </a:stretch>
        </p:blipFill>
        <p:spPr bwMode="auto">
          <a:xfrm>
            <a:off x="2146300" y="2844800"/>
            <a:ext cx="1276350" cy="1679575"/>
          </a:xfrm>
          <a:prstGeom prst="rect">
            <a:avLst/>
          </a:prstGeom>
          <a:ln>
            <a:noFill/>
          </a:ln>
          <a:effectLst>
            <a:outerShdw blurRad="190500" algn="tl" rotWithShape="0">
              <a:srgbClr val="000000">
                <a:alpha val="70000"/>
              </a:srgbClr>
            </a:outerShdw>
          </a:effectLst>
        </p:spPr>
      </p:pic>
      <p:sp>
        <p:nvSpPr>
          <p:cNvPr id="172045" name="Rectangle 13"/>
          <p:cNvSpPr>
            <a:spLocks noChangeArrowheads="1"/>
          </p:cNvSpPr>
          <p:nvPr/>
        </p:nvSpPr>
        <p:spPr bwMode="auto">
          <a:xfrm>
            <a:off x="3187700" y="3013075"/>
            <a:ext cx="5143500" cy="1339850"/>
          </a:xfrm>
          <a:prstGeom prst="rect">
            <a:avLst/>
          </a:prstGeom>
          <a:noFill/>
          <a:ln w="9525" cap="flat" cmpd="sng" algn="ctr">
            <a:noFill/>
            <a:prstDash val="solid"/>
            <a:miter lim="800000"/>
            <a:headEnd/>
            <a:tailEnd/>
          </a:ln>
          <a:effectLst/>
        </p:spPr>
        <p:txBody>
          <a:bodyPr anchor="ctr">
            <a:spAutoFit/>
          </a:bodyPr>
          <a:lstStyle/>
          <a:p>
            <a:pPr algn="ctr">
              <a:defRPr/>
            </a:pPr>
            <a:r>
              <a:rPr lang="en-US" u="none" dirty="0" err="1">
                <a:solidFill>
                  <a:srgbClr val="C00000"/>
                </a:solidFill>
                <a:latin typeface="Arial" pitchFamily="34" charset="0"/>
              </a:rPr>
              <a:t>Posición</a:t>
            </a:r>
            <a:r>
              <a:rPr lang="en-US" u="none" dirty="0">
                <a:solidFill>
                  <a:srgbClr val="C00000"/>
                </a:solidFill>
                <a:latin typeface="Arial" pitchFamily="34" charset="0"/>
              </a:rPr>
              <a:t> 4 </a:t>
            </a:r>
          </a:p>
          <a:p>
            <a:pPr algn="ctr">
              <a:defRPr/>
            </a:pPr>
            <a:r>
              <a:rPr lang="es-MX" b="0" u="none" dirty="0" err="1">
                <a:solidFill>
                  <a:schemeClr val="accent2"/>
                </a:solidFill>
                <a:latin typeface="Arial Black" pitchFamily="34" charset="0"/>
              </a:rPr>
              <a:t>Materials</a:t>
            </a:r>
            <a:r>
              <a:rPr lang="es-MX" b="0" u="none" dirty="0">
                <a:solidFill>
                  <a:schemeClr val="accent2"/>
                </a:solidFill>
                <a:latin typeface="Arial Black" pitchFamily="34" charset="0"/>
              </a:rPr>
              <a:t> </a:t>
            </a:r>
            <a:r>
              <a:rPr lang="es-MX" b="0" u="none" dirty="0" err="1">
                <a:solidFill>
                  <a:schemeClr val="accent2"/>
                </a:solidFill>
                <a:latin typeface="Arial Black" pitchFamily="34" charset="0"/>
              </a:rPr>
              <a:t>Research</a:t>
            </a:r>
            <a:r>
              <a:rPr lang="es-MX" b="0" u="none" dirty="0">
                <a:solidFill>
                  <a:schemeClr val="accent2"/>
                </a:solidFill>
                <a:latin typeface="Arial Black" pitchFamily="34" charset="0"/>
              </a:rPr>
              <a:t> </a:t>
            </a:r>
            <a:r>
              <a:rPr lang="es-MX" b="0" u="none" dirty="0" err="1">
                <a:solidFill>
                  <a:schemeClr val="accent2"/>
                </a:solidFill>
                <a:latin typeface="Arial Black" pitchFamily="34" charset="0"/>
              </a:rPr>
              <a:t>Bulletin</a:t>
            </a:r>
            <a:endParaRPr lang="es-MX" b="0" u="none" dirty="0">
              <a:solidFill>
                <a:schemeClr val="accent2"/>
              </a:solidFill>
              <a:latin typeface="Arial Black" pitchFamily="34" charset="0"/>
            </a:endParaRPr>
          </a:p>
          <a:p>
            <a:pPr algn="ctr">
              <a:defRPr/>
            </a:pPr>
            <a:r>
              <a:rPr lang="es-ES" u="none" dirty="0">
                <a:solidFill>
                  <a:schemeClr val="accent6"/>
                </a:solidFill>
                <a:latin typeface="Arial Black" pitchFamily="34" charset="0"/>
                <a:ea typeface="Times New Roman" pitchFamily="18" charset="0"/>
              </a:rPr>
              <a:t>Julio-Septiembre</a:t>
            </a:r>
            <a:endParaRPr lang="es-ES" u="none" dirty="0">
              <a:solidFill>
                <a:schemeClr val="accent6"/>
              </a:solidFill>
              <a:latin typeface="Arial Black" pitchFamily="34" charset="0"/>
            </a:endParaRPr>
          </a:p>
          <a:p>
            <a:pPr algn="ctr" eaLnBrk="0" hangingPunct="0">
              <a:defRPr/>
            </a:pPr>
            <a:endParaRPr lang="es-ES" sz="900" u="none" dirty="0">
              <a:latin typeface="Arial" pitchFamily="34" charset="0"/>
            </a:endParaRPr>
          </a:p>
          <a:p>
            <a:pPr algn="ctr" eaLnBrk="0" hangingPunct="0">
              <a:defRPr/>
            </a:pPr>
            <a:r>
              <a:rPr lang="en-US" dirty="0">
                <a:solidFill>
                  <a:schemeClr val="accent6"/>
                </a:solidFill>
                <a:latin typeface="Arial" pitchFamily="34" charset="0"/>
              </a:rPr>
              <a:t>Microwave-hydrothermal synthesis of the </a:t>
            </a:r>
            <a:r>
              <a:rPr lang="en-US" dirty="0" err="1">
                <a:solidFill>
                  <a:schemeClr val="accent6"/>
                </a:solidFill>
                <a:latin typeface="Arial" pitchFamily="34" charset="0"/>
              </a:rPr>
              <a:t>multiferroic</a:t>
            </a:r>
            <a:r>
              <a:rPr lang="en-US" dirty="0">
                <a:solidFill>
                  <a:schemeClr val="accent6"/>
                </a:solidFill>
                <a:latin typeface="Arial" pitchFamily="34" charset="0"/>
              </a:rPr>
              <a:t> BiFeO"3.</a:t>
            </a:r>
          </a:p>
          <a:p>
            <a:pPr algn="ctr" eaLnBrk="0" hangingPunct="0">
              <a:defRPr/>
            </a:pPr>
            <a:r>
              <a:rPr lang="en-US" b="0" u="none" dirty="0">
                <a:solidFill>
                  <a:schemeClr val="accent6"/>
                </a:solidFill>
                <a:latin typeface="Arial" pitchFamily="34" charset="0"/>
              </a:rPr>
              <a:t>Materials Research Bulletin, Volume 44, Issue 8, Pages 1734-1737. </a:t>
            </a:r>
            <a:r>
              <a:rPr lang="es-ES" b="0" u="none" dirty="0">
                <a:solidFill>
                  <a:schemeClr val="accent6"/>
                </a:solidFill>
                <a:latin typeface="Arial" pitchFamily="34" charset="0"/>
              </a:rPr>
              <a:t>Prado-</a:t>
            </a:r>
            <a:r>
              <a:rPr lang="es-ES" b="0" u="none" dirty="0" err="1">
                <a:solidFill>
                  <a:schemeClr val="accent6"/>
                </a:solidFill>
                <a:latin typeface="Arial" pitchFamily="34" charset="0"/>
              </a:rPr>
              <a:t>Gonjal</a:t>
            </a:r>
            <a:r>
              <a:rPr lang="es-ES" b="0" u="none" dirty="0">
                <a:solidFill>
                  <a:schemeClr val="accent6"/>
                </a:solidFill>
                <a:latin typeface="Arial" pitchFamily="34" charset="0"/>
              </a:rPr>
              <a:t>, J.; </a:t>
            </a:r>
            <a:r>
              <a:rPr lang="es-ES" b="0" u="none" dirty="0" err="1">
                <a:solidFill>
                  <a:schemeClr val="accent6"/>
                </a:solidFill>
                <a:latin typeface="Arial" pitchFamily="34" charset="0"/>
              </a:rPr>
              <a:t>Villafuerte-Castrejon</a:t>
            </a:r>
            <a:r>
              <a:rPr lang="es-ES" b="0" u="none" dirty="0">
                <a:solidFill>
                  <a:schemeClr val="accent6"/>
                </a:solidFill>
                <a:latin typeface="Arial" pitchFamily="34" charset="0"/>
              </a:rPr>
              <a:t>, M.E.; </a:t>
            </a:r>
            <a:r>
              <a:rPr lang="es-ES" u="none" dirty="0">
                <a:solidFill>
                  <a:srgbClr val="C00000"/>
                </a:solidFill>
                <a:latin typeface="Arial" pitchFamily="34" charset="0"/>
              </a:rPr>
              <a:t>Fuentes, L</a:t>
            </a:r>
            <a:r>
              <a:rPr lang="es-ES" b="0" u="none" dirty="0">
                <a:solidFill>
                  <a:schemeClr val="accent6"/>
                </a:solidFill>
                <a:latin typeface="Arial" pitchFamily="34" charset="0"/>
              </a:rPr>
              <a:t>.; Moran, E.</a:t>
            </a:r>
            <a:endParaRPr lang="es-ES" b="0" u="none" dirty="0">
              <a:solidFill>
                <a:schemeClr val="accent6"/>
              </a:solidFill>
              <a:latin typeface="Arial" pitchFamily="34" charset="0"/>
              <a:hlinkClick r:id="rId5"/>
            </a:endParaRPr>
          </a:p>
        </p:txBody>
      </p:sp>
      <p:sp>
        <p:nvSpPr>
          <p:cNvPr id="23565" name="Text Box 16"/>
          <p:cNvSpPr txBox="1">
            <a:spLocks noChangeArrowheads="1"/>
          </p:cNvSpPr>
          <p:nvPr/>
        </p:nvSpPr>
        <p:spPr bwMode="auto">
          <a:xfrm>
            <a:off x="2505075" y="6478588"/>
            <a:ext cx="4025900" cy="336550"/>
          </a:xfrm>
          <a:prstGeom prst="rect">
            <a:avLst/>
          </a:prstGeom>
          <a:noFill/>
          <a:ln w="9525" algn="ctr">
            <a:noFill/>
            <a:miter lim="800000"/>
            <a:headEnd/>
            <a:tailEnd/>
          </a:ln>
        </p:spPr>
        <p:txBody>
          <a:bodyPr wrap="none">
            <a:spAutoFit/>
          </a:bodyPr>
          <a:lstStyle/>
          <a:p>
            <a:pPr algn="r"/>
            <a:r>
              <a:rPr lang="es-MX" sz="1600">
                <a:solidFill>
                  <a:srgbClr val="A50021"/>
                </a:solidFill>
              </a:rPr>
              <a:t>A la fecha 10 artículos en 12 posiciones</a:t>
            </a:r>
            <a:endParaRPr lang="es-ES" sz="1600">
              <a:solidFill>
                <a:srgbClr val="A50021"/>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289425" y="0"/>
            <a:ext cx="4854575" cy="508000"/>
          </a:xfrm>
          <a:prstGeom prst="rect">
            <a:avLst/>
          </a:prstGeom>
          <a:noFill/>
          <a:ln w="9525" algn="ctr">
            <a:noFill/>
            <a:miter lim="800000"/>
            <a:headEnd/>
            <a:tailEnd/>
          </a:ln>
        </p:spPr>
        <p:txBody>
          <a:bodyPr anchor="ctr">
            <a:spAutoFit/>
          </a:bodyPr>
          <a:lstStyle/>
          <a:p>
            <a:pPr algn="r"/>
            <a:r>
              <a:rPr lang="es-ES" sz="1600" u="none">
                <a:solidFill>
                  <a:srgbClr val="CC0000"/>
                </a:solidFill>
              </a:rPr>
              <a:t>Orden del Día</a:t>
            </a:r>
            <a:endParaRPr lang="es-MX" sz="1800" b="0" u="none"/>
          </a:p>
        </p:txBody>
      </p:sp>
      <p:sp>
        <p:nvSpPr>
          <p:cNvPr id="6147" name="Rectangle 29"/>
          <p:cNvSpPr>
            <a:spLocks noChangeArrowheads="1"/>
          </p:cNvSpPr>
          <p:nvPr/>
        </p:nvSpPr>
        <p:spPr bwMode="auto">
          <a:xfrm>
            <a:off x="130175" y="804863"/>
            <a:ext cx="8874125" cy="5470525"/>
          </a:xfrm>
          <a:prstGeom prst="rect">
            <a:avLst/>
          </a:prstGeom>
          <a:noFill/>
          <a:ln w="9525" algn="ctr">
            <a:noFill/>
            <a:miter lim="800000"/>
            <a:headEnd/>
            <a:tailEnd/>
          </a:ln>
        </p:spPr>
        <p:txBody>
          <a:bodyPr anchor="ctr">
            <a:spAutoFit/>
          </a:bodyPr>
          <a:lstStyle/>
          <a:p>
            <a:pPr marL="342900" indent="-342900">
              <a:buClr>
                <a:srgbClr val="A50021"/>
              </a:buClr>
              <a:buFont typeface="Arial" charset="0"/>
              <a:buAutoNum type="arabicPeriod"/>
            </a:pPr>
            <a:r>
              <a:rPr lang="es-ES" sz="1600" b="0" u="none">
                <a:solidFill>
                  <a:schemeClr val="accent2"/>
                </a:solidFill>
              </a:rPr>
              <a:t>Lista de asistencia y declaración del quórum legal</a:t>
            </a:r>
          </a:p>
          <a:p>
            <a:pPr marL="342900" indent="-342900">
              <a:buClr>
                <a:srgbClr val="A50021"/>
              </a:buClr>
              <a:buFont typeface="Arial" charset="0"/>
              <a:buAutoNum type="arabicPeriod"/>
            </a:pPr>
            <a:r>
              <a:rPr lang="es-ES" sz="1600" b="0" u="none">
                <a:solidFill>
                  <a:schemeClr val="accent2"/>
                </a:solidFill>
              </a:rPr>
              <a:t>Lectura y aprobación, en su caso, del orden del día</a:t>
            </a:r>
          </a:p>
          <a:p>
            <a:pPr marL="342900" indent="-342900">
              <a:buClr>
                <a:srgbClr val="A50021"/>
              </a:buClr>
              <a:buFont typeface="Arial" charset="0"/>
              <a:buAutoNum type="arabicPeriod"/>
            </a:pPr>
            <a:r>
              <a:rPr lang="es-ES" sz="1600" b="0" u="none">
                <a:solidFill>
                  <a:schemeClr val="accent2"/>
                </a:solidFill>
              </a:rPr>
              <a:t>Lectura y aprobación, en su caso, del acta de la sesión anterior</a:t>
            </a:r>
          </a:p>
          <a:p>
            <a:pPr marL="342900" indent="-342900">
              <a:buClr>
                <a:srgbClr val="A50021"/>
              </a:buClr>
              <a:buFont typeface="Arial" charset="0"/>
              <a:buAutoNum type="arabicPeriod"/>
            </a:pPr>
            <a:r>
              <a:rPr lang="es-ES" sz="1600" b="0" u="none">
                <a:solidFill>
                  <a:schemeClr val="accent2"/>
                </a:solidFill>
              </a:rPr>
              <a:t>Reporte sobre el cumplimiento de acuerdos</a:t>
            </a:r>
          </a:p>
          <a:p>
            <a:pPr marL="342900" indent="-342900">
              <a:buClr>
                <a:srgbClr val="A50021"/>
              </a:buClr>
              <a:buFont typeface="Arial" charset="0"/>
              <a:buAutoNum type="arabicPeriod"/>
            </a:pPr>
            <a:r>
              <a:rPr lang="es-ES" sz="1600" b="0" u="none">
                <a:solidFill>
                  <a:schemeClr val="accent2"/>
                </a:solidFill>
              </a:rPr>
              <a:t>Presentación por el Titular del Centro, del Informe de Autoevaluación correspondiente al ejercicio 2009</a:t>
            </a:r>
          </a:p>
          <a:p>
            <a:pPr marL="342900" indent="-342900">
              <a:buClr>
                <a:srgbClr val="A50021"/>
              </a:buClr>
              <a:buFont typeface="Arial" charset="0"/>
              <a:buAutoNum type="arabicPeriod"/>
            </a:pPr>
            <a:r>
              <a:rPr lang="es-ES" sz="1600" b="0" u="none">
                <a:solidFill>
                  <a:schemeClr val="accent2"/>
                </a:solidFill>
              </a:rPr>
              <a:t>Presentación de la opinión del Comité Externo de Evaluación </a:t>
            </a:r>
          </a:p>
          <a:p>
            <a:pPr marL="342900" indent="-342900">
              <a:buClr>
                <a:srgbClr val="A50021"/>
              </a:buClr>
              <a:buFont typeface="Arial" charset="0"/>
              <a:buAutoNum type="arabicPeriod"/>
            </a:pPr>
            <a:r>
              <a:rPr lang="es-ES" sz="1600" b="0" u="none">
                <a:solidFill>
                  <a:schemeClr val="accent2"/>
                </a:solidFill>
              </a:rPr>
              <a:t>Opinión de los Comisarios Públicos sobre el Informe de Autoevaluación presentado por el Titular del Centro</a:t>
            </a:r>
          </a:p>
          <a:p>
            <a:pPr marL="342900" indent="-342900">
              <a:buClr>
                <a:srgbClr val="A50021"/>
              </a:buClr>
              <a:buFont typeface="Arial" charset="0"/>
              <a:buAutoNum type="arabicPeriod"/>
            </a:pPr>
            <a:r>
              <a:rPr lang="es-ES" sz="1600" b="0" u="none">
                <a:solidFill>
                  <a:schemeClr val="accent2"/>
                </a:solidFill>
              </a:rPr>
              <a:t>Análisis y aprobación, en su caso, del Informe de Autoevaluación y evaluación institucional por los miembros del Órgano de Gobierno a través de la cédula correspondiente</a:t>
            </a:r>
          </a:p>
          <a:p>
            <a:pPr marL="342900" indent="-342900">
              <a:buClr>
                <a:srgbClr val="A50021"/>
              </a:buClr>
              <a:buFont typeface="Arial" charset="0"/>
              <a:buAutoNum type="arabicPeriod"/>
            </a:pPr>
            <a:r>
              <a:rPr lang="es-ES" sz="1600" b="0" u="none">
                <a:solidFill>
                  <a:schemeClr val="accent2"/>
                </a:solidFill>
              </a:rPr>
              <a:t>Presentación de los Estados Financieros Dictaminados al 31 de diciembre de 2009, e Informe de los Comisarios Públicos, sobre los mismos</a:t>
            </a:r>
          </a:p>
          <a:p>
            <a:pPr marL="342900" indent="-342900">
              <a:buClr>
                <a:srgbClr val="A50021"/>
              </a:buClr>
              <a:buFont typeface="Arial" charset="0"/>
              <a:buAutoNum type="arabicPeriod"/>
            </a:pPr>
            <a:r>
              <a:rPr lang="es-ES" sz="1600" b="0" u="none">
                <a:solidFill>
                  <a:schemeClr val="accent2"/>
                </a:solidFill>
              </a:rPr>
              <a:t>Análisis y, en su caso, aprobación de los Estados Financieros Dictaminados al 31 de diciembre de 2009</a:t>
            </a:r>
          </a:p>
          <a:p>
            <a:pPr marL="342900" indent="-342900">
              <a:buClr>
                <a:srgbClr val="A50021"/>
              </a:buClr>
              <a:buFont typeface="Arial" charset="0"/>
              <a:buAutoNum type="arabicPeriod"/>
            </a:pPr>
            <a:r>
              <a:rPr lang="es-MX" sz="1600" b="0" u="none">
                <a:solidFill>
                  <a:schemeClr val="accent2"/>
                </a:solidFill>
              </a:rPr>
              <a:t>Presentación y en su caso aprobación del Estatuto del Personal Académico</a:t>
            </a:r>
          </a:p>
          <a:p>
            <a:pPr marL="342900" indent="-342900">
              <a:buClr>
                <a:srgbClr val="A50021"/>
              </a:buClr>
              <a:buFont typeface="Arial" charset="0"/>
              <a:buAutoNum type="arabicPeriod"/>
            </a:pPr>
            <a:r>
              <a:rPr lang="es-MX" sz="1600" b="0" u="none">
                <a:solidFill>
                  <a:schemeClr val="accent2"/>
                </a:solidFill>
              </a:rPr>
              <a:t>Presentación y en su caso aprobación de los Lineamientos de Vinculación</a:t>
            </a:r>
            <a:endParaRPr lang="es-ES" sz="1600" b="0" u="none">
              <a:solidFill>
                <a:schemeClr val="accent2"/>
              </a:solidFill>
            </a:endParaRPr>
          </a:p>
          <a:p>
            <a:pPr marL="342900" indent="-342900">
              <a:buClr>
                <a:srgbClr val="A50021"/>
              </a:buClr>
              <a:buFont typeface="Arial" charset="0"/>
              <a:buAutoNum type="arabicPeriod"/>
            </a:pPr>
            <a:r>
              <a:rPr lang="es-ES" sz="1600" b="0" u="none">
                <a:solidFill>
                  <a:schemeClr val="accent2"/>
                </a:solidFill>
              </a:rPr>
              <a:t>Presentación y, en su caso, adecuación y alineación del Plan Estratégico de Mediano Plazo y Programa Anual de Trabajo para el 2010, (anexos CAR), considerando el PECITI, el PMG y el PEF</a:t>
            </a:r>
          </a:p>
          <a:p>
            <a:pPr marL="342900" indent="-342900">
              <a:buClr>
                <a:srgbClr val="A50021"/>
              </a:buClr>
              <a:buFont typeface="Arial" charset="0"/>
              <a:buAutoNum type="arabicPeriod"/>
            </a:pPr>
            <a:r>
              <a:rPr lang="es-ES" sz="1600" b="0" u="none">
                <a:solidFill>
                  <a:schemeClr val="accent2"/>
                </a:solidFill>
              </a:rPr>
              <a:t>Solicitud de acuerdos al Órgano de Gobierno</a:t>
            </a:r>
          </a:p>
          <a:p>
            <a:pPr marL="342900" indent="-342900">
              <a:buClr>
                <a:srgbClr val="A50021"/>
              </a:buClr>
              <a:buFont typeface="Arial" charset="0"/>
              <a:buAutoNum type="arabicPeriod"/>
            </a:pPr>
            <a:r>
              <a:rPr lang="es-ES" sz="1600" b="0" u="none">
                <a:solidFill>
                  <a:schemeClr val="accent2"/>
                </a:solidFill>
              </a:rPr>
              <a:t>Asuntos Generales</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9"/>
          <p:cNvPicPr>
            <a:picLocks noChangeAspect="1" noChangeArrowheads="1"/>
          </p:cNvPicPr>
          <p:nvPr/>
        </p:nvPicPr>
        <p:blipFill>
          <a:blip r:embed="rId3" cstate="print">
            <a:lum contrast="54000"/>
          </a:blip>
          <a:srcRect/>
          <a:stretch>
            <a:fillRect/>
          </a:stretch>
        </p:blipFill>
        <p:spPr bwMode="auto">
          <a:xfrm>
            <a:off x="-25400" y="393700"/>
            <a:ext cx="9177338" cy="6223000"/>
          </a:xfrm>
          <a:prstGeom prst="rect">
            <a:avLst/>
          </a:prstGeom>
          <a:noFill/>
          <a:ln w="9525">
            <a:noFill/>
            <a:miter lim="800000"/>
            <a:headEnd/>
            <a:tailEnd/>
          </a:ln>
        </p:spPr>
      </p:pic>
      <p:sp>
        <p:nvSpPr>
          <p:cNvPr id="24579" name="Rectangle 2"/>
          <p:cNvSpPr>
            <a:spLocks noChangeArrowheads="1"/>
          </p:cNvSpPr>
          <p:nvPr/>
        </p:nvSpPr>
        <p:spPr bwMode="auto">
          <a:xfrm>
            <a:off x="3651250" y="150813"/>
            <a:ext cx="1841500" cy="366712"/>
          </a:xfrm>
          <a:prstGeom prst="rect">
            <a:avLst/>
          </a:prstGeom>
          <a:noFill/>
          <a:ln w="9525">
            <a:noFill/>
            <a:miter lim="800000"/>
            <a:headEnd/>
            <a:tailEnd/>
          </a:ln>
        </p:spPr>
        <p:txBody>
          <a:bodyPr wrap="none" anchor="ctr">
            <a:spAutoFit/>
          </a:bodyPr>
          <a:lstStyle/>
          <a:p>
            <a:pPr algn="ctr"/>
            <a:r>
              <a:rPr lang="es-MX" sz="1800" u="none">
                <a:solidFill>
                  <a:srgbClr val="990033"/>
                </a:solidFill>
              </a:rPr>
              <a:t>Proyectos I + D</a:t>
            </a:r>
          </a:p>
        </p:txBody>
      </p:sp>
      <p:grpSp>
        <p:nvGrpSpPr>
          <p:cNvPr id="24580" name="Group 3"/>
          <p:cNvGrpSpPr>
            <a:grpSpLocks noChangeAspect="1"/>
          </p:cNvGrpSpPr>
          <p:nvPr/>
        </p:nvGrpSpPr>
        <p:grpSpPr bwMode="auto">
          <a:xfrm>
            <a:off x="384175" y="817563"/>
            <a:ext cx="8201025" cy="5386387"/>
            <a:chOff x="458" y="1259"/>
            <a:chExt cx="5166" cy="3393"/>
          </a:xfrm>
        </p:grpSpPr>
        <p:sp>
          <p:nvSpPr>
            <p:cNvPr id="24582" name="Rectangle 4"/>
            <p:cNvSpPr>
              <a:spLocks noChangeArrowheads="1"/>
            </p:cNvSpPr>
            <p:nvPr/>
          </p:nvSpPr>
          <p:spPr bwMode="auto">
            <a:xfrm>
              <a:off x="1864" y="4363"/>
              <a:ext cx="133" cy="57"/>
            </a:xfrm>
            <a:prstGeom prst="rect">
              <a:avLst/>
            </a:prstGeom>
            <a:solidFill>
              <a:srgbClr val="802060"/>
            </a:solidFill>
            <a:ln w="9525">
              <a:noFill/>
              <a:miter lim="800000"/>
              <a:headEnd/>
              <a:tailEnd/>
            </a:ln>
          </p:spPr>
          <p:txBody>
            <a:bodyPr/>
            <a:lstStyle/>
            <a:p>
              <a:pPr algn="r"/>
              <a:endParaRPr lang="es-MX"/>
            </a:p>
          </p:txBody>
        </p:sp>
        <p:sp>
          <p:nvSpPr>
            <p:cNvPr id="24583" name="Rectangle 5"/>
            <p:cNvSpPr>
              <a:spLocks noChangeArrowheads="1"/>
            </p:cNvSpPr>
            <p:nvPr/>
          </p:nvSpPr>
          <p:spPr bwMode="auto">
            <a:xfrm>
              <a:off x="2731" y="4293"/>
              <a:ext cx="133" cy="127"/>
            </a:xfrm>
            <a:prstGeom prst="rect">
              <a:avLst/>
            </a:prstGeom>
            <a:solidFill>
              <a:srgbClr val="802060"/>
            </a:solidFill>
            <a:ln w="9525">
              <a:noFill/>
              <a:miter lim="800000"/>
              <a:headEnd/>
              <a:tailEnd/>
            </a:ln>
          </p:spPr>
          <p:txBody>
            <a:bodyPr/>
            <a:lstStyle/>
            <a:p>
              <a:pPr algn="r"/>
              <a:endParaRPr lang="es-MX"/>
            </a:p>
          </p:txBody>
        </p:sp>
        <p:sp>
          <p:nvSpPr>
            <p:cNvPr id="24584" name="Rectangle 6"/>
            <p:cNvSpPr>
              <a:spLocks noChangeArrowheads="1"/>
            </p:cNvSpPr>
            <p:nvPr/>
          </p:nvSpPr>
          <p:spPr bwMode="auto">
            <a:xfrm>
              <a:off x="3598" y="4125"/>
              <a:ext cx="133" cy="295"/>
            </a:xfrm>
            <a:prstGeom prst="rect">
              <a:avLst/>
            </a:prstGeom>
            <a:solidFill>
              <a:srgbClr val="802060"/>
            </a:solidFill>
            <a:ln w="9525">
              <a:noFill/>
              <a:miter lim="800000"/>
              <a:headEnd/>
              <a:tailEnd/>
            </a:ln>
          </p:spPr>
          <p:txBody>
            <a:bodyPr/>
            <a:lstStyle/>
            <a:p>
              <a:pPr algn="r"/>
              <a:endParaRPr lang="es-MX"/>
            </a:p>
          </p:txBody>
        </p:sp>
        <p:sp>
          <p:nvSpPr>
            <p:cNvPr id="24585" name="Rectangle 7"/>
            <p:cNvSpPr>
              <a:spLocks noChangeArrowheads="1"/>
            </p:cNvSpPr>
            <p:nvPr/>
          </p:nvSpPr>
          <p:spPr bwMode="auto">
            <a:xfrm>
              <a:off x="4464" y="4153"/>
              <a:ext cx="133" cy="267"/>
            </a:xfrm>
            <a:prstGeom prst="rect">
              <a:avLst/>
            </a:prstGeom>
            <a:solidFill>
              <a:srgbClr val="802060"/>
            </a:solidFill>
            <a:ln w="9525">
              <a:noFill/>
              <a:miter lim="800000"/>
              <a:headEnd/>
              <a:tailEnd/>
            </a:ln>
          </p:spPr>
          <p:txBody>
            <a:bodyPr/>
            <a:lstStyle/>
            <a:p>
              <a:pPr algn="r"/>
              <a:endParaRPr lang="es-MX"/>
            </a:p>
          </p:txBody>
        </p:sp>
        <p:sp>
          <p:nvSpPr>
            <p:cNvPr id="24586" name="Rectangle 8"/>
            <p:cNvSpPr>
              <a:spLocks noChangeArrowheads="1"/>
            </p:cNvSpPr>
            <p:nvPr/>
          </p:nvSpPr>
          <p:spPr bwMode="auto">
            <a:xfrm>
              <a:off x="1131" y="4139"/>
              <a:ext cx="134" cy="281"/>
            </a:xfrm>
            <a:prstGeom prst="rect">
              <a:avLst/>
            </a:prstGeom>
            <a:solidFill>
              <a:srgbClr val="808000"/>
            </a:solidFill>
            <a:ln w="9525">
              <a:noFill/>
              <a:miter lim="800000"/>
              <a:headEnd/>
              <a:tailEnd/>
            </a:ln>
          </p:spPr>
          <p:txBody>
            <a:bodyPr/>
            <a:lstStyle/>
            <a:p>
              <a:pPr algn="r"/>
              <a:endParaRPr lang="es-MX"/>
            </a:p>
          </p:txBody>
        </p:sp>
        <p:sp>
          <p:nvSpPr>
            <p:cNvPr id="24587" name="Rectangle 9"/>
            <p:cNvSpPr>
              <a:spLocks noChangeArrowheads="1"/>
            </p:cNvSpPr>
            <p:nvPr/>
          </p:nvSpPr>
          <p:spPr bwMode="auto">
            <a:xfrm>
              <a:off x="1997" y="4167"/>
              <a:ext cx="134" cy="253"/>
            </a:xfrm>
            <a:prstGeom prst="rect">
              <a:avLst/>
            </a:prstGeom>
            <a:solidFill>
              <a:srgbClr val="808000"/>
            </a:solidFill>
            <a:ln w="9525">
              <a:noFill/>
              <a:miter lim="800000"/>
              <a:headEnd/>
              <a:tailEnd/>
            </a:ln>
          </p:spPr>
          <p:txBody>
            <a:bodyPr/>
            <a:lstStyle/>
            <a:p>
              <a:pPr algn="r"/>
              <a:endParaRPr lang="es-MX"/>
            </a:p>
          </p:txBody>
        </p:sp>
        <p:sp>
          <p:nvSpPr>
            <p:cNvPr id="24588" name="Rectangle 10"/>
            <p:cNvSpPr>
              <a:spLocks noChangeArrowheads="1"/>
            </p:cNvSpPr>
            <p:nvPr/>
          </p:nvSpPr>
          <p:spPr bwMode="auto">
            <a:xfrm>
              <a:off x="2864" y="3942"/>
              <a:ext cx="133" cy="478"/>
            </a:xfrm>
            <a:prstGeom prst="rect">
              <a:avLst/>
            </a:prstGeom>
            <a:solidFill>
              <a:srgbClr val="808000"/>
            </a:solidFill>
            <a:ln w="9525">
              <a:noFill/>
              <a:miter lim="800000"/>
              <a:headEnd/>
              <a:tailEnd/>
            </a:ln>
          </p:spPr>
          <p:txBody>
            <a:bodyPr/>
            <a:lstStyle/>
            <a:p>
              <a:pPr algn="r"/>
              <a:endParaRPr lang="es-MX"/>
            </a:p>
          </p:txBody>
        </p:sp>
        <p:sp>
          <p:nvSpPr>
            <p:cNvPr id="24589" name="Rectangle 11"/>
            <p:cNvSpPr>
              <a:spLocks noChangeArrowheads="1"/>
            </p:cNvSpPr>
            <p:nvPr/>
          </p:nvSpPr>
          <p:spPr bwMode="auto">
            <a:xfrm>
              <a:off x="3731" y="3885"/>
              <a:ext cx="134" cy="535"/>
            </a:xfrm>
            <a:prstGeom prst="rect">
              <a:avLst/>
            </a:prstGeom>
            <a:solidFill>
              <a:srgbClr val="808000"/>
            </a:solidFill>
            <a:ln w="9525">
              <a:noFill/>
              <a:miter lim="800000"/>
              <a:headEnd/>
              <a:tailEnd/>
            </a:ln>
          </p:spPr>
          <p:txBody>
            <a:bodyPr/>
            <a:lstStyle/>
            <a:p>
              <a:pPr algn="r"/>
              <a:endParaRPr lang="es-MX"/>
            </a:p>
          </p:txBody>
        </p:sp>
        <p:sp>
          <p:nvSpPr>
            <p:cNvPr id="24590" name="Rectangle 12"/>
            <p:cNvSpPr>
              <a:spLocks noChangeArrowheads="1"/>
            </p:cNvSpPr>
            <p:nvPr/>
          </p:nvSpPr>
          <p:spPr bwMode="auto">
            <a:xfrm>
              <a:off x="4597" y="3787"/>
              <a:ext cx="134" cy="633"/>
            </a:xfrm>
            <a:prstGeom prst="rect">
              <a:avLst/>
            </a:prstGeom>
            <a:solidFill>
              <a:srgbClr val="808000"/>
            </a:solidFill>
            <a:ln w="9525">
              <a:noFill/>
              <a:miter lim="800000"/>
              <a:headEnd/>
              <a:tailEnd/>
            </a:ln>
          </p:spPr>
          <p:txBody>
            <a:bodyPr/>
            <a:lstStyle/>
            <a:p>
              <a:pPr algn="r"/>
              <a:endParaRPr lang="es-MX"/>
            </a:p>
          </p:txBody>
        </p:sp>
        <p:sp>
          <p:nvSpPr>
            <p:cNvPr id="24591" name="Rectangle 13"/>
            <p:cNvSpPr>
              <a:spLocks noChangeArrowheads="1"/>
            </p:cNvSpPr>
            <p:nvPr/>
          </p:nvSpPr>
          <p:spPr bwMode="auto">
            <a:xfrm>
              <a:off x="1265" y="3928"/>
              <a:ext cx="133" cy="492"/>
            </a:xfrm>
            <a:prstGeom prst="rect">
              <a:avLst/>
            </a:prstGeom>
            <a:solidFill>
              <a:srgbClr val="0080C0"/>
            </a:solidFill>
            <a:ln w="9525">
              <a:noFill/>
              <a:miter lim="800000"/>
              <a:headEnd/>
              <a:tailEnd/>
            </a:ln>
          </p:spPr>
          <p:txBody>
            <a:bodyPr/>
            <a:lstStyle/>
            <a:p>
              <a:pPr algn="r"/>
              <a:endParaRPr lang="es-MX"/>
            </a:p>
          </p:txBody>
        </p:sp>
        <p:sp>
          <p:nvSpPr>
            <p:cNvPr id="24592" name="Rectangle 14"/>
            <p:cNvSpPr>
              <a:spLocks noChangeArrowheads="1"/>
            </p:cNvSpPr>
            <p:nvPr/>
          </p:nvSpPr>
          <p:spPr bwMode="auto">
            <a:xfrm>
              <a:off x="2131" y="3703"/>
              <a:ext cx="133" cy="717"/>
            </a:xfrm>
            <a:prstGeom prst="rect">
              <a:avLst/>
            </a:prstGeom>
            <a:solidFill>
              <a:srgbClr val="0080C0"/>
            </a:solidFill>
            <a:ln w="9525">
              <a:noFill/>
              <a:miter lim="800000"/>
              <a:headEnd/>
              <a:tailEnd/>
            </a:ln>
          </p:spPr>
          <p:txBody>
            <a:bodyPr/>
            <a:lstStyle/>
            <a:p>
              <a:pPr algn="r"/>
              <a:endParaRPr lang="es-MX"/>
            </a:p>
          </p:txBody>
        </p:sp>
        <p:sp>
          <p:nvSpPr>
            <p:cNvPr id="24593" name="Rectangle 15"/>
            <p:cNvSpPr>
              <a:spLocks noChangeArrowheads="1"/>
            </p:cNvSpPr>
            <p:nvPr/>
          </p:nvSpPr>
          <p:spPr bwMode="auto">
            <a:xfrm>
              <a:off x="2997" y="3970"/>
              <a:ext cx="134" cy="450"/>
            </a:xfrm>
            <a:prstGeom prst="rect">
              <a:avLst/>
            </a:prstGeom>
            <a:solidFill>
              <a:srgbClr val="0080C0"/>
            </a:solidFill>
            <a:ln w="9525">
              <a:noFill/>
              <a:miter lim="800000"/>
              <a:headEnd/>
              <a:tailEnd/>
            </a:ln>
          </p:spPr>
          <p:txBody>
            <a:bodyPr/>
            <a:lstStyle/>
            <a:p>
              <a:pPr algn="r"/>
              <a:endParaRPr lang="es-MX"/>
            </a:p>
          </p:txBody>
        </p:sp>
        <p:sp>
          <p:nvSpPr>
            <p:cNvPr id="24594" name="Rectangle 16"/>
            <p:cNvSpPr>
              <a:spLocks noChangeArrowheads="1"/>
            </p:cNvSpPr>
            <p:nvPr/>
          </p:nvSpPr>
          <p:spPr bwMode="auto">
            <a:xfrm>
              <a:off x="3865" y="4026"/>
              <a:ext cx="132" cy="394"/>
            </a:xfrm>
            <a:prstGeom prst="rect">
              <a:avLst/>
            </a:prstGeom>
            <a:solidFill>
              <a:srgbClr val="0080C0"/>
            </a:solidFill>
            <a:ln w="9525">
              <a:noFill/>
              <a:miter lim="800000"/>
              <a:headEnd/>
              <a:tailEnd/>
            </a:ln>
          </p:spPr>
          <p:txBody>
            <a:bodyPr/>
            <a:lstStyle/>
            <a:p>
              <a:pPr algn="r"/>
              <a:endParaRPr lang="es-MX"/>
            </a:p>
          </p:txBody>
        </p:sp>
        <p:sp>
          <p:nvSpPr>
            <p:cNvPr id="24595" name="Rectangle 17"/>
            <p:cNvSpPr>
              <a:spLocks noChangeArrowheads="1"/>
            </p:cNvSpPr>
            <p:nvPr/>
          </p:nvSpPr>
          <p:spPr bwMode="auto">
            <a:xfrm>
              <a:off x="4731" y="3844"/>
              <a:ext cx="133" cy="576"/>
            </a:xfrm>
            <a:prstGeom prst="rect">
              <a:avLst/>
            </a:prstGeom>
            <a:solidFill>
              <a:srgbClr val="0080C0"/>
            </a:solidFill>
            <a:ln w="9525">
              <a:noFill/>
              <a:miter lim="800000"/>
              <a:headEnd/>
              <a:tailEnd/>
            </a:ln>
          </p:spPr>
          <p:txBody>
            <a:bodyPr/>
            <a:lstStyle/>
            <a:p>
              <a:pPr algn="r"/>
              <a:endParaRPr lang="es-MX"/>
            </a:p>
          </p:txBody>
        </p:sp>
        <p:sp>
          <p:nvSpPr>
            <p:cNvPr id="24596" name="Rectangle 18"/>
            <p:cNvSpPr>
              <a:spLocks noChangeArrowheads="1"/>
            </p:cNvSpPr>
            <p:nvPr/>
          </p:nvSpPr>
          <p:spPr bwMode="auto">
            <a:xfrm>
              <a:off x="1398" y="4322"/>
              <a:ext cx="134" cy="98"/>
            </a:xfrm>
            <a:prstGeom prst="rect">
              <a:avLst/>
            </a:prstGeom>
            <a:solidFill>
              <a:srgbClr val="A6CAF0"/>
            </a:solidFill>
            <a:ln w="9525">
              <a:noFill/>
              <a:miter lim="800000"/>
              <a:headEnd/>
              <a:tailEnd/>
            </a:ln>
          </p:spPr>
          <p:txBody>
            <a:bodyPr/>
            <a:lstStyle/>
            <a:p>
              <a:pPr algn="r"/>
              <a:endParaRPr lang="es-MX"/>
            </a:p>
          </p:txBody>
        </p:sp>
        <p:sp>
          <p:nvSpPr>
            <p:cNvPr id="24597" name="Rectangle 19"/>
            <p:cNvSpPr>
              <a:spLocks noChangeArrowheads="1"/>
            </p:cNvSpPr>
            <p:nvPr/>
          </p:nvSpPr>
          <p:spPr bwMode="auto">
            <a:xfrm>
              <a:off x="2264" y="4195"/>
              <a:ext cx="134" cy="225"/>
            </a:xfrm>
            <a:prstGeom prst="rect">
              <a:avLst/>
            </a:prstGeom>
            <a:solidFill>
              <a:srgbClr val="A6CAF0"/>
            </a:solidFill>
            <a:ln w="9525">
              <a:noFill/>
              <a:miter lim="800000"/>
              <a:headEnd/>
              <a:tailEnd/>
            </a:ln>
          </p:spPr>
          <p:txBody>
            <a:bodyPr/>
            <a:lstStyle/>
            <a:p>
              <a:pPr algn="r"/>
              <a:endParaRPr lang="es-MX"/>
            </a:p>
          </p:txBody>
        </p:sp>
        <p:sp>
          <p:nvSpPr>
            <p:cNvPr id="24598" name="Rectangle 20"/>
            <p:cNvSpPr>
              <a:spLocks noChangeArrowheads="1"/>
            </p:cNvSpPr>
            <p:nvPr/>
          </p:nvSpPr>
          <p:spPr bwMode="auto">
            <a:xfrm>
              <a:off x="3131" y="3999"/>
              <a:ext cx="133" cy="421"/>
            </a:xfrm>
            <a:prstGeom prst="rect">
              <a:avLst/>
            </a:prstGeom>
            <a:solidFill>
              <a:srgbClr val="A6CAF0"/>
            </a:solidFill>
            <a:ln w="9525">
              <a:noFill/>
              <a:miter lim="800000"/>
              <a:headEnd/>
              <a:tailEnd/>
            </a:ln>
          </p:spPr>
          <p:txBody>
            <a:bodyPr/>
            <a:lstStyle/>
            <a:p>
              <a:pPr algn="r"/>
              <a:endParaRPr lang="es-MX"/>
            </a:p>
          </p:txBody>
        </p:sp>
        <p:sp>
          <p:nvSpPr>
            <p:cNvPr id="24599" name="Rectangle 21"/>
            <p:cNvSpPr>
              <a:spLocks noChangeArrowheads="1"/>
            </p:cNvSpPr>
            <p:nvPr/>
          </p:nvSpPr>
          <p:spPr bwMode="auto">
            <a:xfrm>
              <a:off x="3997" y="3984"/>
              <a:ext cx="134" cy="436"/>
            </a:xfrm>
            <a:prstGeom prst="rect">
              <a:avLst/>
            </a:prstGeom>
            <a:solidFill>
              <a:srgbClr val="A6CAF0"/>
            </a:solidFill>
            <a:ln w="9525">
              <a:noFill/>
              <a:miter lim="800000"/>
              <a:headEnd/>
              <a:tailEnd/>
            </a:ln>
          </p:spPr>
          <p:txBody>
            <a:bodyPr/>
            <a:lstStyle/>
            <a:p>
              <a:pPr algn="r"/>
              <a:endParaRPr lang="es-MX"/>
            </a:p>
          </p:txBody>
        </p:sp>
        <p:sp>
          <p:nvSpPr>
            <p:cNvPr id="24600" name="Rectangle 22"/>
            <p:cNvSpPr>
              <a:spLocks noChangeArrowheads="1"/>
            </p:cNvSpPr>
            <p:nvPr/>
          </p:nvSpPr>
          <p:spPr bwMode="auto">
            <a:xfrm>
              <a:off x="4864" y="3858"/>
              <a:ext cx="133" cy="562"/>
            </a:xfrm>
            <a:prstGeom prst="rect">
              <a:avLst/>
            </a:prstGeom>
            <a:solidFill>
              <a:srgbClr val="A6CAF0"/>
            </a:solidFill>
            <a:ln w="9525">
              <a:noFill/>
              <a:miter lim="800000"/>
              <a:headEnd/>
              <a:tailEnd/>
            </a:ln>
          </p:spPr>
          <p:txBody>
            <a:bodyPr/>
            <a:lstStyle/>
            <a:p>
              <a:pPr algn="r"/>
              <a:endParaRPr lang="es-MX"/>
            </a:p>
          </p:txBody>
        </p:sp>
        <p:sp>
          <p:nvSpPr>
            <p:cNvPr id="24601" name="Rectangle 23"/>
            <p:cNvSpPr>
              <a:spLocks noChangeArrowheads="1"/>
            </p:cNvSpPr>
            <p:nvPr/>
          </p:nvSpPr>
          <p:spPr bwMode="auto">
            <a:xfrm>
              <a:off x="4997" y="4406"/>
              <a:ext cx="133" cy="14"/>
            </a:xfrm>
            <a:prstGeom prst="rect">
              <a:avLst/>
            </a:prstGeom>
            <a:solidFill>
              <a:srgbClr val="FFFF00"/>
            </a:solidFill>
            <a:ln w="9525">
              <a:noFill/>
              <a:miter lim="800000"/>
              <a:headEnd/>
              <a:tailEnd/>
            </a:ln>
          </p:spPr>
          <p:txBody>
            <a:bodyPr/>
            <a:lstStyle/>
            <a:p>
              <a:pPr algn="r"/>
              <a:endParaRPr lang="es-MX"/>
            </a:p>
          </p:txBody>
        </p:sp>
        <p:sp>
          <p:nvSpPr>
            <p:cNvPr id="24602" name="Line 24"/>
            <p:cNvSpPr>
              <a:spLocks noChangeShapeType="1"/>
            </p:cNvSpPr>
            <p:nvPr/>
          </p:nvSpPr>
          <p:spPr bwMode="auto">
            <a:xfrm>
              <a:off x="898" y="2171"/>
              <a:ext cx="1" cy="2249"/>
            </a:xfrm>
            <a:prstGeom prst="line">
              <a:avLst/>
            </a:prstGeom>
            <a:noFill/>
            <a:ln w="0">
              <a:solidFill>
                <a:srgbClr val="000000"/>
              </a:solidFill>
              <a:round/>
              <a:headEnd/>
              <a:tailEnd/>
            </a:ln>
          </p:spPr>
          <p:txBody>
            <a:bodyPr/>
            <a:lstStyle/>
            <a:p>
              <a:endParaRPr lang="es-MX"/>
            </a:p>
          </p:txBody>
        </p:sp>
        <p:sp>
          <p:nvSpPr>
            <p:cNvPr id="24603" name="Line 25"/>
            <p:cNvSpPr>
              <a:spLocks noChangeShapeType="1"/>
            </p:cNvSpPr>
            <p:nvPr/>
          </p:nvSpPr>
          <p:spPr bwMode="auto">
            <a:xfrm>
              <a:off x="864" y="4420"/>
              <a:ext cx="68" cy="1"/>
            </a:xfrm>
            <a:prstGeom prst="line">
              <a:avLst/>
            </a:prstGeom>
            <a:noFill/>
            <a:ln w="0">
              <a:solidFill>
                <a:srgbClr val="000000"/>
              </a:solidFill>
              <a:round/>
              <a:headEnd/>
              <a:tailEnd/>
            </a:ln>
          </p:spPr>
          <p:txBody>
            <a:bodyPr/>
            <a:lstStyle/>
            <a:p>
              <a:endParaRPr lang="es-MX"/>
            </a:p>
          </p:txBody>
        </p:sp>
        <p:sp>
          <p:nvSpPr>
            <p:cNvPr id="24604" name="Line 26"/>
            <p:cNvSpPr>
              <a:spLocks noChangeShapeType="1"/>
            </p:cNvSpPr>
            <p:nvPr/>
          </p:nvSpPr>
          <p:spPr bwMode="auto">
            <a:xfrm>
              <a:off x="864" y="4139"/>
              <a:ext cx="68" cy="1"/>
            </a:xfrm>
            <a:prstGeom prst="line">
              <a:avLst/>
            </a:prstGeom>
            <a:noFill/>
            <a:ln w="0">
              <a:solidFill>
                <a:srgbClr val="000000"/>
              </a:solidFill>
              <a:round/>
              <a:headEnd/>
              <a:tailEnd/>
            </a:ln>
          </p:spPr>
          <p:txBody>
            <a:bodyPr/>
            <a:lstStyle/>
            <a:p>
              <a:endParaRPr lang="es-MX"/>
            </a:p>
          </p:txBody>
        </p:sp>
        <p:sp>
          <p:nvSpPr>
            <p:cNvPr id="24605" name="Line 27"/>
            <p:cNvSpPr>
              <a:spLocks noChangeShapeType="1"/>
            </p:cNvSpPr>
            <p:nvPr/>
          </p:nvSpPr>
          <p:spPr bwMode="auto">
            <a:xfrm>
              <a:off x="864" y="3858"/>
              <a:ext cx="68" cy="1"/>
            </a:xfrm>
            <a:prstGeom prst="line">
              <a:avLst/>
            </a:prstGeom>
            <a:noFill/>
            <a:ln w="0">
              <a:solidFill>
                <a:srgbClr val="000000"/>
              </a:solidFill>
              <a:round/>
              <a:headEnd/>
              <a:tailEnd/>
            </a:ln>
          </p:spPr>
          <p:txBody>
            <a:bodyPr/>
            <a:lstStyle/>
            <a:p>
              <a:endParaRPr lang="es-MX"/>
            </a:p>
          </p:txBody>
        </p:sp>
        <p:sp>
          <p:nvSpPr>
            <p:cNvPr id="24606" name="Line 28"/>
            <p:cNvSpPr>
              <a:spLocks noChangeShapeType="1"/>
            </p:cNvSpPr>
            <p:nvPr/>
          </p:nvSpPr>
          <p:spPr bwMode="auto">
            <a:xfrm>
              <a:off x="864" y="3576"/>
              <a:ext cx="68" cy="1"/>
            </a:xfrm>
            <a:prstGeom prst="line">
              <a:avLst/>
            </a:prstGeom>
            <a:noFill/>
            <a:ln w="0">
              <a:solidFill>
                <a:srgbClr val="000000"/>
              </a:solidFill>
              <a:round/>
              <a:headEnd/>
              <a:tailEnd/>
            </a:ln>
          </p:spPr>
          <p:txBody>
            <a:bodyPr/>
            <a:lstStyle/>
            <a:p>
              <a:endParaRPr lang="es-MX"/>
            </a:p>
          </p:txBody>
        </p:sp>
        <p:sp>
          <p:nvSpPr>
            <p:cNvPr id="24607" name="Line 29"/>
            <p:cNvSpPr>
              <a:spLocks noChangeShapeType="1"/>
            </p:cNvSpPr>
            <p:nvPr/>
          </p:nvSpPr>
          <p:spPr bwMode="auto">
            <a:xfrm>
              <a:off x="864" y="3295"/>
              <a:ext cx="68" cy="1"/>
            </a:xfrm>
            <a:prstGeom prst="line">
              <a:avLst/>
            </a:prstGeom>
            <a:noFill/>
            <a:ln w="0">
              <a:solidFill>
                <a:srgbClr val="000000"/>
              </a:solidFill>
              <a:round/>
              <a:headEnd/>
              <a:tailEnd/>
            </a:ln>
          </p:spPr>
          <p:txBody>
            <a:bodyPr/>
            <a:lstStyle/>
            <a:p>
              <a:endParaRPr lang="es-MX"/>
            </a:p>
          </p:txBody>
        </p:sp>
        <p:sp>
          <p:nvSpPr>
            <p:cNvPr id="24608" name="Line 30"/>
            <p:cNvSpPr>
              <a:spLocks noChangeShapeType="1"/>
            </p:cNvSpPr>
            <p:nvPr/>
          </p:nvSpPr>
          <p:spPr bwMode="auto">
            <a:xfrm>
              <a:off x="864" y="3015"/>
              <a:ext cx="68" cy="1"/>
            </a:xfrm>
            <a:prstGeom prst="line">
              <a:avLst/>
            </a:prstGeom>
            <a:noFill/>
            <a:ln w="0">
              <a:solidFill>
                <a:srgbClr val="000000"/>
              </a:solidFill>
              <a:round/>
              <a:headEnd/>
              <a:tailEnd/>
            </a:ln>
          </p:spPr>
          <p:txBody>
            <a:bodyPr/>
            <a:lstStyle/>
            <a:p>
              <a:endParaRPr lang="es-MX"/>
            </a:p>
          </p:txBody>
        </p:sp>
        <p:sp>
          <p:nvSpPr>
            <p:cNvPr id="24609" name="Line 31"/>
            <p:cNvSpPr>
              <a:spLocks noChangeShapeType="1"/>
            </p:cNvSpPr>
            <p:nvPr/>
          </p:nvSpPr>
          <p:spPr bwMode="auto">
            <a:xfrm>
              <a:off x="864" y="2734"/>
              <a:ext cx="68" cy="1"/>
            </a:xfrm>
            <a:prstGeom prst="line">
              <a:avLst/>
            </a:prstGeom>
            <a:noFill/>
            <a:ln w="0">
              <a:solidFill>
                <a:srgbClr val="000000"/>
              </a:solidFill>
              <a:round/>
              <a:headEnd/>
              <a:tailEnd/>
            </a:ln>
          </p:spPr>
          <p:txBody>
            <a:bodyPr/>
            <a:lstStyle/>
            <a:p>
              <a:endParaRPr lang="es-MX"/>
            </a:p>
          </p:txBody>
        </p:sp>
        <p:sp>
          <p:nvSpPr>
            <p:cNvPr id="24610" name="Line 32"/>
            <p:cNvSpPr>
              <a:spLocks noChangeShapeType="1"/>
            </p:cNvSpPr>
            <p:nvPr/>
          </p:nvSpPr>
          <p:spPr bwMode="auto">
            <a:xfrm>
              <a:off x="864" y="2452"/>
              <a:ext cx="68" cy="1"/>
            </a:xfrm>
            <a:prstGeom prst="line">
              <a:avLst/>
            </a:prstGeom>
            <a:noFill/>
            <a:ln w="0">
              <a:solidFill>
                <a:srgbClr val="000000"/>
              </a:solidFill>
              <a:round/>
              <a:headEnd/>
              <a:tailEnd/>
            </a:ln>
          </p:spPr>
          <p:txBody>
            <a:bodyPr/>
            <a:lstStyle/>
            <a:p>
              <a:endParaRPr lang="es-MX"/>
            </a:p>
          </p:txBody>
        </p:sp>
        <p:sp>
          <p:nvSpPr>
            <p:cNvPr id="24611" name="Line 33"/>
            <p:cNvSpPr>
              <a:spLocks noChangeShapeType="1"/>
            </p:cNvSpPr>
            <p:nvPr/>
          </p:nvSpPr>
          <p:spPr bwMode="auto">
            <a:xfrm>
              <a:off x="864" y="2171"/>
              <a:ext cx="68" cy="1"/>
            </a:xfrm>
            <a:prstGeom prst="line">
              <a:avLst/>
            </a:prstGeom>
            <a:noFill/>
            <a:ln w="0">
              <a:solidFill>
                <a:srgbClr val="000000"/>
              </a:solidFill>
              <a:round/>
              <a:headEnd/>
              <a:tailEnd/>
            </a:ln>
          </p:spPr>
          <p:txBody>
            <a:bodyPr/>
            <a:lstStyle/>
            <a:p>
              <a:endParaRPr lang="es-MX"/>
            </a:p>
          </p:txBody>
        </p:sp>
        <p:sp>
          <p:nvSpPr>
            <p:cNvPr id="24612" name="Line 34"/>
            <p:cNvSpPr>
              <a:spLocks noChangeShapeType="1"/>
            </p:cNvSpPr>
            <p:nvPr/>
          </p:nvSpPr>
          <p:spPr bwMode="auto">
            <a:xfrm>
              <a:off x="898" y="4420"/>
              <a:ext cx="4332" cy="1"/>
            </a:xfrm>
            <a:prstGeom prst="line">
              <a:avLst/>
            </a:prstGeom>
            <a:noFill/>
            <a:ln w="0">
              <a:solidFill>
                <a:srgbClr val="000000"/>
              </a:solidFill>
              <a:round/>
              <a:headEnd/>
              <a:tailEnd/>
            </a:ln>
          </p:spPr>
          <p:txBody>
            <a:bodyPr/>
            <a:lstStyle/>
            <a:p>
              <a:endParaRPr lang="es-MX"/>
            </a:p>
          </p:txBody>
        </p:sp>
        <p:sp>
          <p:nvSpPr>
            <p:cNvPr id="24613" name="Line 35"/>
            <p:cNvSpPr>
              <a:spLocks noChangeShapeType="1"/>
            </p:cNvSpPr>
            <p:nvPr/>
          </p:nvSpPr>
          <p:spPr bwMode="auto">
            <a:xfrm flipV="1">
              <a:off x="898" y="4386"/>
              <a:ext cx="1" cy="68"/>
            </a:xfrm>
            <a:prstGeom prst="line">
              <a:avLst/>
            </a:prstGeom>
            <a:noFill/>
            <a:ln w="0">
              <a:solidFill>
                <a:srgbClr val="000000"/>
              </a:solidFill>
              <a:round/>
              <a:headEnd/>
              <a:tailEnd/>
            </a:ln>
          </p:spPr>
          <p:txBody>
            <a:bodyPr/>
            <a:lstStyle/>
            <a:p>
              <a:endParaRPr lang="es-MX"/>
            </a:p>
          </p:txBody>
        </p:sp>
        <p:sp>
          <p:nvSpPr>
            <p:cNvPr id="24614" name="Line 36"/>
            <p:cNvSpPr>
              <a:spLocks noChangeShapeType="1"/>
            </p:cNvSpPr>
            <p:nvPr/>
          </p:nvSpPr>
          <p:spPr bwMode="auto">
            <a:xfrm flipV="1">
              <a:off x="1765" y="4386"/>
              <a:ext cx="1" cy="68"/>
            </a:xfrm>
            <a:prstGeom prst="line">
              <a:avLst/>
            </a:prstGeom>
            <a:noFill/>
            <a:ln w="0">
              <a:solidFill>
                <a:srgbClr val="000000"/>
              </a:solidFill>
              <a:round/>
              <a:headEnd/>
              <a:tailEnd/>
            </a:ln>
          </p:spPr>
          <p:txBody>
            <a:bodyPr/>
            <a:lstStyle/>
            <a:p>
              <a:endParaRPr lang="es-MX"/>
            </a:p>
          </p:txBody>
        </p:sp>
        <p:sp>
          <p:nvSpPr>
            <p:cNvPr id="24615" name="Line 37"/>
            <p:cNvSpPr>
              <a:spLocks noChangeShapeType="1"/>
            </p:cNvSpPr>
            <p:nvPr/>
          </p:nvSpPr>
          <p:spPr bwMode="auto">
            <a:xfrm flipV="1">
              <a:off x="2631" y="4386"/>
              <a:ext cx="1" cy="68"/>
            </a:xfrm>
            <a:prstGeom prst="line">
              <a:avLst/>
            </a:prstGeom>
            <a:noFill/>
            <a:ln w="0">
              <a:solidFill>
                <a:srgbClr val="000000"/>
              </a:solidFill>
              <a:round/>
              <a:headEnd/>
              <a:tailEnd/>
            </a:ln>
          </p:spPr>
          <p:txBody>
            <a:bodyPr/>
            <a:lstStyle/>
            <a:p>
              <a:endParaRPr lang="es-MX"/>
            </a:p>
          </p:txBody>
        </p:sp>
        <p:sp>
          <p:nvSpPr>
            <p:cNvPr id="24616" name="Line 38"/>
            <p:cNvSpPr>
              <a:spLocks noChangeShapeType="1"/>
            </p:cNvSpPr>
            <p:nvPr/>
          </p:nvSpPr>
          <p:spPr bwMode="auto">
            <a:xfrm flipV="1">
              <a:off x="3498" y="4386"/>
              <a:ext cx="1" cy="68"/>
            </a:xfrm>
            <a:prstGeom prst="line">
              <a:avLst/>
            </a:prstGeom>
            <a:noFill/>
            <a:ln w="0">
              <a:solidFill>
                <a:srgbClr val="000000"/>
              </a:solidFill>
              <a:round/>
              <a:headEnd/>
              <a:tailEnd/>
            </a:ln>
          </p:spPr>
          <p:txBody>
            <a:bodyPr/>
            <a:lstStyle/>
            <a:p>
              <a:endParaRPr lang="es-MX"/>
            </a:p>
          </p:txBody>
        </p:sp>
        <p:sp>
          <p:nvSpPr>
            <p:cNvPr id="24617" name="Line 39"/>
            <p:cNvSpPr>
              <a:spLocks noChangeShapeType="1"/>
            </p:cNvSpPr>
            <p:nvPr/>
          </p:nvSpPr>
          <p:spPr bwMode="auto">
            <a:xfrm flipV="1">
              <a:off x="4364" y="4386"/>
              <a:ext cx="1" cy="68"/>
            </a:xfrm>
            <a:prstGeom prst="line">
              <a:avLst/>
            </a:prstGeom>
            <a:noFill/>
            <a:ln w="0">
              <a:solidFill>
                <a:srgbClr val="000000"/>
              </a:solidFill>
              <a:round/>
              <a:headEnd/>
              <a:tailEnd/>
            </a:ln>
          </p:spPr>
          <p:txBody>
            <a:bodyPr/>
            <a:lstStyle/>
            <a:p>
              <a:endParaRPr lang="es-MX"/>
            </a:p>
          </p:txBody>
        </p:sp>
        <p:sp>
          <p:nvSpPr>
            <p:cNvPr id="24618" name="Line 40"/>
            <p:cNvSpPr>
              <a:spLocks noChangeShapeType="1"/>
            </p:cNvSpPr>
            <p:nvPr/>
          </p:nvSpPr>
          <p:spPr bwMode="auto">
            <a:xfrm flipV="1">
              <a:off x="5230" y="4386"/>
              <a:ext cx="1" cy="68"/>
            </a:xfrm>
            <a:prstGeom prst="line">
              <a:avLst/>
            </a:prstGeom>
            <a:noFill/>
            <a:ln w="0">
              <a:solidFill>
                <a:srgbClr val="000000"/>
              </a:solidFill>
              <a:round/>
              <a:headEnd/>
              <a:tailEnd/>
            </a:ln>
          </p:spPr>
          <p:txBody>
            <a:bodyPr/>
            <a:lstStyle/>
            <a:p>
              <a:endParaRPr lang="es-MX"/>
            </a:p>
          </p:txBody>
        </p:sp>
        <p:sp>
          <p:nvSpPr>
            <p:cNvPr id="24619" name="Freeform 41"/>
            <p:cNvSpPr>
              <a:spLocks/>
            </p:cNvSpPr>
            <p:nvPr/>
          </p:nvSpPr>
          <p:spPr bwMode="auto">
            <a:xfrm>
              <a:off x="1332" y="2368"/>
              <a:ext cx="3465" cy="1180"/>
            </a:xfrm>
            <a:custGeom>
              <a:avLst/>
              <a:gdLst>
                <a:gd name="T0" fmla="*/ 0 w 3676"/>
                <a:gd name="T1" fmla="*/ 580 h 1252"/>
                <a:gd name="T2" fmla="*/ 426 w 3676"/>
                <a:gd name="T3" fmla="*/ 394 h 1252"/>
                <a:gd name="T4" fmla="*/ 853 w 3676"/>
                <a:gd name="T5" fmla="*/ 284 h 1252"/>
                <a:gd name="T6" fmla="*/ 1277 w 3676"/>
                <a:gd name="T7" fmla="*/ 193 h 1252"/>
                <a:gd name="T8" fmla="*/ 1704 w 3676"/>
                <a:gd name="T9" fmla="*/ 0 h 1252"/>
                <a:gd name="T10" fmla="*/ 0 60000 65536"/>
                <a:gd name="T11" fmla="*/ 0 60000 65536"/>
                <a:gd name="T12" fmla="*/ 0 60000 65536"/>
                <a:gd name="T13" fmla="*/ 0 60000 65536"/>
                <a:gd name="T14" fmla="*/ 0 60000 65536"/>
                <a:gd name="T15" fmla="*/ 0 w 3676"/>
                <a:gd name="T16" fmla="*/ 0 h 1252"/>
                <a:gd name="T17" fmla="*/ 3676 w 3676"/>
                <a:gd name="T18" fmla="*/ 1252 h 1252"/>
              </a:gdLst>
              <a:ahLst/>
              <a:cxnLst>
                <a:cxn ang="T10">
                  <a:pos x="T0" y="T1"/>
                </a:cxn>
                <a:cxn ang="T11">
                  <a:pos x="T2" y="T3"/>
                </a:cxn>
                <a:cxn ang="T12">
                  <a:pos x="T4" y="T5"/>
                </a:cxn>
                <a:cxn ang="T13">
                  <a:pos x="T6" y="T7"/>
                </a:cxn>
                <a:cxn ang="T14">
                  <a:pos x="T8" y="T9"/>
                </a:cxn>
              </a:cxnLst>
              <a:rect l="T15" t="T16" r="T17" b="T18"/>
              <a:pathLst>
                <a:path w="3676" h="1252">
                  <a:moveTo>
                    <a:pt x="0" y="1252"/>
                  </a:moveTo>
                  <a:lnTo>
                    <a:pt x="919" y="850"/>
                  </a:lnTo>
                  <a:lnTo>
                    <a:pt x="1838" y="611"/>
                  </a:lnTo>
                  <a:lnTo>
                    <a:pt x="2757" y="417"/>
                  </a:lnTo>
                  <a:lnTo>
                    <a:pt x="3676" y="0"/>
                  </a:lnTo>
                </a:path>
              </a:pathLst>
            </a:custGeom>
            <a:noFill/>
            <a:ln w="23">
              <a:solidFill>
                <a:srgbClr val="FF0000"/>
              </a:solidFill>
              <a:round/>
              <a:headEnd/>
              <a:tailEnd/>
            </a:ln>
          </p:spPr>
          <p:txBody>
            <a:bodyPr/>
            <a:lstStyle/>
            <a:p>
              <a:endParaRPr lang="es-MX"/>
            </a:p>
          </p:txBody>
        </p:sp>
        <p:sp>
          <p:nvSpPr>
            <p:cNvPr id="24620" name="Rectangle 42"/>
            <p:cNvSpPr>
              <a:spLocks noChangeArrowheads="1"/>
            </p:cNvSpPr>
            <p:nvPr/>
          </p:nvSpPr>
          <p:spPr bwMode="auto">
            <a:xfrm>
              <a:off x="1295" y="3511"/>
              <a:ext cx="75" cy="75"/>
            </a:xfrm>
            <a:prstGeom prst="rect">
              <a:avLst/>
            </a:prstGeom>
            <a:solidFill>
              <a:srgbClr val="FF0000"/>
            </a:solidFill>
            <a:ln w="9525">
              <a:noFill/>
              <a:miter lim="800000"/>
              <a:headEnd/>
              <a:tailEnd/>
            </a:ln>
          </p:spPr>
          <p:txBody>
            <a:bodyPr/>
            <a:lstStyle/>
            <a:p>
              <a:pPr algn="r"/>
              <a:endParaRPr lang="es-MX"/>
            </a:p>
          </p:txBody>
        </p:sp>
        <p:sp>
          <p:nvSpPr>
            <p:cNvPr id="24621" name="Line 43"/>
            <p:cNvSpPr>
              <a:spLocks noChangeShapeType="1"/>
            </p:cNvSpPr>
            <p:nvPr/>
          </p:nvSpPr>
          <p:spPr bwMode="auto">
            <a:xfrm flipH="1" flipV="1">
              <a:off x="1296" y="3512"/>
              <a:ext cx="36" cy="36"/>
            </a:xfrm>
            <a:prstGeom prst="line">
              <a:avLst/>
            </a:prstGeom>
            <a:noFill/>
            <a:ln w="8">
              <a:solidFill>
                <a:srgbClr val="FF0000"/>
              </a:solidFill>
              <a:round/>
              <a:headEnd/>
              <a:tailEnd/>
            </a:ln>
          </p:spPr>
          <p:txBody>
            <a:bodyPr/>
            <a:lstStyle/>
            <a:p>
              <a:endParaRPr lang="es-MX"/>
            </a:p>
          </p:txBody>
        </p:sp>
        <p:sp>
          <p:nvSpPr>
            <p:cNvPr id="24622" name="Line 44"/>
            <p:cNvSpPr>
              <a:spLocks noChangeShapeType="1"/>
            </p:cNvSpPr>
            <p:nvPr/>
          </p:nvSpPr>
          <p:spPr bwMode="auto">
            <a:xfrm>
              <a:off x="1332" y="3548"/>
              <a:ext cx="36" cy="36"/>
            </a:xfrm>
            <a:prstGeom prst="line">
              <a:avLst/>
            </a:prstGeom>
            <a:noFill/>
            <a:ln w="8">
              <a:solidFill>
                <a:srgbClr val="FF0000"/>
              </a:solidFill>
              <a:round/>
              <a:headEnd/>
              <a:tailEnd/>
            </a:ln>
          </p:spPr>
          <p:txBody>
            <a:bodyPr/>
            <a:lstStyle/>
            <a:p>
              <a:endParaRPr lang="es-MX"/>
            </a:p>
          </p:txBody>
        </p:sp>
        <p:sp>
          <p:nvSpPr>
            <p:cNvPr id="24623" name="Line 45"/>
            <p:cNvSpPr>
              <a:spLocks noChangeShapeType="1"/>
            </p:cNvSpPr>
            <p:nvPr/>
          </p:nvSpPr>
          <p:spPr bwMode="auto">
            <a:xfrm flipH="1">
              <a:off x="1296" y="3548"/>
              <a:ext cx="36" cy="36"/>
            </a:xfrm>
            <a:prstGeom prst="line">
              <a:avLst/>
            </a:prstGeom>
            <a:noFill/>
            <a:ln w="8">
              <a:solidFill>
                <a:srgbClr val="FF0000"/>
              </a:solidFill>
              <a:round/>
              <a:headEnd/>
              <a:tailEnd/>
            </a:ln>
          </p:spPr>
          <p:txBody>
            <a:bodyPr/>
            <a:lstStyle/>
            <a:p>
              <a:endParaRPr lang="es-MX"/>
            </a:p>
          </p:txBody>
        </p:sp>
        <p:sp>
          <p:nvSpPr>
            <p:cNvPr id="24624" name="Line 46"/>
            <p:cNvSpPr>
              <a:spLocks noChangeShapeType="1"/>
            </p:cNvSpPr>
            <p:nvPr/>
          </p:nvSpPr>
          <p:spPr bwMode="auto">
            <a:xfrm flipV="1">
              <a:off x="1332" y="3512"/>
              <a:ext cx="36" cy="36"/>
            </a:xfrm>
            <a:prstGeom prst="line">
              <a:avLst/>
            </a:prstGeom>
            <a:noFill/>
            <a:ln w="8">
              <a:solidFill>
                <a:srgbClr val="FF0000"/>
              </a:solidFill>
              <a:round/>
              <a:headEnd/>
              <a:tailEnd/>
            </a:ln>
          </p:spPr>
          <p:txBody>
            <a:bodyPr/>
            <a:lstStyle/>
            <a:p>
              <a:endParaRPr lang="es-MX"/>
            </a:p>
          </p:txBody>
        </p:sp>
        <p:sp>
          <p:nvSpPr>
            <p:cNvPr id="24625" name="Rectangle 47"/>
            <p:cNvSpPr>
              <a:spLocks noChangeArrowheads="1"/>
            </p:cNvSpPr>
            <p:nvPr/>
          </p:nvSpPr>
          <p:spPr bwMode="auto">
            <a:xfrm>
              <a:off x="2161" y="3132"/>
              <a:ext cx="75" cy="75"/>
            </a:xfrm>
            <a:prstGeom prst="rect">
              <a:avLst/>
            </a:prstGeom>
            <a:solidFill>
              <a:srgbClr val="FF0000"/>
            </a:solidFill>
            <a:ln w="9525">
              <a:noFill/>
              <a:miter lim="800000"/>
              <a:headEnd/>
              <a:tailEnd/>
            </a:ln>
          </p:spPr>
          <p:txBody>
            <a:bodyPr/>
            <a:lstStyle/>
            <a:p>
              <a:pPr algn="r"/>
              <a:endParaRPr lang="es-MX"/>
            </a:p>
          </p:txBody>
        </p:sp>
        <p:sp>
          <p:nvSpPr>
            <p:cNvPr id="24626" name="Line 48"/>
            <p:cNvSpPr>
              <a:spLocks noChangeShapeType="1"/>
            </p:cNvSpPr>
            <p:nvPr/>
          </p:nvSpPr>
          <p:spPr bwMode="auto">
            <a:xfrm flipH="1" flipV="1">
              <a:off x="2162" y="3133"/>
              <a:ext cx="36" cy="36"/>
            </a:xfrm>
            <a:prstGeom prst="line">
              <a:avLst/>
            </a:prstGeom>
            <a:noFill/>
            <a:ln w="8">
              <a:solidFill>
                <a:srgbClr val="FF0000"/>
              </a:solidFill>
              <a:round/>
              <a:headEnd/>
              <a:tailEnd/>
            </a:ln>
          </p:spPr>
          <p:txBody>
            <a:bodyPr/>
            <a:lstStyle/>
            <a:p>
              <a:endParaRPr lang="es-MX"/>
            </a:p>
          </p:txBody>
        </p:sp>
        <p:sp>
          <p:nvSpPr>
            <p:cNvPr id="24627" name="Line 49"/>
            <p:cNvSpPr>
              <a:spLocks noChangeShapeType="1"/>
            </p:cNvSpPr>
            <p:nvPr/>
          </p:nvSpPr>
          <p:spPr bwMode="auto">
            <a:xfrm>
              <a:off x="2198" y="3169"/>
              <a:ext cx="36" cy="36"/>
            </a:xfrm>
            <a:prstGeom prst="line">
              <a:avLst/>
            </a:prstGeom>
            <a:noFill/>
            <a:ln w="8">
              <a:solidFill>
                <a:srgbClr val="FF0000"/>
              </a:solidFill>
              <a:round/>
              <a:headEnd/>
              <a:tailEnd/>
            </a:ln>
          </p:spPr>
          <p:txBody>
            <a:bodyPr/>
            <a:lstStyle/>
            <a:p>
              <a:endParaRPr lang="es-MX"/>
            </a:p>
          </p:txBody>
        </p:sp>
        <p:sp>
          <p:nvSpPr>
            <p:cNvPr id="24628" name="Line 50"/>
            <p:cNvSpPr>
              <a:spLocks noChangeShapeType="1"/>
            </p:cNvSpPr>
            <p:nvPr/>
          </p:nvSpPr>
          <p:spPr bwMode="auto">
            <a:xfrm flipH="1">
              <a:off x="2162" y="3169"/>
              <a:ext cx="36" cy="36"/>
            </a:xfrm>
            <a:prstGeom prst="line">
              <a:avLst/>
            </a:prstGeom>
            <a:noFill/>
            <a:ln w="8">
              <a:solidFill>
                <a:srgbClr val="FF0000"/>
              </a:solidFill>
              <a:round/>
              <a:headEnd/>
              <a:tailEnd/>
            </a:ln>
          </p:spPr>
          <p:txBody>
            <a:bodyPr/>
            <a:lstStyle/>
            <a:p>
              <a:endParaRPr lang="es-MX"/>
            </a:p>
          </p:txBody>
        </p:sp>
        <p:sp>
          <p:nvSpPr>
            <p:cNvPr id="24629" name="Line 51"/>
            <p:cNvSpPr>
              <a:spLocks noChangeShapeType="1"/>
            </p:cNvSpPr>
            <p:nvPr/>
          </p:nvSpPr>
          <p:spPr bwMode="auto">
            <a:xfrm flipV="1">
              <a:off x="2198" y="3133"/>
              <a:ext cx="36" cy="36"/>
            </a:xfrm>
            <a:prstGeom prst="line">
              <a:avLst/>
            </a:prstGeom>
            <a:noFill/>
            <a:ln w="8">
              <a:solidFill>
                <a:srgbClr val="FF0000"/>
              </a:solidFill>
              <a:round/>
              <a:headEnd/>
              <a:tailEnd/>
            </a:ln>
          </p:spPr>
          <p:txBody>
            <a:bodyPr/>
            <a:lstStyle/>
            <a:p>
              <a:endParaRPr lang="es-MX"/>
            </a:p>
          </p:txBody>
        </p:sp>
        <p:sp>
          <p:nvSpPr>
            <p:cNvPr id="24630" name="Rectangle 52"/>
            <p:cNvSpPr>
              <a:spLocks noChangeArrowheads="1"/>
            </p:cNvSpPr>
            <p:nvPr/>
          </p:nvSpPr>
          <p:spPr bwMode="auto">
            <a:xfrm>
              <a:off x="3028" y="2907"/>
              <a:ext cx="74" cy="75"/>
            </a:xfrm>
            <a:prstGeom prst="rect">
              <a:avLst/>
            </a:prstGeom>
            <a:solidFill>
              <a:srgbClr val="FF0000"/>
            </a:solidFill>
            <a:ln w="9525">
              <a:noFill/>
              <a:miter lim="800000"/>
              <a:headEnd/>
              <a:tailEnd/>
            </a:ln>
          </p:spPr>
          <p:txBody>
            <a:bodyPr/>
            <a:lstStyle/>
            <a:p>
              <a:pPr algn="r"/>
              <a:endParaRPr lang="es-MX"/>
            </a:p>
          </p:txBody>
        </p:sp>
        <p:sp>
          <p:nvSpPr>
            <p:cNvPr id="24631" name="Line 53"/>
            <p:cNvSpPr>
              <a:spLocks noChangeShapeType="1"/>
            </p:cNvSpPr>
            <p:nvPr/>
          </p:nvSpPr>
          <p:spPr bwMode="auto">
            <a:xfrm flipH="1" flipV="1">
              <a:off x="3028" y="2908"/>
              <a:ext cx="36" cy="36"/>
            </a:xfrm>
            <a:prstGeom prst="line">
              <a:avLst/>
            </a:prstGeom>
            <a:noFill/>
            <a:ln w="8">
              <a:solidFill>
                <a:srgbClr val="FF0000"/>
              </a:solidFill>
              <a:round/>
              <a:headEnd/>
              <a:tailEnd/>
            </a:ln>
          </p:spPr>
          <p:txBody>
            <a:bodyPr/>
            <a:lstStyle/>
            <a:p>
              <a:endParaRPr lang="es-MX"/>
            </a:p>
          </p:txBody>
        </p:sp>
        <p:sp>
          <p:nvSpPr>
            <p:cNvPr id="24632" name="Line 54"/>
            <p:cNvSpPr>
              <a:spLocks noChangeShapeType="1"/>
            </p:cNvSpPr>
            <p:nvPr/>
          </p:nvSpPr>
          <p:spPr bwMode="auto">
            <a:xfrm>
              <a:off x="3064" y="2944"/>
              <a:ext cx="36" cy="36"/>
            </a:xfrm>
            <a:prstGeom prst="line">
              <a:avLst/>
            </a:prstGeom>
            <a:noFill/>
            <a:ln w="8">
              <a:solidFill>
                <a:srgbClr val="FF0000"/>
              </a:solidFill>
              <a:round/>
              <a:headEnd/>
              <a:tailEnd/>
            </a:ln>
          </p:spPr>
          <p:txBody>
            <a:bodyPr/>
            <a:lstStyle/>
            <a:p>
              <a:endParaRPr lang="es-MX"/>
            </a:p>
          </p:txBody>
        </p:sp>
        <p:sp>
          <p:nvSpPr>
            <p:cNvPr id="24633" name="Line 55"/>
            <p:cNvSpPr>
              <a:spLocks noChangeShapeType="1"/>
            </p:cNvSpPr>
            <p:nvPr/>
          </p:nvSpPr>
          <p:spPr bwMode="auto">
            <a:xfrm flipH="1">
              <a:off x="3028" y="2944"/>
              <a:ext cx="36" cy="36"/>
            </a:xfrm>
            <a:prstGeom prst="line">
              <a:avLst/>
            </a:prstGeom>
            <a:noFill/>
            <a:ln w="8">
              <a:solidFill>
                <a:srgbClr val="FF0000"/>
              </a:solidFill>
              <a:round/>
              <a:headEnd/>
              <a:tailEnd/>
            </a:ln>
          </p:spPr>
          <p:txBody>
            <a:bodyPr/>
            <a:lstStyle/>
            <a:p>
              <a:endParaRPr lang="es-MX"/>
            </a:p>
          </p:txBody>
        </p:sp>
        <p:sp>
          <p:nvSpPr>
            <p:cNvPr id="24634" name="Line 56"/>
            <p:cNvSpPr>
              <a:spLocks noChangeShapeType="1"/>
            </p:cNvSpPr>
            <p:nvPr/>
          </p:nvSpPr>
          <p:spPr bwMode="auto">
            <a:xfrm flipV="1">
              <a:off x="3064" y="2908"/>
              <a:ext cx="36" cy="36"/>
            </a:xfrm>
            <a:prstGeom prst="line">
              <a:avLst/>
            </a:prstGeom>
            <a:noFill/>
            <a:ln w="8">
              <a:solidFill>
                <a:srgbClr val="FF0000"/>
              </a:solidFill>
              <a:round/>
              <a:headEnd/>
              <a:tailEnd/>
            </a:ln>
          </p:spPr>
          <p:txBody>
            <a:bodyPr/>
            <a:lstStyle/>
            <a:p>
              <a:endParaRPr lang="es-MX"/>
            </a:p>
          </p:txBody>
        </p:sp>
        <p:sp>
          <p:nvSpPr>
            <p:cNvPr id="24635" name="Rectangle 57"/>
            <p:cNvSpPr>
              <a:spLocks noChangeArrowheads="1"/>
            </p:cNvSpPr>
            <p:nvPr/>
          </p:nvSpPr>
          <p:spPr bwMode="auto">
            <a:xfrm>
              <a:off x="3894" y="2724"/>
              <a:ext cx="74" cy="75"/>
            </a:xfrm>
            <a:prstGeom prst="rect">
              <a:avLst/>
            </a:prstGeom>
            <a:solidFill>
              <a:srgbClr val="FF0000"/>
            </a:solidFill>
            <a:ln w="9525">
              <a:noFill/>
              <a:miter lim="800000"/>
              <a:headEnd/>
              <a:tailEnd/>
            </a:ln>
          </p:spPr>
          <p:txBody>
            <a:bodyPr/>
            <a:lstStyle/>
            <a:p>
              <a:pPr algn="r"/>
              <a:endParaRPr lang="es-MX"/>
            </a:p>
          </p:txBody>
        </p:sp>
        <p:sp>
          <p:nvSpPr>
            <p:cNvPr id="24636" name="Line 58"/>
            <p:cNvSpPr>
              <a:spLocks noChangeShapeType="1"/>
            </p:cNvSpPr>
            <p:nvPr/>
          </p:nvSpPr>
          <p:spPr bwMode="auto">
            <a:xfrm flipH="1" flipV="1">
              <a:off x="3895" y="2725"/>
              <a:ext cx="36" cy="36"/>
            </a:xfrm>
            <a:prstGeom prst="line">
              <a:avLst/>
            </a:prstGeom>
            <a:noFill/>
            <a:ln w="8">
              <a:solidFill>
                <a:srgbClr val="FF0000"/>
              </a:solidFill>
              <a:round/>
              <a:headEnd/>
              <a:tailEnd/>
            </a:ln>
          </p:spPr>
          <p:txBody>
            <a:bodyPr/>
            <a:lstStyle/>
            <a:p>
              <a:endParaRPr lang="es-MX"/>
            </a:p>
          </p:txBody>
        </p:sp>
        <p:sp>
          <p:nvSpPr>
            <p:cNvPr id="24637" name="Line 59"/>
            <p:cNvSpPr>
              <a:spLocks noChangeShapeType="1"/>
            </p:cNvSpPr>
            <p:nvPr/>
          </p:nvSpPr>
          <p:spPr bwMode="auto">
            <a:xfrm>
              <a:off x="3931" y="2761"/>
              <a:ext cx="35" cy="36"/>
            </a:xfrm>
            <a:prstGeom prst="line">
              <a:avLst/>
            </a:prstGeom>
            <a:noFill/>
            <a:ln w="8">
              <a:solidFill>
                <a:srgbClr val="FF0000"/>
              </a:solidFill>
              <a:round/>
              <a:headEnd/>
              <a:tailEnd/>
            </a:ln>
          </p:spPr>
          <p:txBody>
            <a:bodyPr/>
            <a:lstStyle/>
            <a:p>
              <a:endParaRPr lang="es-MX"/>
            </a:p>
          </p:txBody>
        </p:sp>
        <p:sp>
          <p:nvSpPr>
            <p:cNvPr id="24638" name="Line 60"/>
            <p:cNvSpPr>
              <a:spLocks noChangeShapeType="1"/>
            </p:cNvSpPr>
            <p:nvPr/>
          </p:nvSpPr>
          <p:spPr bwMode="auto">
            <a:xfrm flipH="1">
              <a:off x="3895" y="2761"/>
              <a:ext cx="36" cy="36"/>
            </a:xfrm>
            <a:prstGeom prst="line">
              <a:avLst/>
            </a:prstGeom>
            <a:noFill/>
            <a:ln w="8">
              <a:solidFill>
                <a:srgbClr val="FF0000"/>
              </a:solidFill>
              <a:round/>
              <a:headEnd/>
              <a:tailEnd/>
            </a:ln>
          </p:spPr>
          <p:txBody>
            <a:bodyPr/>
            <a:lstStyle/>
            <a:p>
              <a:endParaRPr lang="es-MX"/>
            </a:p>
          </p:txBody>
        </p:sp>
        <p:sp>
          <p:nvSpPr>
            <p:cNvPr id="24639" name="Line 61"/>
            <p:cNvSpPr>
              <a:spLocks noChangeShapeType="1"/>
            </p:cNvSpPr>
            <p:nvPr/>
          </p:nvSpPr>
          <p:spPr bwMode="auto">
            <a:xfrm flipV="1">
              <a:off x="3931" y="2725"/>
              <a:ext cx="35" cy="36"/>
            </a:xfrm>
            <a:prstGeom prst="line">
              <a:avLst/>
            </a:prstGeom>
            <a:noFill/>
            <a:ln w="8">
              <a:solidFill>
                <a:srgbClr val="FF0000"/>
              </a:solidFill>
              <a:round/>
              <a:headEnd/>
              <a:tailEnd/>
            </a:ln>
          </p:spPr>
          <p:txBody>
            <a:bodyPr/>
            <a:lstStyle/>
            <a:p>
              <a:endParaRPr lang="es-MX"/>
            </a:p>
          </p:txBody>
        </p:sp>
        <p:sp>
          <p:nvSpPr>
            <p:cNvPr id="24640" name="Rectangle 62"/>
            <p:cNvSpPr>
              <a:spLocks noChangeArrowheads="1"/>
            </p:cNvSpPr>
            <p:nvPr/>
          </p:nvSpPr>
          <p:spPr bwMode="auto">
            <a:xfrm>
              <a:off x="4760" y="2331"/>
              <a:ext cx="74" cy="75"/>
            </a:xfrm>
            <a:prstGeom prst="rect">
              <a:avLst/>
            </a:prstGeom>
            <a:solidFill>
              <a:srgbClr val="FF0000"/>
            </a:solidFill>
            <a:ln w="9525">
              <a:noFill/>
              <a:miter lim="800000"/>
              <a:headEnd/>
              <a:tailEnd/>
            </a:ln>
          </p:spPr>
          <p:txBody>
            <a:bodyPr/>
            <a:lstStyle/>
            <a:p>
              <a:pPr algn="r"/>
              <a:endParaRPr lang="es-MX"/>
            </a:p>
          </p:txBody>
        </p:sp>
        <p:sp>
          <p:nvSpPr>
            <p:cNvPr id="24641" name="Line 63"/>
            <p:cNvSpPr>
              <a:spLocks noChangeShapeType="1"/>
            </p:cNvSpPr>
            <p:nvPr/>
          </p:nvSpPr>
          <p:spPr bwMode="auto">
            <a:xfrm flipH="1" flipV="1">
              <a:off x="4761" y="2332"/>
              <a:ext cx="36" cy="36"/>
            </a:xfrm>
            <a:prstGeom prst="line">
              <a:avLst/>
            </a:prstGeom>
            <a:noFill/>
            <a:ln w="8">
              <a:solidFill>
                <a:srgbClr val="FF0000"/>
              </a:solidFill>
              <a:round/>
              <a:headEnd/>
              <a:tailEnd/>
            </a:ln>
          </p:spPr>
          <p:txBody>
            <a:bodyPr/>
            <a:lstStyle/>
            <a:p>
              <a:endParaRPr lang="es-MX"/>
            </a:p>
          </p:txBody>
        </p:sp>
        <p:sp>
          <p:nvSpPr>
            <p:cNvPr id="24642" name="Line 64"/>
            <p:cNvSpPr>
              <a:spLocks noChangeShapeType="1"/>
            </p:cNvSpPr>
            <p:nvPr/>
          </p:nvSpPr>
          <p:spPr bwMode="auto">
            <a:xfrm>
              <a:off x="4797" y="2368"/>
              <a:ext cx="36" cy="36"/>
            </a:xfrm>
            <a:prstGeom prst="line">
              <a:avLst/>
            </a:prstGeom>
            <a:noFill/>
            <a:ln w="8">
              <a:solidFill>
                <a:srgbClr val="FF0000"/>
              </a:solidFill>
              <a:round/>
              <a:headEnd/>
              <a:tailEnd/>
            </a:ln>
          </p:spPr>
          <p:txBody>
            <a:bodyPr/>
            <a:lstStyle/>
            <a:p>
              <a:endParaRPr lang="es-MX"/>
            </a:p>
          </p:txBody>
        </p:sp>
        <p:sp>
          <p:nvSpPr>
            <p:cNvPr id="24643" name="Line 65"/>
            <p:cNvSpPr>
              <a:spLocks noChangeShapeType="1"/>
            </p:cNvSpPr>
            <p:nvPr/>
          </p:nvSpPr>
          <p:spPr bwMode="auto">
            <a:xfrm flipH="1">
              <a:off x="4761" y="2368"/>
              <a:ext cx="36" cy="36"/>
            </a:xfrm>
            <a:prstGeom prst="line">
              <a:avLst/>
            </a:prstGeom>
            <a:noFill/>
            <a:ln w="8">
              <a:solidFill>
                <a:srgbClr val="FF0000"/>
              </a:solidFill>
              <a:round/>
              <a:headEnd/>
              <a:tailEnd/>
            </a:ln>
          </p:spPr>
          <p:txBody>
            <a:bodyPr/>
            <a:lstStyle/>
            <a:p>
              <a:endParaRPr lang="es-MX"/>
            </a:p>
          </p:txBody>
        </p:sp>
        <p:sp>
          <p:nvSpPr>
            <p:cNvPr id="24644" name="Line 66"/>
            <p:cNvSpPr>
              <a:spLocks noChangeShapeType="1"/>
            </p:cNvSpPr>
            <p:nvPr/>
          </p:nvSpPr>
          <p:spPr bwMode="auto">
            <a:xfrm flipV="1">
              <a:off x="4797" y="2332"/>
              <a:ext cx="36" cy="36"/>
            </a:xfrm>
            <a:prstGeom prst="line">
              <a:avLst/>
            </a:prstGeom>
            <a:noFill/>
            <a:ln w="8">
              <a:solidFill>
                <a:srgbClr val="FF0000"/>
              </a:solidFill>
              <a:round/>
              <a:headEnd/>
              <a:tailEnd/>
            </a:ln>
          </p:spPr>
          <p:txBody>
            <a:bodyPr/>
            <a:lstStyle/>
            <a:p>
              <a:endParaRPr lang="es-MX"/>
            </a:p>
          </p:txBody>
        </p:sp>
        <p:sp>
          <p:nvSpPr>
            <p:cNvPr id="24645" name="Line 67"/>
            <p:cNvSpPr>
              <a:spLocks noChangeShapeType="1"/>
            </p:cNvSpPr>
            <p:nvPr/>
          </p:nvSpPr>
          <p:spPr bwMode="auto">
            <a:xfrm>
              <a:off x="5230" y="2171"/>
              <a:ext cx="1" cy="2249"/>
            </a:xfrm>
            <a:prstGeom prst="line">
              <a:avLst/>
            </a:prstGeom>
            <a:noFill/>
            <a:ln w="0">
              <a:solidFill>
                <a:srgbClr val="000000"/>
              </a:solidFill>
              <a:round/>
              <a:headEnd/>
              <a:tailEnd/>
            </a:ln>
          </p:spPr>
          <p:txBody>
            <a:bodyPr/>
            <a:lstStyle/>
            <a:p>
              <a:endParaRPr lang="es-MX"/>
            </a:p>
          </p:txBody>
        </p:sp>
        <p:sp>
          <p:nvSpPr>
            <p:cNvPr id="24646" name="Line 68"/>
            <p:cNvSpPr>
              <a:spLocks noChangeShapeType="1"/>
            </p:cNvSpPr>
            <p:nvPr/>
          </p:nvSpPr>
          <p:spPr bwMode="auto">
            <a:xfrm>
              <a:off x="5196" y="4420"/>
              <a:ext cx="68" cy="1"/>
            </a:xfrm>
            <a:prstGeom prst="line">
              <a:avLst/>
            </a:prstGeom>
            <a:noFill/>
            <a:ln w="0">
              <a:solidFill>
                <a:srgbClr val="000000"/>
              </a:solidFill>
              <a:round/>
              <a:headEnd/>
              <a:tailEnd/>
            </a:ln>
          </p:spPr>
          <p:txBody>
            <a:bodyPr/>
            <a:lstStyle/>
            <a:p>
              <a:endParaRPr lang="es-MX"/>
            </a:p>
          </p:txBody>
        </p:sp>
        <p:sp>
          <p:nvSpPr>
            <p:cNvPr id="24647" name="Line 69"/>
            <p:cNvSpPr>
              <a:spLocks noChangeShapeType="1"/>
            </p:cNvSpPr>
            <p:nvPr/>
          </p:nvSpPr>
          <p:spPr bwMode="auto">
            <a:xfrm>
              <a:off x="5196" y="4098"/>
              <a:ext cx="68" cy="1"/>
            </a:xfrm>
            <a:prstGeom prst="line">
              <a:avLst/>
            </a:prstGeom>
            <a:noFill/>
            <a:ln w="0">
              <a:solidFill>
                <a:srgbClr val="000000"/>
              </a:solidFill>
              <a:round/>
              <a:headEnd/>
              <a:tailEnd/>
            </a:ln>
          </p:spPr>
          <p:txBody>
            <a:bodyPr/>
            <a:lstStyle/>
            <a:p>
              <a:endParaRPr lang="es-MX"/>
            </a:p>
          </p:txBody>
        </p:sp>
        <p:sp>
          <p:nvSpPr>
            <p:cNvPr id="24648" name="Line 70"/>
            <p:cNvSpPr>
              <a:spLocks noChangeShapeType="1"/>
            </p:cNvSpPr>
            <p:nvPr/>
          </p:nvSpPr>
          <p:spPr bwMode="auto">
            <a:xfrm>
              <a:off x="5196" y="3777"/>
              <a:ext cx="68" cy="1"/>
            </a:xfrm>
            <a:prstGeom prst="line">
              <a:avLst/>
            </a:prstGeom>
            <a:noFill/>
            <a:ln w="0">
              <a:solidFill>
                <a:srgbClr val="000000"/>
              </a:solidFill>
              <a:round/>
              <a:headEnd/>
              <a:tailEnd/>
            </a:ln>
          </p:spPr>
          <p:txBody>
            <a:bodyPr/>
            <a:lstStyle/>
            <a:p>
              <a:endParaRPr lang="es-MX"/>
            </a:p>
          </p:txBody>
        </p:sp>
        <p:sp>
          <p:nvSpPr>
            <p:cNvPr id="24649" name="Line 71"/>
            <p:cNvSpPr>
              <a:spLocks noChangeShapeType="1"/>
            </p:cNvSpPr>
            <p:nvPr/>
          </p:nvSpPr>
          <p:spPr bwMode="auto">
            <a:xfrm>
              <a:off x="5196" y="3456"/>
              <a:ext cx="68" cy="1"/>
            </a:xfrm>
            <a:prstGeom prst="line">
              <a:avLst/>
            </a:prstGeom>
            <a:noFill/>
            <a:ln w="0">
              <a:solidFill>
                <a:srgbClr val="000000"/>
              </a:solidFill>
              <a:round/>
              <a:headEnd/>
              <a:tailEnd/>
            </a:ln>
          </p:spPr>
          <p:txBody>
            <a:bodyPr/>
            <a:lstStyle/>
            <a:p>
              <a:endParaRPr lang="es-MX"/>
            </a:p>
          </p:txBody>
        </p:sp>
        <p:sp>
          <p:nvSpPr>
            <p:cNvPr id="24650" name="Line 72"/>
            <p:cNvSpPr>
              <a:spLocks noChangeShapeType="1"/>
            </p:cNvSpPr>
            <p:nvPr/>
          </p:nvSpPr>
          <p:spPr bwMode="auto">
            <a:xfrm>
              <a:off x="5196" y="3135"/>
              <a:ext cx="68" cy="1"/>
            </a:xfrm>
            <a:prstGeom prst="line">
              <a:avLst/>
            </a:prstGeom>
            <a:noFill/>
            <a:ln w="0">
              <a:solidFill>
                <a:srgbClr val="000000"/>
              </a:solidFill>
              <a:round/>
              <a:headEnd/>
              <a:tailEnd/>
            </a:ln>
          </p:spPr>
          <p:txBody>
            <a:bodyPr/>
            <a:lstStyle/>
            <a:p>
              <a:endParaRPr lang="es-MX"/>
            </a:p>
          </p:txBody>
        </p:sp>
        <p:sp>
          <p:nvSpPr>
            <p:cNvPr id="24651" name="Line 73"/>
            <p:cNvSpPr>
              <a:spLocks noChangeShapeType="1"/>
            </p:cNvSpPr>
            <p:nvPr/>
          </p:nvSpPr>
          <p:spPr bwMode="auto">
            <a:xfrm>
              <a:off x="5196" y="2814"/>
              <a:ext cx="68" cy="1"/>
            </a:xfrm>
            <a:prstGeom prst="line">
              <a:avLst/>
            </a:prstGeom>
            <a:noFill/>
            <a:ln w="0">
              <a:solidFill>
                <a:srgbClr val="000000"/>
              </a:solidFill>
              <a:round/>
              <a:headEnd/>
              <a:tailEnd/>
            </a:ln>
          </p:spPr>
          <p:txBody>
            <a:bodyPr/>
            <a:lstStyle/>
            <a:p>
              <a:endParaRPr lang="es-MX"/>
            </a:p>
          </p:txBody>
        </p:sp>
        <p:sp>
          <p:nvSpPr>
            <p:cNvPr id="24652" name="Line 74"/>
            <p:cNvSpPr>
              <a:spLocks noChangeShapeType="1"/>
            </p:cNvSpPr>
            <p:nvPr/>
          </p:nvSpPr>
          <p:spPr bwMode="auto">
            <a:xfrm>
              <a:off x="5196" y="2493"/>
              <a:ext cx="68" cy="1"/>
            </a:xfrm>
            <a:prstGeom prst="line">
              <a:avLst/>
            </a:prstGeom>
            <a:noFill/>
            <a:ln w="0">
              <a:solidFill>
                <a:srgbClr val="000000"/>
              </a:solidFill>
              <a:round/>
              <a:headEnd/>
              <a:tailEnd/>
            </a:ln>
          </p:spPr>
          <p:txBody>
            <a:bodyPr/>
            <a:lstStyle/>
            <a:p>
              <a:endParaRPr lang="es-MX"/>
            </a:p>
          </p:txBody>
        </p:sp>
        <p:sp>
          <p:nvSpPr>
            <p:cNvPr id="24653" name="Line 75"/>
            <p:cNvSpPr>
              <a:spLocks noChangeShapeType="1"/>
            </p:cNvSpPr>
            <p:nvPr/>
          </p:nvSpPr>
          <p:spPr bwMode="auto">
            <a:xfrm>
              <a:off x="5196" y="2171"/>
              <a:ext cx="68" cy="1"/>
            </a:xfrm>
            <a:prstGeom prst="line">
              <a:avLst/>
            </a:prstGeom>
            <a:noFill/>
            <a:ln w="0">
              <a:solidFill>
                <a:srgbClr val="000000"/>
              </a:solidFill>
              <a:round/>
              <a:headEnd/>
              <a:tailEnd/>
            </a:ln>
          </p:spPr>
          <p:txBody>
            <a:bodyPr/>
            <a:lstStyle/>
            <a:p>
              <a:endParaRPr lang="es-MX"/>
            </a:p>
          </p:txBody>
        </p:sp>
        <p:sp>
          <p:nvSpPr>
            <p:cNvPr id="24654" name="Freeform 76"/>
            <p:cNvSpPr>
              <a:spLocks/>
            </p:cNvSpPr>
            <p:nvPr/>
          </p:nvSpPr>
          <p:spPr bwMode="auto">
            <a:xfrm>
              <a:off x="1332" y="2465"/>
              <a:ext cx="3465" cy="848"/>
            </a:xfrm>
            <a:custGeom>
              <a:avLst/>
              <a:gdLst>
                <a:gd name="T0" fmla="*/ 0 w 3676"/>
                <a:gd name="T1" fmla="*/ 416 h 900"/>
                <a:gd name="T2" fmla="*/ 426 w 3676"/>
                <a:gd name="T3" fmla="*/ 157 h 900"/>
                <a:gd name="T4" fmla="*/ 853 w 3676"/>
                <a:gd name="T5" fmla="*/ 14 h 900"/>
                <a:gd name="T6" fmla="*/ 1277 w 3676"/>
                <a:gd name="T7" fmla="*/ 114 h 900"/>
                <a:gd name="T8" fmla="*/ 1704 w 3676"/>
                <a:gd name="T9" fmla="*/ 0 h 900"/>
                <a:gd name="T10" fmla="*/ 0 60000 65536"/>
                <a:gd name="T11" fmla="*/ 0 60000 65536"/>
                <a:gd name="T12" fmla="*/ 0 60000 65536"/>
                <a:gd name="T13" fmla="*/ 0 60000 65536"/>
                <a:gd name="T14" fmla="*/ 0 60000 65536"/>
                <a:gd name="T15" fmla="*/ 0 w 3676"/>
                <a:gd name="T16" fmla="*/ 0 h 900"/>
                <a:gd name="T17" fmla="*/ 3676 w 3676"/>
                <a:gd name="T18" fmla="*/ 900 h 900"/>
              </a:gdLst>
              <a:ahLst/>
              <a:cxnLst>
                <a:cxn ang="T10">
                  <a:pos x="T0" y="T1"/>
                </a:cxn>
                <a:cxn ang="T11">
                  <a:pos x="T2" y="T3"/>
                </a:cxn>
                <a:cxn ang="T12">
                  <a:pos x="T4" y="T5"/>
                </a:cxn>
                <a:cxn ang="T13">
                  <a:pos x="T6" y="T7"/>
                </a:cxn>
                <a:cxn ang="T14">
                  <a:pos x="T8" y="T9"/>
                </a:cxn>
              </a:cxnLst>
              <a:rect l="T15" t="T16" r="T17" b="T18"/>
              <a:pathLst>
                <a:path w="3676" h="900">
                  <a:moveTo>
                    <a:pt x="0" y="900"/>
                  </a:moveTo>
                  <a:lnTo>
                    <a:pt x="919" y="340"/>
                  </a:lnTo>
                  <a:lnTo>
                    <a:pt x="1838" y="29"/>
                  </a:lnTo>
                  <a:lnTo>
                    <a:pt x="2757" y="246"/>
                  </a:lnTo>
                  <a:lnTo>
                    <a:pt x="3676" y="0"/>
                  </a:lnTo>
                </a:path>
              </a:pathLst>
            </a:custGeom>
            <a:noFill/>
            <a:ln w="23">
              <a:solidFill>
                <a:srgbClr val="0000FF"/>
              </a:solidFill>
              <a:round/>
              <a:headEnd/>
              <a:tailEnd/>
            </a:ln>
          </p:spPr>
          <p:txBody>
            <a:bodyPr/>
            <a:lstStyle/>
            <a:p>
              <a:endParaRPr lang="es-MX"/>
            </a:p>
          </p:txBody>
        </p:sp>
        <p:sp>
          <p:nvSpPr>
            <p:cNvPr id="24655" name="Rectangle 77"/>
            <p:cNvSpPr>
              <a:spLocks noChangeArrowheads="1"/>
            </p:cNvSpPr>
            <p:nvPr/>
          </p:nvSpPr>
          <p:spPr bwMode="auto">
            <a:xfrm>
              <a:off x="1295" y="3277"/>
              <a:ext cx="75" cy="74"/>
            </a:xfrm>
            <a:prstGeom prst="rect">
              <a:avLst/>
            </a:prstGeom>
            <a:noFill/>
            <a:ln w="9525">
              <a:noFill/>
              <a:miter lim="800000"/>
              <a:headEnd/>
              <a:tailEnd/>
            </a:ln>
          </p:spPr>
          <p:txBody>
            <a:bodyPr/>
            <a:lstStyle/>
            <a:p>
              <a:pPr algn="r"/>
              <a:endParaRPr lang="es-MX"/>
            </a:p>
          </p:txBody>
        </p:sp>
        <p:sp>
          <p:nvSpPr>
            <p:cNvPr id="24656" name="Line 78"/>
            <p:cNvSpPr>
              <a:spLocks noChangeShapeType="1"/>
            </p:cNvSpPr>
            <p:nvPr/>
          </p:nvSpPr>
          <p:spPr bwMode="auto">
            <a:xfrm flipH="1" flipV="1">
              <a:off x="1296" y="3278"/>
              <a:ext cx="36" cy="35"/>
            </a:xfrm>
            <a:prstGeom prst="line">
              <a:avLst/>
            </a:prstGeom>
            <a:noFill/>
            <a:ln w="8">
              <a:solidFill>
                <a:srgbClr val="0000FF"/>
              </a:solidFill>
              <a:round/>
              <a:headEnd/>
              <a:tailEnd/>
            </a:ln>
          </p:spPr>
          <p:txBody>
            <a:bodyPr/>
            <a:lstStyle/>
            <a:p>
              <a:endParaRPr lang="es-MX"/>
            </a:p>
          </p:txBody>
        </p:sp>
        <p:sp>
          <p:nvSpPr>
            <p:cNvPr id="24657" name="Line 79"/>
            <p:cNvSpPr>
              <a:spLocks noChangeShapeType="1"/>
            </p:cNvSpPr>
            <p:nvPr/>
          </p:nvSpPr>
          <p:spPr bwMode="auto">
            <a:xfrm>
              <a:off x="1332" y="3313"/>
              <a:ext cx="36" cy="36"/>
            </a:xfrm>
            <a:prstGeom prst="line">
              <a:avLst/>
            </a:prstGeom>
            <a:noFill/>
            <a:ln w="8">
              <a:solidFill>
                <a:srgbClr val="0000FF"/>
              </a:solidFill>
              <a:round/>
              <a:headEnd/>
              <a:tailEnd/>
            </a:ln>
          </p:spPr>
          <p:txBody>
            <a:bodyPr/>
            <a:lstStyle/>
            <a:p>
              <a:endParaRPr lang="es-MX"/>
            </a:p>
          </p:txBody>
        </p:sp>
        <p:sp>
          <p:nvSpPr>
            <p:cNvPr id="24658" name="Line 80"/>
            <p:cNvSpPr>
              <a:spLocks noChangeShapeType="1"/>
            </p:cNvSpPr>
            <p:nvPr/>
          </p:nvSpPr>
          <p:spPr bwMode="auto">
            <a:xfrm flipH="1">
              <a:off x="1296" y="3313"/>
              <a:ext cx="36" cy="36"/>
            </a:xfrm>
            <a:prstGeom prst="line">
              <a:avLst/>
            </a:prstGeom>
            <a:noFill/>
            <a:ln w="8">
              <a:solidFill>
                <a:srgbClr val="0000FF"/>
              </a:solidFill>
              <a:round/>
              <a:headEnd/>
              <a:tailEnd/>
            </a:ln>
          </p:spPr>
          <p:txBody>
            <a:bodyPr/>
            <a:lstStyle/>
            <a:p>
              <a:endParaRPr lang="es-MX"/>
            </a:p>
          </p:txBody>
        </p:sp>
        <p:sp>
          <p:nvSpPr>
            <p:cNvPr id="24659" name="Line 81"/>
            <p:cNvSpPr>
              <a:spLocks noChangeShapeType="1"/>
            </p:cNvSpPr>
            <p:nvPr/>
          </p:nvSpPr>
          <p:spPr bwMode="auto">
            <a:xfrm flipV="1">
              <a:off x="1332" y="3278"/>
              <a:ext cx="36" cy="35"/>
            </a:xfrm>
            <a:prstGeom prst="line">
              <a:avLst/>
            </a:prstGeom>
            <a:noFill/>
            <a:ln w="8">
              <a:solidFill>
                <a:srgbClr val="0000FF"/>
              </a:solidFill>
              <a:round/>
              <a:headEnd/>
              <a:tailEnd/>
            </a:ln>
          </p:spPr>
          <p:txBody>
            <a:bodyPr/>
            <a:lstStyle/>
            <a:p>
              <a:endParaRPr lang="es-MX"/>
            </a:p>
          </p:txBody>
        </p:sp>
        <p:sp>
          <p:nvSpPr>
            <p:cNvPr id="24660" name="Line 82"/>
            <p:cNvSpPr>
              <a:spLocks noChangeShapeType="1"/>
            </p:cNvSpPr>
            <p:nvPr/>
          </p:nvSpPr>
          <p:spPr bwMode="auto">
            <a:xfrm flipV="1">
              <a:off x="1332" y="3278"/>
              <a:ext cx="1" cy="35"/>
            </a:xfrm>
            <a:prstGeom prst="line">
              <a:avLst/>
            </a:prstGeom>
            <a:noFill/>
            <a:ln w="8">
              <a:solidFill>
                <a:srgbClr val="0000FF"/>
              </a:solidFill>
              <a:round/>
              <a:headEnd/>
              <a:tailEnd/>
            </a:ln>
          </p:spPr>
          <p:txBody>
            <a:bodyPr/>
            <a:lstStyle/>
            <a:p>
              <a:endParaRPr lang="es-MX"/>
            </a:p>
          </p:txBody>
        </p:sp>
        <p:sp>
          <p:nvSpPr>
            <p:cNvPr id="24661" name="Line 83"/>
            <p:cNvSpPr>
              <a:spLocks noChangeShapeType="1"/>
            </p:cNvSpPr>
            <p:nvPr/>
          </p:nvSpPr>
          <p:spPr bwMode="auto">
            <a:xfrm>
              <a:off x="1332" y="3313"/>
              <a:ext cx="1" cy="36"/>
            </a:xfrm>
            <a:prstGeom prst="line">
              <a:avLst/>
            </a:prstGeom>
            <a:noFill/>
            <a:ln w="8">
              <a:solidFill>
                <a:srgbClr val="0000FF"/>
              </a:solidFill>
              <a:round/>
              <a:headEnd/>
              <a:tailEnd/>
            </a:ln>
          </p:spPr>
          <p:txBody>
            <a:bodyPr/>
            <a:lstStyle/>
            <a:p>
              <a:endParaRPr lang="es-MX"/>
            </a:p>
          </p:txBody>
        </p:sp>
        <p:sp>
          <p:nvSpPr>
            <p:cNvPr id="24662" name="Rectangle 84"/>
            <p:cNvSpPr>
              <a:spLocks noChangeArrowheads="1"/>
            </p:cNvSpPr>
            <p:nvPr/>
          </p:nvSpPr>
          <p:spPr bwMode="auto">
            <a:xfrm>
              <a:off x="2161" y="2749"/>
              <a:ext cx="75" cy="74"/>
            </a:xfrm>
            <a:prstGeom prst="rect">
              <a:avLst/>
            </a:prstGeom>
            <a:noFill/>
            <a:ln w="9525">
              <a:noFill/>
              <a:miter lim="800000"/>
              <a:headEnd/>
              <a:tailEnd/>
            </a:ln>
          </p:spPr>
          <p:txBody>
            <a:bodyPr/>
            <a:lstStyle/>
            <a:p>
              <a:pPr algn="r"/>
              <a:endParaRPr lang="es-MX"/>
            </a:p>
          </p:txBody>
        </p:sp>
        <p:sp>
          <p:nvSpPr>
            <p:cNvPr id="24663" name="Line 85"/>
            <p:cNvSpPr>
              <a:spLocks noChangeShapeType="1"/>
            </p:cNvSpPr>
            <p:nvPr/>
          </p:nvSpPr>
          <p:spPr bwMode="auto">
            <a:xfrm flipH="1" flipV="1">
              <a:off x="2162" y="2750"/>
              <a:ext cx="36" cy="36"/>
            </a:xfrm>
            <a:prstGeom prst="line">
              <a:avLst/>
            </a:prstGeom>
            <a:noFill/>
            <a:ln w="8">
              <a:solidFill>
                <a:srgbClr val="0000FF"/>
              </a:solidFill>
              <a:round/>
              <a:headEnd/>
              <a:tailEnd/>
            </a:ln>
          </p:spPr>
          <p:txBody>
            <a:bodyPr/>
            <a:lstStyle/>
            <a:p>
              <a:endParaRPr lang="es-MX"/>
            </a:p>
          </p:txBody>
        </p:sp>
        <p:sp>
          <p:nvSpPr>
            <p:cNvPr id="24664" name="Line 86"/>
            <p:cNvSpPr>
              <a:spLocks noChangeShapeType="1"/>
            </p:cNvSpPr>
            <p:nvPr/>
          </p:nvSpPr>
          <p:spPr bwMode="auto">
            <a:xfrm>
              <a:off x="2198" y="2786"/>
              <a:ext cx="36" cy="35"/>
            </a:xfrm>
            <a:prstGeom prst="line">
              <a:avLst/>
            </a:prstGeom>
            <a:noFill/>
            <a:ln w="8">
              <a:solidFill>
                <a:srgbClr val="0000FF"/>
              </a:solidFill>
              <a:round/>
              <a:headEnd/>
              <a:tailEnd/>
            </a:ln>
          </p:spPr>
          <p:txBody>
            <a:bodyPr/>
            <a:lstStyle/>
            <a:p>
              <a:endParaRPr lang="es-MX"/>
            </a:p>
          </p:txBody>
        </p:sp>
        <p:sp>
          <p:nvSpPr>
            <p:cNvPr id="24665" name="Line 87"/>
            <p:cNvSpPr>
              <a:spLocks noChangeShapeType="1"/>
            </p:cNvSpPr>
            <p:nvPr/>
          </p:nvSpPr>
          <p:spPr bwMode="auto">
            <a:xfrm flipH="1">
              <a:off x="2162" y="2786"/>
              <a:ext cx="36" cy="35"/>
            </a:xfrm>
            <a:prstGeom prst="line">
              <a:avLst/>
            </a:prstGeom>
            <a:noFill/>
            <a:ln w="8">
              <a:solidFill>
                <a:srgbClr val="0000FF"/>
              </a:solidFill>
              <a:round/>
              <a:headEnd/>
              <a:tailEnd/>
            </a:ln>
          </p:spPr>
          <p:txBody>
            <a:bodyPr/>
            <a:lstStyle/>
            <a:p>
              <a:endParaRPr lang="es-MX"/>
            </a:p>
          </p:txBody>
        </p:sp>
        <p:sp>
          <p:nvSpPr>
            <p:cNvPr id="24666" name="Line 88"/>
            <p:cNvSpPr>
              <a:spLocks noChangeShapeType="1"/>
            </p:cNvSpPr>
            <p:nvPr/>
          </p:nvSpPr>
          <p:spPr bwMode="auto">
            <a:xfrm flipV="1">
              <a:off x="2198" y="2750"/>
              <a:ext cx="36" cy="36"/>
            </a:xfrm>
            <a:prstGeom prst="line">
              <a:avLst/>
            </a:prstGeom>
            <a:noFill/>
            <a:ln w="8">
              <a:solidFill>
                <a:srgbClr val="0000FF"/>
              </a:solidFill>
              <a:round/>
              <a:headEnd/>
              <a:tailEnd/>
            </a:ln>
          </p:spPr>
          <p:txBody>
            <a:bodyPr/>
            <a:lstStyle/>
            <a:p>
              <a:endParaRPr lang="es-MX"/>
            </a:p>
          </p:txBody>
        </p:sp>
        <p:sp>
          <p:nvSpPr>
            <p:cNvPr id="24667" name="Line 89"/>
            <p:cNvSpPr>
              <a:spLocks noChangeShapeType="1"/>
            </p:cNvSpPr>
            <p:nvPr/>
          </p:nvSpPr>
          <p:spPr bwMode="auto">
            <a:xfrm flipV="1">
              <a:off x="2198" y="2750"/>
              <a:ext cx="1" cy="36"/>
            </a:xfrm>
            <a:prstGeom prst="line">
              <a:avLst/>
            </a:prstGeom>
            <a:noFill/>
            <a:ln w="8">
              <a:solidFill>
                <a:srgbClr val="0000FF"/>
              </a:solidFill>
              <a:round/>
              <a:headEnd/>
              <a:tailEnd/>
            </a:ln>
          </p:spPr>
          <p:txBody>
            <a:bodyPr/>
            <a:lstStyle/>
            <a:p>
              <a:endParaRPr lang="es-MX"/>
            </a:p>
          </p:txBody>
        </p:sp>
        <p:sp>
          <p:nvSpPr>
            <p:cNvPr id="24668" name="Line 90"/>
            <p:cNvSpPr>
              <a:spLocks noChangeShapeType="1"/>
            </p:cNvSpPr>
            <p:nvPr/>
          </p:nvSpPr>
          <p:spPr bwMode="auto">
            <a:xfrm>
              <a:off x="2198" y="2786"/>
              <a:ext cx="1" cy="35"/>
            </a:xfrm>
            <a:prstGeom prst="line">
              <a:avLst/>
            </a:prstGeom>
            <a:noFill/>
            <a:ln w="8">
              <a:solidFill>
                <a:srgbClr val="0000FF"/>
              </a:solidFill>
              <a:round/>
              <a:headEnd/>
              <a:tailEnd/>
            </a:ln>
          </p:spPr>
          <p:txBody>
            <a:bodyPr/>
            <a:lstStyle/>
            <a:p>
              <a:endParaRPr lang="es-MX"/>
            </a:p>
          </p:txBody>
        </p:sp>
        <p:sp>
          <p:nvSpPr>
            <p:cNvPr id="24669" name="Rectangle 91"/>
            <p:cNvSpPr>
              <a:spLocks noChangeArrowheads="1"/>
            </p:cNvSpPr>
            <p:nvPr/>
          </p:nvSpPr>
          <p:spPr bwMode="auto">
            <a:xfrm>
              <a:off x="3028" y="2456"/>
              <a:ext cx="74" cy="74"/>
            </a:xfrm>
            <a:prstGeom prst="rect">
              <a:avLst/>
            </a:prstGeom>
            <a:noFill/>
            <a:ln w="9525">
              <a:noFill/>
              <a:miter lim="800000"/>
              <a:headEnd/>
              <a:tailEnd/>
            </a:ln>
          </p:spPr>
          <p:txBody>
            <a:bodyPr/>
            <a:lstStyle/>
            <a:p>
              <a:pPr algn="r"/>
              <a:endParaRPr lang="es-MX"/>
            </a:p>
          </p:txBody>
        </p:sp>
        <p:sp>
          <p:nvSpPr>
            <p:cNvPr id="24670" name="Line 92"/>
            <p:cNvSpPr>
              <a:spLocks noChangeShapeType="1"/>
            </p:cNvSpPr>
            <p:nvPr/>
          </p:nvSpPr>
          <p:spPr bwMode="auto">
            <a:xfrm flipH="1" flipV="1">
              <a:off x="3028" y="2457"/>
              <a:ext cx="36" cy="36"/>
            </a:xfrm>
            <a:prstGeom prst="line">
              <a:avLst/>
            </a:prstGeom>
            <a:noFill/>
            <a:ln w="8">
              <a:solidFill>
                <a:srgbClr val="0000FF"/>
              </a:solidFill>
              <a:round/>
              <a:headEnd/>
              <a:tailEnd/>
            </a:ln>
          </p:spPr>
          <p:txBody>
            <a:bodyPr/>
            <a:lstStyle/>
            <a:p>
              <a:endParaRPr lang="es-MX"/>
            </a:p>
          </p:txBody>
        </p:sp>
        <p:sp>
          <p:nvSpPr>
            <p:cNvPr id="24671" name="Line 93"/>
            <p:cNvSpPr>
              <a:spLocks noChangeShapeType="1"/>
            </p:cNvSpPr>
            <p:nvPr/>
          </p:nvSpPr>
          <p:spPr bwMode="auto">
            <a:xfrm>
              <a:off x="3064" y="2493"/>
              <a:ext cx="36" cy="35"/>
            </a:xfrm>
            <a:prstGeom prst="line">
              <a:avLst/>
            </a:prstGeom>
            <a:noFill/>
            <a:ln w="8">
              <a:solidFill>
                <a:srgbClr val="0000FF"/>
              </a:solidFill>
              <a:round/>
              <a:headEnd/>
              <a:tailEnd/>
            </a:ln>
          </p:spPr>
          <p:txBody>
            <a:bodyPr/>
            <a:lstStyle/>
            <a:p>
              <a:endParaRPr lang="es-MX"/>
            </a:p>
          </p:txBody>
        </p:sp>
        <p:sp>
          <p:nvSpPr>
            <p:cNvPr id="24672" name="Line 94"/>
            <p:cNvSpPr>
              <a:spLocks noChangeShapeType="1"/>
            </p:cNvSpPr>
            <p:nvPr/>
          </p:nvSpPr>
          <p:spPr bwMode="auto">
            <a:xfrm flipH="1">
              <a:off x="3028" y="2493"/>
              <a:ext cx="36" cy="35"/>
            </a:xfrm>
            <a:prstGeom prst="line">
              <a:avLst/>
            </a:prstGeom>
            <a:noFill/>
            <a:ln w="8">
              <a:solidFill>
                <a:srgbClr val="0000FF"/>
              </a:solidFill>
              <a:round/>
              <a:headEnd/>
              <a:tailEnd/>
            </a:ln>
          </p:spPr>
          <p:txBody>
            <a:bodyPr/>
            <a:lstStyle/>
            <a:p>
              <a:endParaRPr lang="es-MX"/>
            </a:p>
          </p:txBody>
        </p:sp>
        <p:sp>
          <p:nvSpPr>
            <p:cNvPr id="24673" name="Line 95"/>
            <p:cNvSpPr>
              <a:spLocks noChangeShapeType="1"/>
            </p:cNvSpPr>
            <p:nvPr/>
          </p:nvSpPr>
          <p:spPr bwMode="auto">
            <a:xfrm flipV="1">
              <a:off x="3064" y="2457"/>
              <a:ext cx="36" cy="36"/>
            </a:xfrm>
            <a:prstGeom prst="line">
              <a:avLst/>
            </a:prstGeom>
            <a:noFill/>
            <a:ln w="8">
              <a:solidFill>
                <a:srgbClr val="0000FF"/>
              </a:solidFill>
              <a:round/>
              <a:headEnd/>
              <a:tailEnd/>
            </a:ln>
          </p:spPr>
          <p:txBody>
            <a:bodyPr/>
            <a:lstStyle/>
            <a:p>
              <a:endParaRPr lang="es-MX"/>
            </a:p>
          </p:txBody>
        </p:sp>
        <p:sp>
          <p:nvSpPr>
            <p:cNvPr id="24674" name="Line 96"/>
            <p:cNvSpPr>
              <a:spLocks noChangeShapeType="1"/>
            </p:cNvSpPr>
            <p:nvPr/>
          </p:nvSpPr>
          <p:spPr bwMode="auto">
            <a:xfrm flipV="1">
              <a:off x="3064" y="2457"/>
              <a:ext cx="1" cy="36"/>
            </a:xfrm>
            <a:prstGeom prst="line">
              <a:avLst/>
            </a:prstGeom>
            <a:noFill/>
            <a:ln w="8">
              <a:solidFill>
                <a:srgbClr val="0000FF"/>
              </a:solidFill>
              <a:round/>
              <a:headEnd/>
              <a:tailEnd/>
            </a:ln>
          </p:spPr>
          <p:txBody>
            <a:bodyPr/>
            <a:lstStyle/>
            <a:p>
              <a:endParaRPr lang="es-MX"/>
            </a:p>
          </p:txBody>
        </p:sp>
        <p:sp>
          <p:nvSpPr>
            <p:cNvPr id="24675" name="Line 97"/>
            <p:cNvSpPr>
              <a:spLocks noChangeShapeType="1"/>
            </p:cNvSpPr>
            <p:nvPr/>
          </p:nvSpPr>
          <p:spPr bwMode="auto">
            <a:xfrm>
              <a:off x="3064" y="2493"/>
              <a:ext cx="1" cy="35"/>
            </a:xfrm>
            <a:prstGeom prst="line">
              <a:avLst/>
            </a:prstGeom>
            <a:noFill/>
            <a:ln w="8">
              <a:solidFill>
                <a:srgbClr val="0000FF"/>
              </a:solidFill>
              <a:round/>
              <a:headEnd/>
              <a:tailEnd/>
            </a:ln>
          </p:spPr>
          <p:txBody>
            <a:bodyPr/>
            <a:lstStyle/>
            <a:p>
              <a:endParaRPr lang="es-MX"/>
            </a:p>
          </p:txBody>
        </p:sp>
        <p:sp>
          <p:nvSpPr>
            <p:cNvPr id="24676" name="Rectangle 98"/>
            <p:cNvSpPr>
              <a:spLocks noChangeArrowheads="1"/>
            </p:cNvSpPr>
            <p:nvPr/>
          </p:nvSpPr>
          <p:spPr bwMode="auto">
            <a:xfrm>
              <a:off x="3894" y="2660"/>
              <a:ext cx="74" cy="75"/>
            </a:xfrm>
            <a:prstGeom prst="rect">
              <a:avLst/>
            </a:prstGeom>
            <a:noFill/>
            <a:ln w="9525">
              <a:noFill/>
              <a:miter lim="800000"/>
              <a:headEnd/>
              <a:tailEnd/>
            </a:ln>
          </p:spPr>
          <p:txBody>
            <a:bodyPr/>
            <a:lstStyle/>
            <a:p>
              <a:pPr algn="r"/>
              <a:endParaRPr lang="es-MX"/>
            </a:p>
          </p:txBody>
        </p:sp>
        <p:sp>
          <p:nvSpPr>
            <p:cNvPr id="24677" name="Line 99"/>
            <p:cNvSpPr>
              <a:spLocks noChangeShapeType="1"/>
            </p:cNvSpPr>
            <p:nvPr/>
          </p:nvSpPr>
          <p:spPr bwMode="auto">
            <a:xfrm flipH="1" flipV="1">
              <a:off x="3895" y="2661"/>
              <a:ext cx="36" cy="36"/>
            </a:xfrm>
            <a:prstGeom prst="line">
              <a:avLst/>
            </a:prstGeom>
            <a:noFill/>
            <a:ln w="8">
              <a:solidFill>
                <a:srgbClr val="0000FF"/>
              </a:solidFill>
              <a:round/>
              <a:headEnd/>
              <a:tailEnd/>
            </a:ln>
          </p:spPr>
          <p:txBody>
            <a:bodyPr/>
            <a:lstStyle/>
            <a:p>
              <a:endParaRPr lang="es-MX"/>
            </a:p>
          </p:txBody>
        </p:sp>
        <p:sp>
          <p:nvSpPr>
            <p:cNvPr id="24678" name="Line 100"/>
            <p:cNvSpPr>
              <a:spLocks noChangeShapeType="1"/>
            </p:cNvSpPr>
            <p:nvPr/>
          </p:nvSpPr>
          <p:spPr bwMode="auto">
            <a:xfrm>
              <a:off x="3931" y="2697"/>
              <a:ext cx="35" cy="36"/>
            </a:xfrm>
            <a:prstGeom prst="line">
              <a:avLst/>
            </a:prstGeom>
            <a:noFill/>
            <a:ln w="8">
              <a:solidFill>
                <a:srgbClr val="0000FF"/>
              </a:solidFill>
              <a:round/>
              <a:headEnd/>
              <a:tailEnd/>
            </a:ln>
          </p:spPr>
          <p:txBody>
            <a:bodyPr/>
            <a:lstStyle/>
            <a:p>
              <a:endParaRPr lang="es-MX"/>
            </a:p>
          </p:txBody>
        </p:sp>
        <p:sp>
          <p:nvSpPr>
            <p:cNvPr id="24679" name="Line 101"/>
            <p:cNvSpPr>
              <a:spLocks noChangeShapeType="1"/>
            </p:cNvSpPr>
            <p:nvPr/>
          </p:nvSpPr>
          <p:spPr bwMode="auto">
            <a:xfrm flipH="1">
              <a:off x="3895" y="2697"/>
              <a:ext cx="36" cy="36"/>
            </a:xfrm>
            <a:prstGeom prst="line">
              <a:avLst/>
            </a:prstGeom>
            <a:noFill/>
            <a:ln w="8">
              <a:solidFill>
                <a:srgbClr val="0000FF"/>
              </a:solidFill>
              <a:round/>
              <a:headEnd/>
              <a:tailEnd/>
            </a:ln>
          </p:spPr>
          <p:txBody>
            <a:bodyPr/>
            <a:lstStyle/>
            <a:p>
              <a:endParaRPr lang="es-MX"/>
            </a:p>
          </p:txBody>
        </p:sp>
        <p:sp>
          <p:nvSpPr>
            <p:cNvPr id="24680" name="Line 102"/>
            <p:cNvSpPr>
              <a:spLocks noChangeShapeType="1"/>
            </p:cNvSpPr>
            <p:nvPr/>
          </p:nvSpPr>
          <p:spPr bwMode="auto">
            <a:xfrm flipV="1">
              <a:off x="3931" y="2661"/>
              <a:ext cx="35" cy="36"/>
            </a:xfrm>
            <a:prstGeom prst="line">
              <a:avLst/>
            </a:prstGeom>
            <a:noFill/>
            <a:ln w="8">
              <a:solidFill>
                <a:srgbClr val="0000FF"/>
              </a:solidFill>
              <a:round/>
              <a:headEnd/>
              <a:tailEnd/>
            </a:ln>
          </p:spPr>
          <p:txBody>
            <a:bodyPr/>
            <a:lstStyle/>
            <a:p>
              <a:endParaRPr lang="es-MX"/>
            </a:p>
          </p:txBody>
        </p:sp>
        <p:sp>
          <p:nvSpPr>
            <p:cNvPr id="24681" name="Line 103"/>
            <p:cNvSpPr>
              <a:spLocks noChangeShapeType="1"/>
            </p:cNvSpPr>
            <p:nvPr/>
          </p:nvSpPr>
          <p:spPr bwMode="auto">
            <a:xfrm flipV="1">
              <a:off x="3931" y="2661"/>
              <a:ext cx="1" cy="36"/>
            </a:xfrm>
            <a:prstGeom prst="line">
              <a:avLst/>
            </a:prstGeom>
            <a:noFill/>
            <a:ln w="8">
              <a:solidFill>
                <a:srgbClr val="0000FF"/>
              </a:solidFill>
              <a:round/>
              <a:headEnd/>
              <a:tailEnd/>
            </a:ln>
          </p:spPr>
          <p:txBody>
            <a:bodyPr/>
            <a:lstStyle/>
            <a:p>
              <a:endParaRPr lang="es-MX"/>
            </a:p>
          </p:txBody>
        </p:sp>
        <p:sp>
          <p:nvSpPr>
            <p:cNvPr id="24682" name="Line 104"/>
            <p:cNvSpPr>
              <a:spLocks noChangeShapeType="1"/>
            </p:cNvSpPr>
            <p:nvPr/>
          </p:nvSpPr>
          <p:spPr bwMode="auto">
            <a:xfrm>
              <a:off x="3931" y="2697"/>
              <a:ext cx="1" cy="36"/>
            </a:xfrm>
            <a:prstGeom prst="line">
              <a:avLst/>
            </a:prstGeom>
            <a:noFill/>
            <a:ln w="8">
              <a:solidFill>
                <a:srgbClr val="0000FF"/>
              </a:solidFill>
              <a:round/>
              <a:headEnd/>
              <a:tailEnd/>
            </a:ln>
          </p:spPr>
          <p:txBody>
            <a:bodyPr/>
            <a:lstStyle/>
            <a:p>
              <a:endParaRPr lang="es-MX"/>
            </a:p>
          </p:txBody>
        </p:sp>
        <p:sp>
          <p:nvSpPr>
            <p:cNvPr id="24683" name="Rectangle 105"/>
            <p:cNvSpPr>
              <a:spLocks noChangeArrowheads="1"/>
            </p:cNvSpPr>
            <p:nvPr/>
          </p:nvSpPr>
          <p:spPr bwMode="auto">
            <a:xfrm>
              <a:off x="4760" y="2428"/>
              <a:ext cx="74" cy="75"/>
            </a:xfrm>
            <a:prstGeom prst="rect">
              <a:avLst/>
            </a:prstGeom>
            <a:noFill/>
            <a:ln w="9525">
              <a:noFill/>
              <a:miter lim="800000"/>
              <a:headEnd/>
              <a:tailEnd/>
            </a:ln>
          </p:spPr>
          <p:txBody>
            <a:bodyPr/>
            <a:lstStyle/>
            <a:p>
              <a:pPr algn="r"/>
              <a:endParaRPr lang="es-MX"/>
            </a:p>
          </p:txBody>
        </p:sp>
        <p:sp>
          <p:nvSpPr>
            <p:cNvPr id="24684" name="Line 106"/>
            <p:cNvSpPr>
              <a:spLocks noChangeShapeType="1"/>
            </p:cNvSpPr>
            <p:nvPr/>
          </p:nvSpPr>
          <p:spPr bwMode="auto">
            <a:xfrm flipH="1" flipV="1">
              <a:off x="4761" y="2429"/>
              <a:ext cx="36" cy="36"/>
            </a:xfrm>
            <a:prstGeom prst="line">
              <a:avLst/>
            </a:prstGeom>
            <a:noFill/>
            <a:ln w="8">
              <a:solidFill>
                <a:srgbClr val="0000FF"/>
              </a:solidFill>
              <a:round/>
              <a:headEnd/>
              <a:tailEnd/>
            </a:ln>
          </p:spPr>
          <p:txBody>
            <a:bodyPr/>
            <a:lstStyle/>
            <a:p>
              <a:endParaRPr lang="es-MX"/>
            </a:p>
          </p:txBody>
        </p:sp>
        <p:sp>
          <p:nvSpPr>
            <p:cNvPr id="24685" name="Line 107"/>
            <p:cNvSpPr>
              <a:spLocks noChangeShapeType="1"/>
            </p:cNvSpPr>
            <p:nvPr/>
          </p:nvSpPr>
          <p:spPr bwMode="auto">
            <a:xfrm>
              <a:off x="4797" y="2465"/>
              <a:ext cx="36" cy="36"/>
            </a:xfrm>
            <a:prstGeom prst="line">
              <a:avLst/>
            </a:prstGeom>
            <a:noFill/>
            <a:ln w="8">
              <a:solidFill>
                <a:srgbClr val="0000FF"/>
              </a:solidFill>
              <a:round/>
              <a:headEnd/>
              <a:tailEnd/>
            </a:ln>
          </p:spPr>
          <p:txBody>
            <a:bodyPr/>
            <a:lstStyle/>
            <a:p>
              <a:endParaRPr lang="es-MX"/>
            </a:p>
          </p:txBody>
        </p:sp>
        <p:sp>
          <p:nvSpPr>
            <p:cNvPr id="24686" name="Line 108"/>
            <p:cNvSpPr>
              <a:spLocks noChangeShapeType="1"/>
            </p:cNvSpPr>
            <p:nvPr/>
          </p:nvSpPr>
          <p:spPr bwMode="auto">
            <a:xfrm flipH="1">
              <a:off x="4761" y="2465"/>
              <a:ext cx="36" cy="36"/>
            </a:xfrm>
            <a:prstGeom prst="line">
              <a:avLst/>
            </a:prstGeom>
            <a:noFill/>
            <a:ln w="8">
              <a:solidFill>
                <a:srgbClr val="0000FF"/>
              </a:solidFill>
              <a:round/>
              <a:headEnd/>
              <a:tailEnd/>
            </a:ln>
          </p:spPr>
          <p:txBody>
            <a:bodyPr/>
            <a:lstStyle/>
            <a:p>
              <a:endParaRPr lang="es-MX"/>
            </a:p>
          </p:txBody>
        </p:sp>
        <p:sp>
          <p:nvSpPr>
            <p:cNvPr id="24687" name="Line 109"/>
            <p:cNvSpPr>
              <a:spLocks noChangeShapeType="1"/>
            </p:cNvSpPr>
            <p:nvPr/>
          </p:nvSpPr>
          <p:spPr bwMode="auto">
            <a:xfrm flipV="1">
              <a:off x="4797" y="2429"/>
              <a:ext cx="36" cy="36"/>
            </a:xfrm>
            <a:prstGeom prst="line">
              <a:avLst/>
            </a:prstGeom>
            <a:noFill/>
            <a:ln w="8">
              <a:solidFill>
                <a:srgbClr val="0000FF"/>
              </a:solidFill>
              <a:round/>
              <a:headEnd/>
              <a:tailEnd/>
            </a:ln>
          </p:spPr>
          <p:txBody>
            <a:bodyPr/>
            <a:lstStyle/>
            <a:p>
              <a:endParaRPr lang="es-MX"/>
            </a:p>
          </p:txBody>
        </p:sp>
        <p:sp>
          <p:nvSpPr>
            <p:cNvPr id="24688" name="Line 110"/>
            <p:cNvSpPr>
              <a:spLocks noChangeShapeType="1"/>
            </p:cNvSpPr>
            <p:nvPr/>
          </p:nvSpPr>
          <p:spPr bwMode="auto">
            <a:xfrm flipV="1">
              <a:off x="4797" y="2429"/>
              <a:ext cx="1" cy="36"/>
            </a:xfrm>
            <a:prstGeom prst="line">
              <a:avLst/>
            </a:prstGeom>
            <a:noFill/>
            <a:ln w="8">
              <a:solidFill>
                <a:srgbClr val="0000FF"/>
              </a:solidFill>
              <a:round/>
              <a:headEnd/>
              <a:tailEnd/>
            </a:ln>
          </p:spPr>
          <p:txBody>
            <a:bodyPr/>
            <a:lstStyle/>
            <a:p>
              <a:endParaRPr lang="es-MX"/>
            </a:p>
          </p:txBody>
        </p:sp>
        <p:sp>
          <p:nvSpPr>
            <p:cNvPr id="24689" name="Line 111"/>
            <p:cNvSpPr>
              <a:spLocks noChangeShapeType="1"/>
            </p:cNvSpPr>
            <p:nvPr/>
          </p:nvSpPr>
          <p:spPr bwMode="auto">
            <a:xfrm>
              <a:off x="4797" y="2465"/>
              <a:ext cx="1" cy="36"/>
            </a:xfrm>
            <a:prstGeom prst="line">
              <a:avLst/>
            </a:prstGeom>
            <a:noFill/>
            <a:ln w="8">
              <a:solidFill>
                <a:srgbClr val="0000FF"/>
              </a:solidFill>
              <a:round/>
              <a:headEnd/>
              <a:tailEnd/>
            </a:ln>
          </p:spPr>
          <p:txBody>
            <a:bodyPr/>
            <a:lstStyle/>
            <a:p>
              <a:endParaRPr lang="es-MX"/>
            </a:p>
          </p:txBody>
        </p:sp>
        <p:sp>
          <p:nvSpPr>
            <p:cNvPr id="24690" name="Rectangle 112"/>
            <p:cNvSpPr>
              <a:spLocks noChangeArrowheads="1"/>
            </p:cNvSpPr>
            <p:nvPr/>
          </p:nvSpPr>
          <p:spPr bwMode="auto">
            <a:xfrm>
              <a:off x="1137" y="3968"/>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20</a:t>
              </a:r>
              <a:endParaRPr lang="es-MX" sz="1800" u="none"/>
            </a:p>
          </p:txBody>
        </p:sp>
        <p:sp>
          <p:nvSpPr>
            <p:cNvPr id="24691" name="Rectangle 113"/>
            <p:cNvSpPr>
              <a:spLocks noChangeArrowheads="1"/>
            </p:cNvSpPr>
            <p:nvPr/>
          </p:nvSpPr>
          <p:spPr bwMode="auto">
            <a:xfrm>
              <a:off x="1270" y="3757"/>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35</a:t>
              </a:r>
              <a:endParaRPr lang="es-MX" sz="1800" u="none"/>
            </a:p>
          </p:txBody>
        </p:sp>
        <p:sp>
          <p:nvSpPr>
            <p:cNvPr id="24692" name="Rectangle 114"/>
            <p:cNvSpPr>
              <a:spLocks noChangeArrowheads="1"/>
            </p:cNvSpPr>
            <p:nvPr/>
          </p:nvSpPr>
          <p:spPr bwMode="auto">
            <a:xfrm>
              <a:off x="5017" y="4207"/>
              <a:ext cx="94" cy="185"/>
            </a:xfrm>
            <a:prstGeom prst="rect">
              <a:avLst/>
            </a:prstGeom>
            <a:solidFill>
              <a:srgbClr val="FFFFFF"/>
            </a:solidFill>
            <a:ln w="9525">
              <a:noFill/>
              <a:miter lim="800000"/>
              <a:headEnd/>
              <a:tailEnd/>
            </a:ln>
          </p:spPr>
          <p:txBody>
            <a:bodyPr/>
            <a:lstStyle/>
            <a:p>
              <a:pPr algn="r"/>
              <a:endParaRPr lang="es-MX"/>
            </a:p>
          </p:txBody>
        </p:sp>
        <p:sp>
          <p:nvSpPr>
            <p:cNvPr id="24693" name="Rectangle 115"/>
            <p:cNvSpPr>
              <a:spLocks noChangeArrowheads="1"/>
            </p:cNvSpPr>
            <p:nvPr/>
          </p:nvSpPr>
          <p:spPr bwMode="auto">
            <a:xfrm>
              <a:off x="5033" y="4235"/>
              <a:ext cx="63"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a:t>
              </a:r>
              <a:endParaRPr lang="es-MX" sz="1800" u="none"/>
            </a:p>
          </p:txBody>
        </p:sp>
        <p:sp>
          <p:nvSpPr>
            <p:cNvPr id="24694" name="Rectangle 116"/>
            <p:cNvSpPr>
              <a:spLocks noChangeArrowheads="1"/>
            </p:cNvSpPr>
            <p:nvPr/>
          </p:nvSpPr>
          <p:spPr bwMode="auto">
            <a:xfrm>
              <a:off x="1909" y="4217"/>
              <a:ext cx="63" cy="136"/>
            </a:xfrm>
            <a:prstGeom prst="rect">
              <a:avLst/>
            </a:prstGeom>
            <a:noFill/>
            <a:ln w="9525">
              <a:noFill/>
              <a:miter lim="800000"/>
              <a:headEnd/>
              <a:tailEnd/>
            </a:ln>
          </p:spPr>
          <p:txBody>
            <a:bodyPr wrap="none" lIns="0" tIns="0" rIns="0" bIns="0">
              <a:spAutoFit/>
            </a:bodyPr>
            <a:lstStyle/>
            <a:p>
              <a:r>
                <a:rPr lang="es-MX" sz="1400" u="none">
                  <a:solidFill>
                    <a:srgbClr val="333399"/>
                  </a:solidFill>
                </a:rPr>
                <a:t>4</a:t>
              </a:r>
              <a:endParaRPr lang="es-MX" sz="1800" u="none"/>
            </a:p>
          </p:txBody>
        </p:sp>
        <p:sp>
          <p:nvSpPr>
            <p:cNvPr id="24695" name="Rectangle 117"/>
            <p:cNvSpPr>
              <a:spLocks noChangeArrowheads="1"/>
            </p:cNvSpPr>
            <p:nvPr/>
          </p:nvSpPr>
          <p:spPr bwMode="auto">
            <a:xfrm>
              <a:off x="2776" y="4152"/>
              <a:ext cx="63" cy="136"/>
            </a:xfrm>
            <a:prstGeom prst="rect">
              <a:avLst/>
            </a:prstGeom>
            <a:noFill/>
            <a:ln w="9525">
              <a:noFill/>
              <a:miter lim="800000"/>
              <a:headEnd/>
              <a:tailEnd/>
            </a:ln>
          </p:spPr>
          <p:txBody>
            <a:bodyPr wrap="none" lIns="0" tIns="0" rIns="0" bIns="0">
              <a:spAutoFit/>
            </a:bodyPr>
            <a:lstStyle/>
            <a:p>
              <a:r>
                <a:rPr lang="es-MX" sz="1400" u="none">
                  <a:solidFill>
                    <a:srgbClr val="333399"/>
                  </a:solidFill>
                </a:rPr>
                <a:t>9</a:t>
              </a:r>
              <a:endParaRPr lang="es-MX" sz="1800" u="none"/>
            </a:p>
          </p:txBody>
        </p:sp>
        <p:sp>
          <p:nvSpPr>
            <p:cNvPr id="24696" name="Rectangle 118"/>
            <p:cNvSpPr>
              <a:spLocks noChangeArrowheads="1"/>
            </p:cNvSpPr>
            <p:nvPr/>
          </p:nvSpPr>
          <p:spPr bwMode="auto">
            <a:xfrm>
              <a:off x="3603" y="3956"/>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21</a:t>
              </a:r>
              <a:endParaRPr lang="es-MX" sz="1800" u="none"/>
            </a:p>
          </p:txBody>
        </p:sp>
        <p:sp>
          <p:nvSpPr>
            <p:cNvPr id="24697" name="Rectangle 119"/>
            <p:cNvSpPr>
              <a:spLocks noChangeArrowheads="1"/>
            </p:cNvSpPr>
            <p:nvPr/>
          </p:nvSpPr>
          <p:spPr bwMode="auto">
            <a:xfrm>
              <a:off x="4473" y="4000"/>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19</a:t>
              </a:r>
              <a:endParaRPr lang="es-MX" sz="1800" u="none"/>
            </a:p>
          </p:txBody>
        </p:sp>
        <p:sp>
          <p:nvSpPr>
            <p:cNvPr id="24698" name="Rectangle 120"/>
            <p:cNvSpPr>
              <a:spLocks noChangeArrowheads="1"/>
            </p:cNvSpPr>
            <p:nvPr/>
          </p:nvSpPr>
          <p:spPr bwMode="auto">
            <a:xfrm>
              <a:off x="2003" y="4006"/>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18</a:t>
              </a:r>
              <a:endParaRPr lang="es-MX" sz="1800" u="none"/>
            </a:p>
          </p:txBody>
        </p:sp>
        <p:sp>
          <p:nvSpPr>
            <p:cNvPr id="24699" name="Rectangle 121"/>
            <p:cNvSpPr>
              <a:spLocks noChangeArrowheads="1"/>
            </p:cNvSpPr>
            <p:nvPr/>
          </p:nvSpPr>
          <p:spPr bwMode="auto">
            <a:xfrm>
              <a:off x="2869" y="3791"/>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34</a:t>
              </a:r>
              <a:endParaRPr lang="es-MX" sz="1800" u="none"/>
            </a:p>
          </p:txBody>
        </p:sp>
        <p:sp>
          <p:nvSpPr>
            <p:cNvPr id="24700" name="Rectangle 122"/>
            <p:cNvSpPr>
              <a:spLocks noChangeArrowheads="1"/>
            </p:cNvSpPr>
            <p:nvPr/>
          </p:nvSpPr>
          <p:spPr bwMode="auto">
            <a:xfrm>
              <a:off x="3736" y="3726"/>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38</a:t>
              </a:r>
              <a:endParaRPr lang="es-MX" sz="1800" u="none"/>
            </a:p>
          </p:txBody>
        </p:sp>
        <p:sp>
          <p:nvSpPr>
            <p:cNvPr id="24701" name="Rectangle 123"/>
            <p:cNvSpPr>
              <a:spLocks noChangeArrowheads="1"/>
            </p:cNvSpPr>
            <p:nvPr/>
          </p:nvSpPr>
          <p:spPr bwMode="auto">
            <a:xfrm>
              <a:off x="4607" y="3639"/>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45</a:t>
              </a:r>
              <a:endParaRPr lang="es-MX" sz="1800" u="none"/>
            </a:p>
          </p:txBody>
        </p:sp>
        <p:sp>
          <p:nvSpPr>
            <p:cNvPr id="24702" name="Rectangle 124"/>
            <p:cNvSpPr>
              <a:spLocks noChangeArrowheads="1"/>
            </p:cNvSpPr>
            <p:nvPr/>
          </p:nvSpPr>
          <p:spPr bwMode="auto">
            <a:xfrm>
              <a:off x="2141" y="3555"/>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51</a:t>
              </a:r>
              <a:endParaRPr lang="es-MX" sz="1800" u="none"/>
            </a:p>
          </p:txBody>
        </p:sp>
        <p:sp>
          <p:nvSpPr>
            <p:cNvPr id="24703" name="Rectangle 125"/>
            <p:cNvSpPr>
              <a:spLocks noChangeArrowheads="1"/>
            </p:cNvSpPr>
            <p:nvPr/>
          </p:nvSpPr>
          <p:spPr bwMode="auto">
            <a:xfrm>
              <a:off x="3003" y="3804"/>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32</a:t>
              </a:r>
              <a:endParaRPr lang="es-MX" sz="1800" u="none"/>
            </a:p>
          </p:txBody>
        </p:sp>
        <p:sp>
          <p:nvSpPr>
            <p:cNvPr id="24704" name="Rectangle 126"/>
            <p:cNvSpPr>
              <a:spLocks noChangeArrowheads="1"/>
            </p:cNvSpPr>
            <p:nvPr/>
          </p:nvSpPr>
          <p:spPr bwMode="auto">
            <a:xfrm>
              <a:off x="3869" y="3880"/>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28</a:t>
              </a:r>
              <a:endParaRPr lang="es-MX" sz="1800" u="none"/>
            </a:p>
          </p:txBody>
        </p:sp>
        <p:sp>
          <p:nvSpPr>
            <p:cNvPr id="24705" name="Rectangle 127"/>
            <p:cNvSpPr>
              <a:spLocks noChangeArrowheads="1"/>
            </p:cNvSpPr>
            <p:nvPr/>
          </p:nvSpPr>
          <p:spPr bwMode="auto">
            <a:xfrm>
              <a:off x="4735" y="3673"/>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41</a:t>
              </a:r>
              <a:endParaRPr lang="es-MX" sz="1800" u="none"/>
            </a:p>
          </p:txBody>
        </p:sp>
        <p:sp>
          <p:nvSpPr>
            <p:cNvPr id="24706" name="Rectangle 128"/>
            <p:cNvSpPr>
              <a:spLocks noChangeArrowheads="1"/>
            </p:cNvSpPr>
            <p:nvPr/>
          </p:nvSpPr>
          <p:spPr bwMode="auto">
            <a:xfrm>
              <a:off x="1443" y="4182"/>
              <a:ext cx="63" cy="136"/>
            </a:xfrm>
            <a:prstGeom prst="rect">
              <a:avLst/>
            </a:prstGeom>
            <a:noFill/>
            <a:ln w="9525">
              <a:noFill/>
              <a:miter lim="800000"/>
              <a:headEnd/>
              <a:tailEnd/>
            </a:ln>
          </p:spPr>
          <p:txBody>
            <a:bodyPr wrap="none" lIns="0" tIns="0" rIns="0" bIns="0">
              <a:spAutoFit/>
            </a:bodyPr>
            <a:lstStyle/>
            <a:p>
              <a:r>
                <a:rPr lang="es-MX" sz="1400" u="none">
                  <a:solidFill>
                    <a:srgbClr val="333399"/>
                  </a:solidFill>
                </a:rPr>
                <a:t>7</a:t>
              </a:r>
              <a:endParaRPr lang="es-MX" sz="1800" u="none"/>
            </a:p>
          </p:txBody>
        </p:sp>
        <p:sp>
          <p:nvSpPr>
            <p:cNvPr id="24707" name="Rectangle 129"/>
            <p:cNvSpPr>
              <a:spLocks noChangeArrowheads="1"/>
            </p:cNvSpPr>
            <p:nvPr/>
          </p:nvSpPr>
          <p:spPr bwMode="auto">
            <a:xfrm>
              <a:off x="2261" y="4033"/>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16</a:t>
              </a:r>
              <a:endParaRPr lang="es-MX" sz="1800" u="none"/>
            </a:p>
          </p:txBody>
        </p:sp>
        <p:sp>
          <p:nvSpPr>
            <p:cNvPr id="24708" name="Rectangle 130"/>
            <p:cNvSpPr>
              <a:spLocks noChangeArrowheads="1"/>
            </p:cNvSpPr>
            <p:nvPr/>
          </p:nvSpPr>
          <p:spPr bwMode="auto">
            <a:xfrm>
              <a:off x="3136" y="3846"/>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30</a:t>
              </a:r>
              <a:endParaRPr lang="es-MX" sz="1800" u="none"/>
            </a:p>
          </p:txBody>
        </p:sp>
        <p:sp>
          <p:nvSpPr>
            <p:cNvPr id="24709" name="Rectangle 131"/>
            <p:cNvSpPr>
              <a:spLocks noChangeArrowheads="1"/>
            </p:cNvSpPr>
            <p:nvPr/>
          </p:nvSpPr>
          <p:spPr bwMode="auto">
            <a:xfrm>
              <a:off x="4008" y="3834"/>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31</a:t>
              </a:r>
              <a:endParaRPr lang="es-MX" sz="1800" u="none"/>
            </a:p>
          </p:txBody>
        </p:sp>
        <p:sp>
          <p:nvSpPr>
            <p:cNvPr id="24710" name="Rectangle 132"/>
            <p:cNvSpPr>
              <a:spLocks noChangeArrowheads="1"/>
            </p:cNvSpPr>
            <p:nvPr/>
          </p:nvSpPr>
          <p:spPr bwMode="auto">
            <a:xfrm>
              <a:off x="4878" y="3717"/>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40</a:t>
              </a:r>
              <a:endParaRPr lang="es-MX" sz="1800" u="none"/>
            </a:p>
          </p:txBody>
        </p:sp>
        <p:sp>
          <p:nvSpPr>
            <p:cNvPr id="24711" name="Rectangle 133"/>
            <p:cNvSpPr>
              <a:spLocks noChangeArrowheads="1"/>
            </p:cNvSpPr>
            <p:nvPr/>
          </p:nvSpPr>
          <p:spPr bwMode="auto">
            <a:xfrm>
              <a:off x="1403" y="3363"/>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62</a:t>
              </a:r>
              <a:endParaRPr lang="es-MX" sz="1800" u="none"/>
            </a:p>
          </p:txBody>
        </p:sp>
        <p:sp>
          <p:nvSpPr>
            <p:cNvPr id="24712" name="Rectangle 134"/>
            <p:cNvSpPr>
              <a:spLocks noChangeArrowheads="1"/>
            </p:cNvSpPr>
            <p:nvPr/>
          </p:nvSpPr>
          <p:spPr bwMode="auto">
            <a:xfrm>
              <a:off x="2242" y="2998"/>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89</a:t>
              </a:r>
              <a:endParaRPr lang="es-MX" sz="1800" u="none"/>
            </a:p>
          </p:txBody>
        </p:sp>
        <p:sp>
          <p:nvSpPr>
            <p:cNvPr id="24713" name="Rectangle 135"/>
            <p:cNvSpPr>
              <a:spLocks noChangeArrowheads="1"/>
            </p:cNvSpPr>
            <p:nvPr/>
          </p:nvSpPr>
          <p:spPr bwMode="auto">
            <a:xfrm>
              <a:off x="3018" y="2762"/>
              <a:ext cx="188"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105</a:t>
              </a:r>
              <a:endParaRPr lang="es-MX" sz="1800" u="none"/>
            </a:p>
          </p:txBody>
        </p:sp>
        <p:sp>
          <p:nvSpPr>
            <p:cNvPr id="24714" name="Rectangle 136"/>
            <p:cNvSpPr>
              <a:spLocks noChangeArrowheads="1"/>
            </p:cNvSpPr>
            <p:nvPr/>
          </p:nvSpPr>
          <p:spPr bwMode="auto">
            <a:xfrm>
              <a:off x="3988" y="2727"/>
              <a:ext cx="182"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118</a:t>
              </a:r>
              <a:endParaRPr lang="es-MX" sz="1800" u="none"/>
            </a:p>
          </p:txBody>
        </p:sp>
        <p:sp>
          <p:nvSpPr>
            <p:cNvPr id="24715" name="Rectangle 137"/>
            <p:cNvSpPr>
              <a:spLocks noChangeArrowheads="1"/>
            </p:cNvSpPr>
            <p:nvPr/>
          </p:nvSpPr>
          <p:spPr bwMode="auto">
            <a:xfrm>
              <a:off x="4759" y="2123"/>
              <a:ext cx="188"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146</a:t>
              </a:r>
              <a:endParaRPr lang="es-MX" sz="1800" u="none"/>
            </a:p>
          </p:txBody>
        </p:sp>
        <p:sp>
          <p:nvSpPr>
            <p:cNvPr id="24716" name="Rectangle 138"/>
            <p:cNvSpPr>
              <a:spLocks noChangeArrowheads="1"/>
            </p:cNvSpPr>
            <p:nvPr/>
          </p:nvSpPr>
          <p:spPr bwMode="auto">
            <a:xfrm>
              <a:off x="1277" y="3093"/>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1.7</a:t>
              </a:r>
              <a:endParaRPr lang="es-MX" sz="1800" u="none"/>
            </a:p>
          </p:txBody>
        </p:sp>
        <p:sp>
          <p:nvSpPr>
            <p:cNvPr id="24717" name="Rectangle 139"/>
            <p:cNvSpPr>
              <a:spLocks noChangeArrowheads="1"/>
            </p:cNvSpPr>
            <p:nvPr/>
          </p:nvSpPr>
          <p:spPr bwMode="auto">
            <a:xfrm>
              <a:off x="2212" y="2578"/>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2.5</a:t>
              </a:r>
              <a:endParaRPr lang="es-MX" sz="1800" u="none"/>
            </a:p>
          </p:txBody>
        </p:sp>
        <p:sp>
          <p:nvSpPr>
            <p:cNvPr id="24718" name="Rectangle 140"/>
            <p:cNvSpPr>
              <a:spLocks noChangeArrowheads="1"/>
            </p:cNvSpPr>
            <p:nvPr/>
          </p:nvSpPr>
          <p:spPr bwMode="auto">
            <a:xfrm>
              <a:off x="3100" y="2337"/>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3.0</a:t>
              </a:r>
              <a:endParaRPr lang="es-MX" sz="1800" u="none"/>
            </a:p>
          </p:txBody>
        </p:sp>
        <p:sp>
          <p:nvSpPr>
            <p:cNvPr id="24719" name="Rectangle 141"/>
            <p:cNvSpPr>
              <a:spLocks noChangeArrowheads="1"/>
            </p:cNvSpPr>
            <p:nvPr/>
          </p:nvSpPr>
          <p:spPr bwMode="auto">
            <a:xfrm>
              <a:off x="3910" y="2519"/>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2.7</a:t>
              </a:r>
              <a:endParaRPr lang="es-MX" sz="1800" u="none"/>
            </a:p>
          </p:txBody>
        </p:sp>
        <p:sp>
          <p:nvSpPr>
            <p:cNvPr id="24720" name="Rectangle 142"/>
            <p:cNvSpPr>
              <a:spLocks noChangeArrowheads="1"/>
            </p:cNvSpPr>
            <p:nvPr/>
          </p:nvSpPr>
          <p:spPr bwMode="auto">
            <a:xfrm>
              <a:off x="4867" y="2391"/>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3.0</a:t>
              </a:r>
              <a:endParaRPr lang="es-MX" sz="1800" u="none"/>
            </a:p>
          </p:txBody>
        </p:sp>
        <p:sp>
          <p:nvSpPr>
            <p:cNvPr id="24721" name="Rectangle 143"/>
            <p:cNvSpPr>
              <a:spLocks noChangeArrowheads="1"/>
            </p:cNvSpPr>
            <p:nvPr/>
          </p:nvSpPr>
          <p:spPr bwMode="auto">
            <a:xfrm>
              <a:off x="753" y="4357"/>
              <a:ext cx="63" cy="136"/>
            </a:xfrm>
            <a:prstGeom prst="rect">
              <a:avLst/>
            </a:prstGeom>
            <a:noFill/>
            <a:ln w="9525">
              <a:noFill/>
              <a:miter lim="800000"/>
              <a:headEnd/>
              <a:tailEnd/>
            </a:ln>
          </p:spPr>
          <p:txBody>
            <a:bodyPr wrap="none" lIns="0" tIns="0" rIns="0" bIns="0">
              <a:spAutoFit/>
            </a:bodyPr>
            <a:lstStyle/>
            <a:p>
              <a:r>
                <a:rPr lang="es-MX" sz="1400" u="none">
                  <a:solidFill>
                    <a:srgbClr val="333399"/>
                  </a:solidFill>
                </a:rPr>
                <a:t>0</a:t>
              </a:r>
              <a:endParaRPr lang="es-MX" sz="1800" u="none"/>
            </a:p>
          </p:txBody>
        </p:sp>
        <p:sp>
          <p:nvSpPr>
            <p:cNvPr id="24722" name="Rectangle 144"/>
            <p:cNvSpPr>
              <a:spLocks noChangeArrowheads="1"/>
            </p:cNvSpPr>
            <p:nvPr/>
          </p:nvSpPr>
          <p:spPr bwMode="auto">
            <a:xfrm>
              <a:off x="692" y="4076"/>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20</a:t>
              </a:r>
              <a:endParaRPr lang="es-MX" sz="1800" u="none"/>
            </a:p>
          </p:txBody>
        </p:sp>
        <p:sp>
          <p:nvSpPr>
            <p:cNvPr id="24723" name="Rectangle 145"/>
            <p:cNvSpPr>
              <a:spLocks noChangeArrowheads="1"/>
            </p:cNvSpPr>
            <p:nvPr/>
          </p:nvSpPr>
          <p:spPr bwMode="auto">
            <a:xfrm>
              <a:off x="692" y="3795"/>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40</a:t>
              </a:r>
              <a:endParaRPr lang="es-MX" sz="1800" u="none"/>
            </a:p>
          </p:txBody>
        </p:sp>
        <p:sp>
          <p:nvSpPr>
            <p:cNvPr id="24724" name="Rectangle 146"/>
            <p:cNvSpPr>
              <a:spLocks noChangeArrowheads="1"/>
            </p:cNvSpPr>
            <p:nvPr/>
          </p:nvSpPr>
          <p:spPr bwMode="auto">
            <a:xfrm>
              <a:off x="692" y="3513"/>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60</a:t>
              </a:r>
              <a:endParaRPr lang="es-MX" sz="1800" u="none"/>
            </a:p>
          </p:txBody>
        </p:sp>
        <p:sp>
          <p:nvSpPr>
            <p:cNvPr id="24725" name="Rectangle 147"/>
            <p:cNvSpPr>
              <a:spLocks noChangeArrowheads="1"/>
            </p:cNvSpPr>
            <p:nvPr/>
          </p:nvSpPr>
          <p:spPr bwMode="auto">
            <a:xfrm>
              <a:off x="692" y="3232"/>
              <a:ext cx="125" cy="136"/>
            </a:xfrm>
            <a:prstGeom prst="rect">
              <a:avLst/>
            </a:prstGeom>
            <a:noFill/>
            <a:ln w="9525">
              <a:noFill/>
              <a:miter lim="800000"/>
              <a:headEnd/>
              <a:tailEnd/>
            </a:ln>
          </p:spPr>
          <p:txBody>
            <a:bodyPr wrap="none" lIns="0" tIns="0" rIns="0" bIns="0">
              <a:spAutoFit/>
            </a:bodyPr>
            <a:lstStyle/>
            <a:p>
              <a:r>
                <a:rPr lang="es-MX" sz="1400" u="none">
                  <a:solidFill>
                    <a:srgbClr val="333399"/>
                  </a:solidFill>
                </a:rPr>
                <a:t>80</a:t>
              </a:r>
              <a:endParaRPr lang="es-MX" sz="1800" u="none"/>
            </a:p>
          </p:txBody>
        </p:sp>
        <p:sp>
          <p:nvSpPr>
            <p:cNvPr id="24726" name="Rectangle 148"/>
            <p:cNvSpPr>
              <a:spLocks noChangeArrowheads="1"/>
            </p:cNvSpPr>
            <p:nvPr/>
          </p:nvSpPr>
          <p:spPr bwMode="auto">
            <a:xfrm>
              <a:off x="631" y="2951"/>
              <a:ext cx="188"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100</a:t>
              </a:r>
              <a:endParaRPr lang="es-MX" sz="1800" u="none"/>
            </a:p>
          </p:txBody>
        </p:sp>
        <p:sp>
          <p:nvSpPr>
            <p:cNvPr id="24727" name="Rectangle 149"/>
            <p:cNvSpPr>
              <a:spLocks noChangeArrowheads="1"/>
            </p:cNvSpPr>
            <p:nvPr/>
          </p:nvSpPr>
          <p:spPr bwMode="auto">
            <a:xfrm>
              <a:off x="631" y="2671"/>
              <a:ext cx="188"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120</a:t>
              </a:r>
              <a:endParaRPr lang="es-MX" sz="1800" u="none"/>
            </a:p>
          </p:txBody>
        </p:sp>
        <p:sp>
          <p:nvSpPr>
            <p:cNvPr id="24728" name="Rectangle 150"/>
            <p:cNvSpPr>
              <a:spLocks noChangeArrowheads="1"/>
            </p:cNvSpPr>
            <p:nvPr/>
          </p:nvSpPr>
          <p:spPr bwMode="auto">
            <a:xfrm>
              <a:off x="631" y="2389"/>
              <a:ext cx="188"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140</a:t>
              </a:r>
              <a:endParaRPr lang="es-MX" sz="1800" u="none"/>
            </a:p>
          </p:txBody>
        </p:sp>
        <p:sp>
          <p:nvSpPr>
            <p:cNvPr id="24729" name="Rectangle 151"/>
            <p:cNvSpPr>
              <a:spLocks noChangeArrowheads="1"/>
            </p:cNvSpPr>
            <p:nvPr/>
          </p:nvSpPr>
          <p:spPr bwMode="auto">
            <a:xfrm>
              <a:off x="631" y="2108"/>
              <a:ext cx="188"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160</a:t>
              </a:r>
              <a:endParaRPr lang="es-MX" sz="1800" u="none"/>
            </a:p>
          </p:txBody>
        </p:sp>
        <p:sp>
          <p:nvSpPr>
            <p:cNvPr id="24730" name="Rectangle 152"/>
            <p:cNvSpPr>
              <a:spLocks noChangeArrowheads="1"/>
            </p:cNvSpPr>
            <p:nvPr/>
          </p:nvSpPr>
          <p:spPr bwMode="auto">
            <a:xfrm>
              <a:off x="1209" y="4516"/>
              <a:ext cx="250"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2005</a:t>
              </a:r>
              <a:endParaRPr lang="es-MX" sz="1800" u="none"/>
            </a:p>
          </p:txBody>
        </p:sp>
        <p:sp>
          <p:nvSpPr>
            <p:cNvPr id="24731" name="Rectangle 153"/>
            <p:cNvSpPr>
              <a:spLocks noChangeArrowheads="1"/>
            </p:cNvSpPr>
            <p:nvPr/>
          </p:nvSpPr>
          <p:spPr bwMode="auto">
            <a:xfrm>
              <a:off x="2076" y="4516"/>
              <a:ext cx="250"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2006</a:t>
              </a:r>
              <a:endParaRPr lang="es-MX" sz="1800" u="none"/>
            </a:p>
          </p:txBody>
        </p:sp>
        <p:sp>
          <p:nvSpPr>
            <p:cNvPr id="24732" name="Rectangle 154"/>
            <p:cNvSpPr>
              <a:spLocks noChangeArrowheads="1"/>
            </p:cNvSpPr>
            <p:nvPr/>
          </p:nvSpPr>
          <p:spPr bwMode="auto">
            <a:xfrm>
              <a:off x="2942" y="4516"/>
              <a:ext cx="250"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2007</a:t>
              </a:r>
              <a:endParaRPr lang="es-MX" sz="1800" u="none"/>
            </a:p>
          </p:txBody>
        </p:sp>
        <p:sp>
          <p:nvSpPr>
            <p:cNvPr id="24733" name="Rectangle 155"/>
            <p:cNvSpPr>
              <a:spLocks noChangeArrowheads="1"/>
            </p:cNvSpPr>
            <p:nvPr/>
          </p:nvSpPr>
          <p:spPr bwMode="auto">
            <a:xfrm>
              <a:off x="3808" y="4516"/>
              <a:ext cx="250"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2008</a:t>
              </a:r>
              <a:endParaRPr lang="es-MX" sz="1800" u="none"/>
            </a:p>
          </p:txBody>
        </p:sp>
        <p:sp>
          <p:nvSpPr>
            <p:cNvPr id="24734" name="Rectangle 156"/>
            <p:cNvSpPr>
              <a:spLocks noChangeArrowheads="1"/>
            </p:cNvSpPr>
            <p:nvPr/>
          </p:nvSpPr>
          <p:spPr bwMode="auto">
            <a:xfrm>
              <a:off x="4674" y="4516"/>
              <a:ext cx="250"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2009</a:t>
              </a:r>
              <a:endParaRPr lang="es-MX" sz="1800" u="none"/>
            </a:p>
          </p:txBody>
        </p:sp>
        <p:sp>
          <p:nvSpPr>
            <p:cNvPr id="24735" name="Rectangle 157"/>
            <p:cNvSpPr>
              <a:spLocks noChangeArrowheads="1"/>
            </p:cNvSpPr>
            <p:nvPr/>
          </p:nvSpPr>
          <p:spPr bwMode="auto">
            <a:xfrm rot="-5400000">
              <a:off x="-57" y="3190"/>
              <a:ext cx="1166" cy="136"/>
            </a:xfrm>
            <a:prstGeom prst="rect">
              <a:avLst/>
            </a:prstGeom>
            <a:noFill/>
            <a:ln w="9525">
              <a:noFill/>
              <a:miter lim="800000"/>
              <a:headEnd/>
              <a:tailEnd/>
            </a:ln>
          </p:spPr>
          <p:txBody>
            <a:bodyPr wrap="none" lIns="0" tIns="0" rIns="0" bIns="0">
              <a:spAutoFit/>
            </a:bodyPr>
            <a:lstStyle/>
            <a:p>
              <a:r>
                <a:rPr lang="es-MX" sz="1400" u="none">
                  <a:solidFill>
                    <a:srgbClr val="333399"/>
                  </a:solidFill>
                </a:rPr>
                <a:t>Número de Proyectos</a:t>
              </a:r>
              <a:endParaRPr lang="es-MX" sz="1800" u="none"/>
            </a:p>
          </p:txBody>
        </p:sp>
        <p:sp>
          <p:nvSpPr>
            <p:cNvPr id="24736" name="Rectangle 158"/>
            <p:cNvSpPr>
              <a:spLocks noChangeArrowheads="1"/>
            </p:cNvSpPr>
            <p:nvPr/>
          </p:nvSpPr>
          <p:spPr bwMode="auto">
            <a:xfrm>
              <a:off x="5314" y="4357"/>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0.0</a:t>
              </a:r>
              <a:endParaRPr lang="es-MX" sz="1800" u="none"/>
            </a:p>
          </p:txBody>
        </p:sp>
        <p:sp>
          <p:nvSpPr>
            <p:cNvPr id="24737" name="Rectangle 159"/>
            <p:cNvSpPr>
              <a:spLocks noChangeArrowheads="1"/>
            </p:cNvSpPr>
            <p:nvPr/>
          </p:nvSpPr>
          <p:spPr bwMode="auto">
            <a:xfrm>
              <a:off x="5314" y="4035"/>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0.5</a:t>
              </a:r>
              <a:endParaRPr lang="es-MX" sz="1800" u="none"/>
            </a:p>
          </p:txBody>
        </p:sp>
        <p:sp>
          <p:nvSpPr>
            <p:cNvPr id="24738" name="Rectangle 160"/>
            <p:cNvSpPr>
              <a:spLocks noChangeArrowheads="1"/>
            </p:cNvSpPr>
            <p:nvPr/>
          </p:nvSpPr>
          <p:spPr bwMode="auto">
            <a:xfrm>
              <a:off x="5314" y="3714"/>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1.0</a:t>
              </a:r>
              <a:endParaRPr lang="es-MX" sz="1800" u="none"/>
            </a:p>
          </p:txBody>
        </p:sp>
        <p:sp>
          <p:nvSpPr>
            <p:cNvPr id="24739" name="Rectangle 161"/>
            <p:cNvSpPr>
              <a:spLocks noChangeArrowheads="1"/>
            </p:cNvSpPr>
            <p:nvPr/>
          </p:nvSpPr>
          <p:spPr bwMode="auto">
            <a:xfrm>
              <a:off x="5314" y="3393"/>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1.5</a:t>
              </a:r>
              <a:endParaRPr lang="es-MX" sz="1800" u="none"/>
            </a:p>
          </p:txBody>
        </p:sp>
        <p:sp>
          <p:nvSpPr>
            <p:cNvPr id="24740" name="Rectangle 162"/>
            <p:cNvSpPr>
              <a:spLocks noChangeArrowheads="1"/>
            </p:cNvSpPr>
            <p:nvPr/>
          </p:nvSpPr>
          <p:spPr bwMode="auto">
            <a:xfrm>
              <a:off x="5314" y="3072"/>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2.0</a:t>
              </a:r>
              <a:endParaRPr lang="es-MX" sz="1800" u="none"/>
            </a:p>
          </p:txBody>
        </p:sp>
        <p:sp>
          <p:nvSpPr>
            <p:cNvPr id="24741" name="Rectangle 163"/>
            <p:cNvSpPr>
              <a:spLocks noChangeArrowheads="1"/>
            </p:cNvSpPr>
            <p:nvPr/>
          </p:nvSpPr>
          <p:spPr bwMode="auto">
            <a:xfrm>
              <a:off x="5314" y="2751"/>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2.5</a:t>
              </a:r>
              <a:endParaRPr lang="es-MX" sz="1800" u="none"/>
            </a:p>
          </p:txBody>
        </p:sp>
        <p:sp>
          <p:nvSpPr>
            <p:cNvPr id="24742" name="Rectangle 164"/>
            <p:cNvSpPr>
              <a:spLocks noChangeArrowheads="1"/>
            </p:cNvSpPr>
            <p:nvPr/>
          </p:nvSpPr>
          <p:spPr bwMode="auto">
            <a:xfrm>
              <a:off x="5314" y="2429"/>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3.0</a:t>
              </a:r>
              <a:endParaRPr lang="es-MX" sz="1800" u="none"/>
            </a:p>
          </p:txBody>
        </p:sp>
        <p:sp>
          <p:nvSpPr>
            <p:cNvPr id="24743" name="Rectangle 165"/>
            <p:cNvSpPr>
              <a:spLocks noChangeArrowheads="1"/>
            </p:cNvSpPr>
            <p:nvPr/>
          </p:nvSpPr>
          <p:spPr bwMode="auto">
            <a:xfrm>
              <a:off x="5314" y="2108"/>
              <a:ext cx="157" cy="136"/>
            </a:xfrm>
            <a:prstGeom prst="rect">
              <a:avLst/>
            </a:prstGeom>
            <a:noFill/>
            <a:ln w="9525">
              <a:noFill/>
              <a:miter lim="800000"/>
              <a:headEnd/>
              <a:tailEnd/>
            </a:ln>
          </p:spPr>
          <p:txBody>
            <a:bodyPr wrap="none" lIns="0" tIns="0" rIns="0" bIns="0">
              <a:spAutoFit/>
            </a:bodyPr>
            <a:lstStyle/>
            <a:p>
              <a:r>
                <a:rPr lang="es-MX" sz="1400" u="none">
                  <a:solidFill>
                    <a:srgbClr val="333399"/>
                  </a:solidFill>
                </a:rPr>
                <a:t>3.5</a:t>
              </a:r>
              <a:endParaRPr lang="es-MX" sz="1800" u="none"/>
            </a:p>
          </p:txBody>
        </p:sp>
        <p:sp>
          <p:nvSpPr>
            <p:cNvPr id="24744" name="Rectangle 166"/>
            <p:cNvSpPr>
              <a:spLocks noChangeArrowheads="1"/>
            </p:cNvSpPr>
            <p:nvPr/>
          </p:nvSpPr>
          <p:spPr bwMode="auto">
            <a:xfrm rot="5400000">
              <a:off x="4936" y="3247"/>
              <a:ext cx="1239" cy="136"/>
            </a:xfrm>
            <a:prstGeom prst="rect">
              <a:avLst/>
            </a:prstGeom>
            <a:noFill/>
            <a:ln w="9525">
              <a:noFill/>
              <a:miter lim="800000"/>
              <a:headEnd/>
              <a:tailEnd/>
            </a:ln>
          </p:spPr>
          <p:txBody>
            <a:bodyPr wrap="none" lIns="0" tIns="0" rIns="0" bIns="0">
              <a:spAutoFit/>
            </a:bodyPr>
            <a:lstStyle/>
            <a:p>
              <a:r>
                <a:rPr lang="es-MX" sz="1400" u="none">
                  <a:solidFill>
                    <a:srgbClr val="333399"/>
                  </a:solidFill>
                </a:rPr>
                <a:t>Índice por Investigador</a:t>
              </a:r>
              <a:endParaRPr lang="es-MX" sz="1800" u="none"/>
            </a:p>
          </p:txBody>
        </p:sp>
        <p:sp>
          <p:nvSpPr>
            <p:cNvPr id="24745" name="Rectangle 167"/>
            <p:cNvSpPr>
              <a:spLocks noChangeArrowheads="1"/>
            </p:cNvSpPr>
            <p:nvPr/>
          </p:nvSpPr>
          <p:spPr bwMode="auto">
            <a:xfrm>
              <a:off x="926" y="1281"/>
              <a:ext cx="168" cy="51"/>
            </a:xfrm>
            <a:prstGeom prst="rect">
              <a:avLst/>
            </a:prstGeom>
            <a:solidFill>
              <a:srgbClr val="802060"/>
            </a:solidFill>
            <a:ln w="9525">
              <a:noFill/>
              <a:miter lim="800000"/>
              <a:headEnd/>
              <a:tailEnd/>
            </a:ln>
          </p:spPr>
          <p:txBody>
            <a:bodyPr/>
            <a:lstStyle/>
            <a:p>
              <a:pPr algn="r"/>
              <a:endParaRPr lang="es-MX"/>
            </a:p>
          </p:txBody>
        </p:sp>
        <p:sp>
          <p:nvSpPr>
            <p:cNvPr id="24746" name="Rectangle 168"/>
            <p:cNvSpPr>
              <a:spLocks noChangeArrowheads="1"/>
            </p:cNvSpPr>
            <p:nvPr/>
          </p:nvSpPr>
          <p:spPr bwMode="auto">
            <a:xfrm>
              <a:off x="1113" y="1259"/>
              <a:ext cx="744" cy="97"/>
            </a:xfrm>
            <a:prstGeom prst="rect">
              <a:avLst/>
            </a:prstGeom>
            <a:noFill/>
            <a:ln w="9525">
              <a:noFill/>
              <a:miter lim="800000"/>
              <a:headEnd/>
              <a:tailEnd/>
            </a:ln>
          </p:spPr>
          <p:txBody>
            <a:bodyPr wrap="none" lIns="0" tIns="0" rIns="0" bIns="0">
              <a:spAutoFit/>
            </a:bodyPr>
            <a:lstStyle/>
            <a:p>
              <a:r>
                <a:rPr lang="es-MX" sz="1000" u="none">
                  <a:solidFill>
                    <a:srgbClr val="333399"/>
                  </a:solidFill>
                </a:rPr>
                <a:t>Fondo Institucional</a:t>
              </a:r>
              <a:endParaRPr lang="es-MX" sz="1800" u="none"/>
            </a:p>
          </p:txBody>
        </p:sp>
        <p:sp>
          <p:nvSpPr>
            <p:cNvPr id="24747" name="Rectangle 169"/>
            <p:cNvSpPr>
              <a:spLocks noChangeArrowheads="1"/>
            </p:cNvSpPr>
            <p:nvPr/>
          </p:nvSpPr>
          <p:spPr bwMode="auto">
            <a:xfrm>
              <a:off x="926" y="1404"/>
              <a:ext cx="168" cy="51"/>
            </a:xfrm>
            <a:prstGeom prst="rect">
              <a:avLst/>
            </a:prstGeom>
            <a:solidFill>
              <a:srgbClr val="808000"/>
            </a:solidFill>
            <a:ln w="9525">
              <a:noFill/>
              <a:miter lim="800000"/>
              <a:headEnd/>
              <a:tailEnd/>
            </a:ln>
          </p:spPr>
          <p:txBody>
            <a:bodyPr/>
            <a:lstStyle/>
            <a:p>
              <a:pPr algn="r"/>
              <a:endParaRPr lang="es-MX"/>
            </a:p>
          </p:txBody>
        </p:sp>
        <p:sp>
          <p:nvSpPr>
            <p:cNvPr id="24748" name="Rectangle 170"/>
            <p:cNvSpPr>
              <a:spLocks noChangeArrowheads="1"/>
            </p:cNvSpPr>
            <p:nvPr/>
          </p:nvSpPr>
          <p:spPr bwMode="auto">
            <a:xfrm>
              <a:off x="1113" y="1381"/>
              <a:ext cx="761" cy="97"/>
            </a:xfrm>
            <a:prstGeom prst="rect">
              <a:avLst/>
            </a:prstGeom>
            <a:noFill/>
            <a:ln w="9525">
              <a:noFill/>
              <a:miter lim="800000"/>
              <a:headEnd/>
              <a:tailEnd/>
            </a:ln>
          </p:spPr>
          <p:txBody>
            <a:bodyPr wrap="none" lIns="0" tIns="0" rIns="0" bIns="0">
              <a:spAutoFit/>
            </a:bodyPr>
            <a:lstStyle/>
            <a:p>
              <a:r>
                <a:rPr lang="es-MX" sz="1000" u="none">
                  <a:solidFill>
                    <a:srgbClr val="333399"/>
                  </a:solidFill>
                </a:rPr>
                <a:t>Fondos Sect/Mixtos</a:t>
              </a:r>
              <a:endParaRPr lang="es-MX" sz="1800" u="none"/>
            </a:p>
          </p:txBody>
        </p:sp>
        <p:sp>
          <p:nvSpPr>
            <p:cNvPr id="24749" name="Rectangle 171"/>
            <p:cNvSpPr>
              <a:spLocks noChangeArrowheads="1"/>
            </p:cNvSpPr>
            <p:nvPr/>
          </p:nvSpPr>
          <p:spPr bwMode="auto">
            <a:xfrm>
              <a:off x="926" y="1526"/>
              <a:ext cx="168" cy="50"/>
            </a:xfrm>
            <a:prstGeom prst="rect">
              <a:avLst/>
            </a:prstGeom>
            <a:solidFill>
              <a:srgbClr val="0080C0"/>
            </a:solidFill>
            <a:ln w="9525">
              <a:noFill/>
              <a:miter lim="800000"/>
              <a:headEnd/>
              <a:tailEnd/>
            </a:ln>
          </p:spPr>
          <p:txBody>
            <a:bodyPr/>
            <a:lstStyle/>
            <a:p>
              <a:pPr algn="r"/>
              <a:endParaRPr lang="es-MX"/>
            </a:p>
          </p:txBody>
        </p:sp>
        <p:sp>
          <p:nvSpPr>
            <p:cNvPr id="24750" name="Rectangle 172"/>
            <p:cNvSpPr>
              <a:spLocks noChangeArrowheads="1"/>
            </p:cNvSpPr>
            <p:nvPr/>
          </p:nvSpPr>
          <p:spPr bwMode="auto">
            <a:xfrm>
              <a:off x="1113" y="1503"/>
              <a:ext cx="2149" cy="97"/>
            </a:xfrm>
            <a:prstGeom prst="rect">
              <a:avLst/>
            </a:prstGeom>
            <a:noFill/>
            <a:ln w="9525">
              <a:noFill/>
              <a:miter lim="800000"/>
              <a:headEnd/>
              <a:tailEnd/>
            </a:ln>
          </p:spPr>
          <p:txBody>
            <a:bodyPr wrap="none" lIns="0" tIns="0" rIns="0" bIns="0">
              <a:spAutoFit/>
            </a:bodyPr>
            <a:lstStyle/>
            <a:p>
              <a:r>
                <a:rPr lang="es-MX" sz="1000" u="none">
                  <a:solidFill>
                    <a:srgbClr val="333399"/>
                  </a:solidFill>
                </a:rPr>
                <a:t>Vinculación ( Industria, AVANCE, PIADET y Consorcios)</a:t>
              </a:r>
              <a:endParaRPr lang="es-MX" sz="1800" u="none"/>
            </a:p>
          </p:txBody>
        </p:sp>
        <p:sp>
          <p:nvSpPr>
            <p:cNvPr id="24751" name="Rectangle 173"/>
            <p:cNvSpPr>
              <a:spLocks noChangeArrowheads="1"/>
            </p:cNvSpPr>
            <p:nvPr/>
          </p:nvSpPr>
          <p:spPr bwMode="auto">
            <a:xfrm>
              <a:off x="926" y="1648"/>
              <a:ext cx="168" cy="51"/>
            </a:xfrm>
            <a:prstGeom prst="rect">
              <a:avLst/>
            </a:prstGeom>
            <a:solidFill>
              <a:srgbClr val="A6CAF0"/>
            </a:solidFill>
            <a:ln w="9525">
              <a:noFill/>
              <a:miter lim="800000"/>
              <a:headEnd/>
              <a:tailEnd/>
            </a:ln>
          </p:spPr>
          <p:txBody>
            <a:bodyPr/>
            <a:lstStyle/>
            <a:p>
              <a:pPr algn="r"/>
              <a:endParaRPr lang="es-MX"/>
            </a:p>
          </p:txBody>
        </p:sp>
        <p:sp>
          <p:nvSpPr>
            <p:cNvPr id="24752" name="Rectangle 174"/>
            <p:cNvSpPr>
              <a:spLocks noChangeArrowheads="1"/>
            </p:cNvSpPr>
            <p:nvPr/>
          </p:nvSpPr>
          <p:spPr bwMode="auto">
            <a:xfrm>
              <a:off x="1113" y="1625"/>
              <a:ext cx="3988" cy="97"/>
            </a:xfrm>
            <a:prstGeom prst="rect">
              <a:avLst/>
            </a:prstGeom>
            <a:noFill/>
            <a:ln w="9525">
              <a:noFill/>
              <a:miter lim="800000"/>
              <a:headEnd/>
              <a:tailEnd/>
            </a:ln>
          </p:spPr>
          <p:txBody>
            <a:bodyPr wrap="none" lIns="0" tIns="0" rIns="0" bIns="0">
              <a:spAutoFit/>
            </a:bodyPr>
            <a:lstStyle/>
            <a:p>
              <a:r>
                <a:rPr lang="es-MX" sz="1000" u="none">
                  <a:solidFill>
                    <a:srgbClr val="333399"/>
                  </a:solidFill>
                </a:rPr>
                <a:t>Otros ( Colaboración: Redes, Universidades, Tecnológicos e Instituciones Nacionales e Internacionales)</a:t>
              </a:r>
              <a:endParaRPr lang="es-MX" sz="1800" u="none"/>
            </a:p>
          </p:txBody>
        </p:sp>
        <p:sp>
          <p:nvSpPr>
            <p:cNvPr id="24753" name="Rectangle 175"/>
            <p:cNvSpPr>
              <a:spLocks noChangeArrowheads="1"/>
            </p:cNvSpPr>
            <p:nvPr/>
          </p:nvSpPr>
          <p:spPr bwMode="auto">
            <a:xfrm>
              <a:off x="926" y="1771"/>
              <a:ext cx="168" cy="50"/>
            </a:xfrm>
            <a:prstGeom prst="rect">
              <a:avLst/>
            </a:prstGeom>
            <a:solidFill>
              <a:srgbClr val="FFFF00"/>
            </a:solidFill>
            <a:ln w="9525">
              <a:noFill/>
              <a:miter lim="800000"/>
              <a:headEnd/>
              <a:tailEnd/>
            </a:ln>
          </p:spPr>
          <p:txBody>
            <a:bodyPr/>
            <a:lstStyle/>
            <a:p>
              <a:pPr algn="r"/>
              <a:endParaRPr lang="es-MX"/>
            </a:p>
          </p:txBody>
        </p:sp>
        <p:sp>
          <p:nvSpPr>
            <p:cNvPr id="24754" name="Rectangle 176"/>
            <p:cNvSpPr>
              <a:spLocks noChangeArrowheads="1"/>
            </p:cNvSpPr>
            <p:nvPr/>
          </p:nvSpPr>
          <p:spPr bwMode="auto">
            <a:xfrm>
              <a:off x="1113" y="1748"/>
              <a:ext cx="1891" cy="97"/>
            </a:xfrm>
            <a:prstGeom prst="rect">
              <a:avLst/>
            </a:prstGeom>
            <a:noFill/>
            <a:ln w="9525">
              <a:noFill/>
              <a:miter lim="800000"/>
              <a:headEnd/>
              <a:tailEnd/>
            </a:ln>
          </p:spPr>
          <p:txBody>
            <a:bodyPr wrap="none" lIns="0" tIns="0" rIns="0" bIns="0">
              <a:spAutoFit/>
            </a:bodyPr>
            <a:lstStyle/>
            <a:p>
              <a:r>
                <a:rPr lang="es-MX" sz="1000" u="none">
                  <a:solidFill>
                    <a:srgbClr val="333399"/>
                  </a:solidFill>
                </a:rPr>
                <a:t>Fondo de Cooperación Internacional (FONCICYT)</a:t>
              </a:r>
              <a:endParaRPr lang="es-MX" sz="1800" u="none"/>
            </a:p>
          </p:txBody>
        </p:sp>
        <p:sp>
          <p:nvSpPr>
            <p:cNvPr id="24755" name="Line 177"/>
            <p:cNvSpPr>
              <a:spLocks noChangeShapeType="1"/>
            </p:cNvSpPr>
            <p:nvPr/>
          </p:nvSpPr>
          <p:spPr bwMode="auto">
            <a:xfrm>
              <a:off x="926" y="1908"/>
              <a:ext cx="168" cy="1"/>
            </a:xfrm>
            <a:prstGeom prst="line">
              <a:avLst/>
            </a:prstGeom>
            <a:noFill/>
            <a:ln w="23">
              <a:solidFill>
                <a:srgbClr val="FF0000"/>
              </a:solidFill>
              <a:round/>
              <a:headEnd/>
              <a:tailEnd/>
            </a:ln>
          </p:spPr>
          <p:txBody>
            <a:bodyPr/>
            <a:lstStyle/>
            <a:p>
              <a:endParaRPr lang="es-MX"/>
            </a:p>
          </p:txBody>
        </p:sp>
        <p:sp>
          <p:nvSpPr>
            <p:cNvPr id="24756" name="Rectangle 178"/>
            <p:cNvSpPr>
              <a:spLocks noChangeArrowheads="1"/>
            </p:cNvSpPr>
            <p:nvPr/>
          </p:nvSpPr>
          <p:spPr bwMode="auto">
            <a:xfrm>
              <a:off x="983" y="1882"/>
              <a:ext cx="54" cy="54"/>
            </a:xfrm>
            <a:prstGeom prst="rect">
              <a:avLst/>
            </a:prstGeom>
            <a:solidFill>
              <a:srgbClr val="FF0000"/>
            </a:solidFill>
            <a:ln w="9525">
              <a:noFill/>
              <a:miter lim="800000"/>
              <a:headEnd/>
              <a:tailEnd/>
            </a:ln>
          </p:spPr>
          <p:txBody>
            <a:bodyPr/>
            <a:lstStyle/>
            <a:p>
              <a:pPr algn="r"/>
              <a:endParaRPr lang="es-MX"/>
            </a:p>
          </p:txBody>
        </p:sp>
        <p:sp>
          <p:nvSpPr>
            <p:cNvPr id="24757" name="Line 179"/>
            <p:cNvSpPr>
              <a:spLocks noChangeShapeType="1"/>
            </p:cNvSpPr>
            <p:nvPr/>
          </p:nvSpPr>
          <p:spPr bwMode="auto">
            <a:xfrm flipH="1" flipV="1">
              <a:off x="984" y="1883"/>
              <a:ext cx="26" cy="25"/>
            </a:xfrm>
            <a:prstGeom prst="line">
              <a:avLst/>
            </a:prstGeom>
            <a:noFill/>
            <a:ln w="8">
              <a:solidFill>
                <a:srgbClr val="FF0000"/>
              </a:solidFill>
              <a:round/>
              <a:headEnd/>
              <a:tailEnd/>
            </a:ln>
          </p:spPr>
          <p:txBody>
            <a:bodyPr/>
            <a:lstStyle/>
            <a:p>
              <a:endParaRPr lang="es-MX"/>
            </a:p>
          </p:txBody>
        </p:sp>
        <p:sp>
          <p:nvSpPr>
            <p:cNvPr id="24758" name="Line 180"/>
            <p:cNvSpPr>
              <a:spLocks noChangeShapeType="1"/>
            </p:cNvSpPr>
            <p:nvPr/>
          </p:nvSpPr>
          <p:spPr bwMode="auto">
            <a:xfrm>
              <a:off x="1010" y="1908"/>
              <a:ext cx="25" cy="26"/>
            </a:xfrm>
            <a:prstGeom prst="line">
              <a:avLst/>
            </a:prstGeom>
            <a:noFill/>
            <a:ln w="8">
              <a:solidFill>
                <a:srgbClr val="FF0000"/>
              </a:solidFill>
              <a:round/>
              <a:headEnd/>
              <a:tailEnd/>
            </a:ln>
          </p:spPr>
          <p:txBody>
            <a:bodyPr/>
            <a:lstStyle/>
            <a:p>
              <a:endParaRPr lang="es-MX"/>
            </a:p>
          </p:txBody>
        </p:sp>
        <p:sp>
          <p:nvSpPr>
            <p:cNvPr id="24759" name="Line 181"/>
            <p:cNvSpPr>
              <a:spLocks noChangeShapeType="1"/>
            </p:cNvSpPr>
            <p:nvPr/>
          </p:nvSpPr>
          <p:spPr bwMode="auto">
            <a:xfrm flipH="1">
              <a:off x="984" y="1908"/>
              <a:ext cx="26" cy="26"/>
            </a:xfrm>
            <a:prstGeom prst="line">
              <a:avLst/>
            </a:prstGeom>
            <a:noFill/>
            <a:ln w="8">
              <a:solidFill>
                <a:srgbClr val="FF0000"/>
              </a:solidFill>
              <a:round/>
              <a:headEnd/>
              <a:tailEnd/>
            </a:ln>
          </p:spPr>
          <p:txBody>
            <a:bodyPr/>
            <a:lstStyle/>
            <a:p>
              <a:endParaRPr lang="es-MX"/>
            </a:p>
          </p:txBody>
        </p:sp>
        <p:sp>
          <p:nvSpPr>
            <p:cNvPr id="24760" name="Line 182"/>
            <p:cNvSpPr>
              <a:spLocks noChangeShapeType="1"/>
            </p:cNvSpPr>
            <p:nvPr/>
          </p:nvSpPr>
          <p:spPr bwMode="auto">
            <a:xfrm flipV="1">
              <a:off x="1010" y="1883"/>
              <a:ext cx="25" cy="25"/>
            </a:xfrm>
            <a:prstGeom prst="line">
              <a:avLst/>
            </a:prstGeom>
            <a:noFill/>
            <a:ln w="8">
              <a:solidFill>
                <a:srgbClr val="FF0000"/>
              </a:solidFill>
              <a:round/>
              <a:headEnd/>
              <a:tailEnd/>
            </a:ln>
          </p:spPr>
          <p:txBody>
            <a:bodyPr/>
            <a:lstStyle/>
            <a:p>
              <a:endParaRPr lang="es-MX"/>
            </a:p>
          </p:txBody>
        </p:sp>
        <p:sp>
          <p:nvSpPr>
            <p:cNvPr id="24761" name="Rectangle 183"/>
            <p:cNvSpPr>
              <a:spLocks noChangeArrowheads="1"/>
            </p:cNvSpPr>
            <p:nvPr/>
          </p:nvSpPr>
          <p:spPr bwMode="auto">
            <a:xfrm>
              <a:off x="1113" y="1871"/>
              <a:ext cx="193" cy="97"/>
            </a:xfrm>
            <a:prstGeom prst="rect">
              <a:avLst/>
            </a:prstGeom>
            <a:noFill/>
            <a:ln w="9525">
              <a:noFill/>
              <a:miter lim="800000"/>
              <a:headEnd/>
              <a:tailEnd/>
            </a:ln>
          </p:spPr>
          <p:txBody>
            <a:bodyPr wrap="none" lIns="0" tIns="0" rIns="0" bIns="0">
              <a:spAutoFit/>
            </a:bodyPr>
            <a:lstStyle/>
            <a:p>
              <a:r>
                <a:rPr lang="es-MX" sz="1000" u="none">
                  <a:solidFill>
                    <a:srgbClr val="333399"/>
                  </a:solidFill>
                </a:rPr>
                <a:t>Total</a:t>
              </a:r>
              <a:endParaRPr lang="es-MX" sz="1800" u="none"/>
            </a:p>
          </p:txBody>
        </p:sp>
        <p:sp>
          <p:nvSpPr>
            <p:cNvPr id="24762" name="Line 184"/>
            <p:cNvSpPr>
              <a:spLocks noChangeShapeType="1"/>
            </p:cNvSpPr>
            <p:nvPr/>
          </p:nvSpPr>
          <p:spPr bwMode="auto">
            <a:xfrm>
              <a:off x="926" y="2030"/>
              <a:ext cx="168" cy="1"/>
            </a:xfrm>
            <a:prstGeom prst="line">
              <a:avLst/>
            </a:prstGeom>
            <a:noFill/>
            <a:ln w="23">
              <a:solidFill>
                <a:srgbClr val="0000FF"/>
              </a:solidFill>
              <a:round/>
              <a:headEnd/>
              <a:tailEnd/>
            </a:ln>
          </p:spPr>
          <p:txBody>
            <a:bodyPr/>
            <a:lstStyle/>
            <a:p>
              <a:endParaRPr lang="es-MX"/>
            </a:p>
          </p:txBody>
        </p:sp>
        <p:sp>
          <p:nvSpPr>
            <p:cNvPr id="24763" name="Rectangle 185"/>
            <p:cNvSpPr>
              <a:spLocks noChangeArrowheads="1"/>
            </p:cNvSpPr>
            <p:nvPr/>
          </p:nvSpPr>
          <p:spPr bwMode="auto">
            <a:xfrm>
              <a:off x="983" y="2003"/>
              <a:ext cx="54" cy="54"/>
            </a:xfrm>
            <a:prstGeom prst="rect">
              <a:avLst/>
            </a:prstGeom>
            <a:noFill/>
            <a:ln w="9525">
              <a:noFill/>
              <a:miter lim="800000"/>
              <a:headEnd/>
              <a:tailEnd/>
            </a:ln>
          </p:spPr>
          <p:txBody>
            <a:bodyPr/>
            <a:lstStyle/>
            <a:p>
              <a:pPr algn="r"/>
              <a:endParaRPr lang="es-MX"/>
            </a:p>
          </p:txBody>
        </p:sp>
        <p:sp>
          <p:nvSpPr>
            <p:cNvPr id="24764" name="Line 186"/>
            <p:cNvSpPr>
              <a:spLocks noChangeShapeType="1"/>
            </p:cNvSpPr>
            <p:nvPr/>
          </p:nvSpPr>
          <p:spPr bwMode="auto">
            <a:xfrm flipH="1" flipV="1">
              <a:off x="984" y="2004"/>
              <a:ext cx="26" cy="26"/>
            </a:xfrm>
            <a:prstGeom prst="line">
              <a:avLst/>
            </a:prstGeom>
            <a:noFill/>
            <a:ln w="8">
              <a:solidFill>
                <a:srgbClr val="0000FF"/>
              </a:solidFill>
              <a:round/>
              <a:headEnd/>
              <a:tailEnd/>
            </a:ln>
          </p:spPr>
          <p:txBody>
            <a:bodyPr/>
            <a:lstStyle/>
            <a:p>
              <a:endParaRPr lang="es-MX"/>
            </a:p>
          </p:txBody>
        </p:sp>
        <p:sp>
          <p:nvSpPr>
            <p:cNvPr id="24765" name="Line 187"/>
            <p:cNvSpPr>
              <a:spLocks noChangeShapeType="1"/>
            </p:cNvSpPr>
            <p:nvPr/>
          </p:nvSpPr>
          <p:spPr bwMode="auto">
            <a:xfrm>
              <a:off x="1010" y="2030"/>
              <a:ext cx="25" cy="25"/>
            </a:xfrm>
            <a:prstGeom prst="line">
              <a:avLst/>
            </a:prstGeom>
            <a:noFill/>
            <a:ln w="8">
              <a:solidFill>
                <a:srgbClr val="0000FF"/>
              </a:solidFill>
              <a:round/>
              <a:headEnd/>
              <a:tailEnd/>
            </a:ln>
          </p:spPr>
          <p:txBody>
            <a:bodyPr/>
            <a:lstStyle/>
            <a:p>
              <a:endParaRPr lang="es-MX"/>
            </a:p>
          </p:txBody>
        </p:sp>
        <p:sp>
          <p:nvSpPr>
            <p:cNvPr id="24766" name="Line 188"/>
            <p:cNvSpPr>
              <a:spLocks noChangeShapeType="1"/>
            </p:cNvSpPr>
            <p:nvPr/>
          </p:nvSpPr>
          <p:spPr bwMode="auto">
            <a:xfrm flipH="1">
              <a:off x="984" y="2030"/>
              <a:ext cx="26" cy="25"/>
            </a:xfrm>
            <a:prstGeom prst="line">
              <a:avLst/>
            </a:prstGeom>
            <a:noFill/>
            <a:ln w="8">
              <a:solidFill>
                <a:srgbClr val="0000FF"/>
              </a:solidFill>
              <a:round/>
              <a:headEnd/>
              <a:tailEnd/>
            </a:ln>
          </p:spPr>
          <p:txBody>
            <a:bodyPr/>
            <a:lstStyle/>
            <a:p>
              <a:endParaRPr lang="es-MX"/>
            </a:p>
          </p:txBody>
        </p:sp>
        <p:sp>
          <p:nvSpPr>
            <p:cNvPr id="24767" name="Line 189"/>
            <p:cNvSpPr>
              <a:spLocks noChangeShapeType="1"/>
            </p:cNvSpPr>
            <p:nvPr/>
          </p:nvSpPr>
          <p:spPr bwMode="auto">
            <a:xfrm flipV="1">
              <a:off x="1010" y="2004"/>
              <a:ext cx="25" cy="26"/>
            </a:xfrm>
            <a:prstGeom prst="line">
              <a:avLst/>
            </a:prstGeom>
            <a:noFill/>
            <a:ln w="8">
              <a:solidFill>
                <a:srgbClr val="0000FF"/>
              </a:solidFill>
              <a:round/>
              <a:headEnd/>
              <a:tailEnd/>
            </a:ln>
          </p:spPr>
          <p:txBody>
            <a:bodyPr/>
            <a:lstStyle/>
            <a:p>
              <a:endParaRPr lang="es-MX"/>
            </a:p>
          </p:txBody>
        </p:sp>
        <p:sp>
          <p:nvSpPr>
            <p:cNvPr id="24768" name="Line 190"/>
            <p:cNvSpPr>
              <a:spLocks noChangeShapeType="1"/>
            </p:cNvSpPr>
            <p:nvPr/>
          </p:nvSpPr>
          <p:spPr bwMode="auto">
            <a:xfrm flipV="1">
              <a:off x="1010" y="2004"/>
              <a:ext cx="1" cy="26"/>
            </a:xfrm>
            <a:prstGeom prst="line">
              <a:avLst/>
            </a:prstGeom>
            <a:noFill/>
            <a:ln w="8">
              <a:solidFill>
                <a:srgbClr val="0000FF"/>
              </a:solidFill>
              <a:round/>
              <a:headEnd/>
              <a:tailEnd/>
            </a:ln>
          </p:spPr>
          <p:txBody>
            <a:bodyPr/>
            <a:lstStyle/>
            <a:p>
              <a:endParaRPr lang="es-MX"/>
            </a:p>
          </p:txBody>
        </p:sp>
        <p:sp>
          <p:nvSpPr>
            <p:cNvPr id="24769" name="Line 191"/>
            <p:cNvSpPr>
              <a:spLocks noChangeShapeType="1"/>
            </p:cNvSpPr>
            <p:nvPr/>
          </p:nvSpPr>
          <p:spPr bwMode="auto">
            <a:xfrm>
              <a:off x="1010" y="2030"/>
              <a:ext cx="1" cy="25"/>
            </a:xfrm>
            <a:prstGeom prst="line">
              <a:avLst/>
            </a:prstGeom>
            <a:noFill/>
            <a:ln w="8">
              <a:solidFill>
                <a:srgbClr val="0000FF"/>
              </a:solidFill>
              <a:round/>
              <a:headEnd/>
              <a:tailEnd/>
            </a:ln>
          </p:spPr>
          <p:txBody>
            <a:bodyPr/>
            <a:lstStyle/>
            <a:p>
              <a:endParaRPr lang="es-MX"/>
            </a:p>
          </p:txBody>
        </p:sp>
        <p:sp>
          <p:nvSpPr>
            <p:cNvPr id="24770" name="Rectangle 192"/>
            <p:cNvSpPr>
              <a:spLocks noChangeArrowheads="1"/>
            </p:cNvSpPr>
            <p:nvPr/>
          </p:nvSpPr>
          <p:spPr bwMode="auto">
            <a:xfrm>
              <a:off x="1113" y="1992"/>
              <a:ext cx="1413" cy="97"/>
            </a:xfrm>
            <a:prstGeom prst="rect">
              <a:avLst/>
            </a:prstGeom>
            <a:noFill/>
            <a:ln w="9525">
              <a:noFill/>
              <a:miter lim="800000"/>
              <a:headEnd/>
              <a:tailEnd/>
            </a:ln>
          </p:spPr>
          <p:txBody>
            <a:bodyPr wrap="none" lIns="0" tIns="0" rIns="0" bIns="0">
              <a:spAutoFit/>
            </a:bodyPr>
            <a:lstStyle/>
            <a:p>
              <a:r>
                <a:rPr lang="es-MX" sz="1000" u="none">
                  <a:solidFill>
                    <a:srgbClr val="333399"/>
                  </a:solidFill>
                </a:rPr>
                <a:t>Índice de Proyectos por Investigador</a:t>
              </a:r>
              <a:endParaRPr lang="es-MX" sz="1800" u="none"/>
            </a:p>
          </p:txBody>
        </p:sp>
      </p:grpSp>
      <p:sp>
        <p:nvSpPr>
          <p:cNvPr id="195" name="194 Rectángulo"/>
          <p:cNvSpPr/>
          <p:nvPr/>
        </p:nvSpPr>
        <p:spPr>
          <a:xfrm>
            <a:off x="246063" y="6429375"/>
            <a:ext cx="4992687" cy="27622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es-ES" b="0" u="none" dirty="0">
                <a:solidFill>
                  <a:schemeClr val="bg1"/>
                </a:solidFill>
                <a:cs typeface="Arial" charset="0"/>
              </a:rPr>
              <a:t>El rubro de vinculación  incluye  8 proyectos del Fondo de Innovación</a:t>
            </a:r>
            <a:endParaRPr lang="es-MX"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582613"/>
            <a:ext cx="9144000" cy="5684837"/>
            <a:chOff x="0" y="1144"/>
            <a:chExt cx="5507" cy="3176"/>
          </a:xfrm>
        </p:grpSpPr>
        <p:pic>
          <p:nvPicPr>
            <p:cNvPr id="25604" name="Picture 3"/>
            <p:cNvPicPr>
              <a:picLocks noChangeAspect="1" noChangeArrowheads="1"/>
            </p:cNvPicPr>
            <p:nvPr/>
          </p:nvPicPr>
          <p:blipFill>
            <a:blip r:embed="rId3" cstate="print"/>
            <a:srcRect/>
            <a:stretch>
              <a:fillRect/>
            </a:stretch>
          </p:blipFill>
          <p:spPr bwMode="auto">
            <a:xfrm>
              <a:off x="0" y="1144"/>
              <a:ext cx="5507" cy="3176"/>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2911" y="1285"/>
              <a:ext cx="2391" cy="1536"/>
            </a:xfrm>
            <a:prstGeom prst="rect">
              <a:avLst/>
            </a:prstGeom>
            <a:noFill/>
            <a:ln w="9525" algn="ctr">
              <a:noFill/>
              <a:miter lim="800000"/>
              <a:headEnd/>
              <a:tailEnd/>
            </a:ln>
          </p:spPr>
        </p:pic>
        <p:sp>
          <p:nvSpPr>
            <p:cNvPr id="25606" name="Text Box 7"/>
            <p:cNvSpPr txBox="1">
              <a:spLocks noChangeArrowheads="1"/>
            </p:cNvSpPr>
            <p:nvPr/>
          </p:nvSpPr>
          <p:spPr bwMode="auto">
            <a:xfrm>
              <a:off x="3424" y="1888"/>
              <a:ext cx="1152" cy="192"/>
            </a:xfrm>
            <a:prstGeom prst="rect">
              <a:avLst/>
            </a:prstGeom>
            <a:noFill/>
            <a:ln w="9525">
              <a:noFill/>
              <a:miter lim="800000"/>
              <a:headEnd/>
              <a:tailEnd/>
            </a:ln>
          </p:spPr>
          <p:txBody>
            <a:bodyPr>
              <a:spAutoFit/>
            </a:bodyPr>
            <a:lstStyle/>
            <a:p>
              <a:pPr>
                <a:spcBef>
                  <a:spcPct val="50000"/>
                </a:spcBef>
              </a:pPr>
              <a:r>
                <a:rPr lang="es-MX" sz="1400" b="0" u="none">
                  <a:solidFill>
                    <a:schemeClr val="accent2"/>
                  </a:solidFill>
                  <a:latin typeface="Arial Black" pitchFamily="34" charset="0"/>
                  <a:cs typeface="Arial" charset="0"/>
                </a:rPr>
                <a:t>Por Investigador</a:t>
              </a:r>
              <a:endParaRPr lang="es-ES" sz="1400" b="0" u="none">
                <a:solidFill>
                  <a:schemeClr val="accent2"/>
                </a:solidFill>
                <a:latin typeface="Arial Black" pitchFamily="34" charset="0"/>
                <a:cs typeface="Arial" charset="0"/>
              </a:endParaRPr>
            </a:p>
          </p:txBody>
        </p:sp>
        <p:sp>
          <p:nvSpPr>
            <p:cNvPr id="25607" name="Line 8"/>
            <p:cNvSpPr>
              <a:spLocks noChangeShapeType="1"/>
            </p:cNvSpPr>
            <p:nvPr/>
          </p:nvSpPr>
          <p:spPr bwMode="auto">
            <a:xfrm>
              <a:off x="1292" y="1888"/>
              <a:ext cx="0" cy="504"/>
            </a:xfrm>
            <a:prstGeom prst="line">
              <a:avLst/>
            </a:prstGeom>
            <a:noFill/>
            <a:ln w="28575">
              <a:solidFill>
                <a:srgbClr val="A50021"/>
              </a:solidFill>
              <a:round/>
              <a:headEnd/>
              <a:tailEnd type="triangle" w="med" len="med"/>
            </a:ln>
          </p:spPr>
          <p:txBody>
            <a:bodyPr/>
            <a:lstStyle/>
            <a:p>
              <a:endParaRPr lang="es-MX"/>
            </a:p>
          </p:txBody>
        </p:sp>
      </p:grpSp>
      <p:sp>
        <p:nvSpPr>
          <p:cNvPr id="25603" name="Text Box 8"/>
          <p:cNvSpPr txBox="1">
            <a:spLocks noChangeArrowheads="1"/>
          </p:cNvSpPr>
          <p:nvPr/>
        </p:nvSpPr>
        <p:spPr bwMode="auto">
          <a:xfrm>
            <a:off x="1592263" y="-41275"/>
            <a:ext cx="5959475" cy="646113"/>
          </a:xfrm>
          <a:prstGeom prst="rect">
            <a:avLst/>
          </a:prstGeom>
          <a:noFill/>
          <a:ln w="9525" algn="ctr">
            <a:noFill/>
            <a:miter lim="800000"/>
            <a:headEnd/>
            <a:tailEnd/>
          </a:ln>
        </p:spPr>
        <p:txBody>
          <a:bodyPr anchor="ctr">
            <a:spAutoFit/>
          </a:bodyPr>
          <a:lstStyle/>
          <a:p>
            <a:pPr algn="ctr"/>
            <a:r>
              <a:rPr lang="es-MX" sz="1800" u="none">
                <a:solidFill>
                  <a:srgbClr val="990033"/>
                </a:solidFill>
                <a:cs typeface="Arial" charset="0"/>
              </a:rPr>
              <a:t>Comparativo de Proyectos Aprobados en Fondos de Innovación (2009)</a:t>
            </a:r>
            <a:endParaRPr lang="es-ES" sz="1800" u="none">
              <a:solidFill>
                <a:srgbClr val="990033"/>
              </a:solidFill>
              <a:cs typeface="Arial"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827088" y="957263"/>
            <a:ext cx="7921625" cy="396875"/>
          </a:xfrm>
          <a:prstGeom prst="rect">
            <a:avLst/>
          </a:prstGeom>
          <a:noFill/>
          <a:ln w="9525">
            <a:noFill/>
            <a:miter lim="800000"/>
            <a:headEnd/>
            <a:tailEnd/>
          </a:ln>
          <a:effectLst>
            <a:prstShdw prst="shdw12">
              <a:schemeClr val="bg2">
                <a:alpha val="50000"/>
              </a:schemeClr>
            </a:prstShdw>
          </a:effectLst>
        </p:spPr>
        <p:txBody>
          <a:bodyPr>
            <a:spAutoFit/>
          </a:bodyPr>
          <a:lstStyle/>
          <a:p>
            <a:pPr marL="342900" indent="-342900">
              <a:spcBef>
                <a:spcPct val="50000"/>
              </a:spcBef>
            </a:pPr>
            <a:endParaRPr lang="es-ES" sz="2000" b="0" u="none"/>
          </a:p>
        </p:txBody>
      </p:sp>
      <p:sp>
        <p:nvSpPr>
          <p:cNvPr id="26627" name="2 Subtítulo"/>
          <p:cNvSpPr txBox="1">
            <a:spLocks/>
          </p:cNvSpPr>
          <p:nvPr/>
        </p:nvSpPr>
        <p:spPr bwMode="auto">
          <a:xfrm>
            <a:off x="1641475" y="-41275"/>
            <a:ext cx="5854700" cy="641350"/>
          </a:xfrm>
          <a:prstGeom prst="rect">
            <a:avLst/>
          </a:prstGeom>
          <a:noFill/>
          <a:ln w="9525" algn="ctr">
            <a:noFill/>
            <a:miter lim="800000"/>
            <a:headEnd/>
            <a:tailEnd/>
          </a:ln>
        </p:spPr>
        <p:txBody>
          <a:bodyPr anchor="ctr">
            <a:spAutoFit/>
          </a:bodyPr>
          <a:lstStyle/>
          <a:p>
            <a:pPr algn="ctr"/>
            <a:r>
              <a:rPr lang="es-MX" sz="1800" u="none">
                <a:solidFill>
                  <a:srgbClr val="990033"/>
                </a:solidFill>
                <a:cs typeface="Arial" charset="0"/>
              </a:rPr>
              <a:t>Fondos Mixtos 2006 - 2009</a:t>
            </a:r>
          </a:p>
          <a:p>
            <a:pPr algn="ctr"/>
            <a:r>
              <a:rPr lang="es-MX" sz="1800" u="none">
                <a:solidFill>
                  <a:srgbClr val="990033"/>
                </a:solidFill>
                <a:cs typeface="Arial" charset="0"/>
              </a:rPr>
              <a:t>Proyectos por Investigador Aprobados</a:t>
            </a:r>
          </a:p>
        </p:txBody>
      </p:sp>
      <p:sp>
        <p:nvSpPr>
          <p:cNvPr id="26628" name="Rectangle 5"/>
          <p:cNvSpPr>
            <a:spLocks noChangeArrowheads="1"/>
          </p:cNvSpPr>
          <p:nvPr/>
        </p:nvSpPr>
        <p:spPr bwMode="auto">
          <a:xfrm>
            <a:off x="0" y="6467475"/>
            <a:ext cx="5719763" cy="274638"/>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s-ES" i="1" u="none">
                <a:solidFill>
                  <a:srgbClr val="A50021"/>
                </a:solidFill>
              </a:rPr>
              <a:t>Fuente:</a:t>
            </a:r>
            <a:r>
              <a:rPr lang="es-ES" i="1" u="none">
                <a:solidFill>
                  <a:srgbClr val="000099"/>
                </a:solidFill>
              </a:rPr>
              <a:t> Reunión del Consejo Consultivo. </a:t>
            </a:r>
            <a:r>
              <a:rPr lang="es-MX" i="1" u="none">
                <a:solidFill>
                  <a:srgbClr val="000099"/>
                </a:solidFill>
              </a:rPr>
              <a:t>Febrero 2010. Guadalajara, Jalisco</a:t>
            </a:r>
            <a:endParaRPr lang="es-ES" b="0" i="1" u="none">
              <a:solidFill>
                <a:srgbClr val="000099"/>
              </a:solidFill>
            </a:endParaRPr>
          </a:p>
        </p:txBody>
      </p:sp>
      <p:pic>
        <p:nvPicPr>
          <p:cNvPr id="26629" name="Picture 7"/>
          <p:cNvPicPr>
            <a:picLocks noChangeAspect="1" noChangeArrowheads="1"/>
          </p:cNvPicPr>
          <p:nvPr/>
        </p:nvPicPr>
        <p:blipFill>
          <a:blip r:embed="rId3" cstate="print"/>
          <a:srcRect/>
          <a:stretch>
            <a:fillRect/>
          </a:stretch>
        </p:blipFill>
        <p:spPr bwMode="auto">
          <a:xfrm>
            <a:off x="258763" y="614363"/>
            <a:ext cx="8377237" cy="5900737"/>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CuadroTexto"/>
          <p:cNvSpPr txBox="1">
            <a:spLocks noChangeArrowheads="1"/>
          </p:cNvSpPr>
          <p:nvPr/>
        </p:nvSpPr>
        <p:spPr bwMode="auto">
          <a:xfrm>
            <a:off x="1282700" y="-60325"/>
            <a:ext cx="6577013" cy="641350"/>
          </a:xfrm>
          <a:prstGeom prst="rect">
            <a:avLst/>
          </a:prstGeom>
          <a:noFill/>
          <a:ln w="9525" algn="ctr">
            <a:noFill/>
            <a:miter lim="800000"/>
            <a:headEnd/>
            <a:tailEnd/>
          </a:ln>
        </p:spPr>
        <p:txBody>
          <a:bodyPr anchor="ctr">
            <a:spAutoFit/>
          </a:bodyPr>
          <a:lstStyle/>
          <a:p>
            <a:pPr algn="ctr"/>
            <a:r>
              <a:rPr lang="es-MX" sz="1800" u="none">
                <a:solidFill>
                  <a:srgbClr val="990033"/>
                </a:solidFill>
                <a:cs typeface="Arial" charset="0"/>
              </a:rPr>
              <a:t>Ciencia Básica 2008</a:t>
            </a:r>
          </a:p>
          <a:p>
            <a:pPr algn="ctr"/>
            <a:r>
              <a:rPr lang="es-MX" sz="1800" u="none">
                <a:solidFill>
                  <a:srgbClr val="990033"/>
                </a:solidFill>
                <a:cs typeface="Arial" charset="0"/>
              </a:rPr>
              <a:t>Proyectos por Investigador Aprobados</a:t>
            </a:r>
          </a:p>
        </p:txBody>
      </p:sp>
      <p:sp>
        <p:nvSpPr>
          <p:cNvPr id="27651" name="Rectangle 4"/>
          <p:cNvSpPr>
            <a:spLocks noChangeArrowheads="1"/>
          </p:cNvSpPr>
          <p:nvPr/>
        </p:nvSpPr>
        <p:spPr bwMode="auto">
          <a:xfrm>
            <a:off x="0" y="6467475"/>
            <a:ext cx="5719763" cy="274638"/>
          </a:xfrm>
          <a:prstGeom prst="rect">
            <a:avLst/>
          </a:prstGeom>
          <a:noFill/>
          <a:ln w="9525">
            <a:noFill/>
            <a:miter lim="800000"/>
            <a:headEnd/>
            <a:tailEnd/>
          </a:ln>
          <a:effectLst>
            <a:prstShdw prst="shdw12">
              <a:schemeClr val="bg2">
                <a:alpha val="50000"/>
              </a:schemeClr>
            </a:prstShdw>
          </a:effectLst>
        </p:spPr>
        <p:txBody>
          <a:bodyPr wrap="none" anchor="ctr">
            <a:spAutoFit/>
          </a:bodyPr>
          <a:lstStyle/>
          <a:p>
            <a:pPr eaLnBrk="0" hangingPunct="0"/>
            <a:r>
              <a:rPr lang="es-ES" i="1" u="none">
                <a:solidFill>
                  <a:srgbClr val="A50021"/>
                </a:solidFill>
              </a:rPr>
              <a:t>Fuente:</a:t>
            </a:r>
            <a:r>
              <a:rPr lang="es-ES" i="1" u="none">
                <a:solidFill>
                  <a:srgbClr val="000099"/>
                </a:solidFill>
              </a:rPr>
              <a:t> Reunión del Consejo Consultivo. </a:t>
            </a:r>
            <a:r>
              <a:rPr lang="es-MX" i="1" u="none">
                <a:solidFill>
                  <a:srgbClr val="000099"/>
                </a:solidFill>
              </a:rPr>
              <a:t>Febrero 2010. Guadalajara, Jalisco</a:t>
            </a:r>
            <a:endParaRPr lang="es-ES" b="0" i="1" u="none">
              <a:solidFill>
                <a:srgbClr val="000099"/>
              </a:solidFill>
            </a:endParaRPr>
          </a:p>
        </p:txBody>
      </p:sp>
      <p:pic>
        <p:nvPicPr>
          <p:cNvPr id="27652" name="Picture 6"/>
          <p:cNvPicPr>
            <a:picLocks noChangeAspect="1" noChangeArrowheads="1"/>
          </p:cNvPicPr>
          <p:nvPr/>
        </p:nvPicPr>
        <p:blipFill>
          <a:blip r:embed="rId3" cstate="print"/>
          <a:srcRect/>
          <a:stretch>
            <a:fillRect/>
          </a:stretch>
        </p:blipFill>
        <p:spPr bwMode="auto">
          <a:xfrm>
            <a:off x="1125538" y="777875"/>
            <a:ext cx="6919912" cy="4962525"/>
          </a:xfrm>
          <a:prstGeom prst="rect">
            <a:avLst/>
          </a:prstGeom>
          <a:noFill/>
          <a:ln w="9525" algn="ctr">
            <a:noFill/>
            <a:miter lim="800000"/>
            <a:headEnd/>
            <a:tailEnd/>
          </a:ln>
        </p:spPr>
      </p:pic>
      <p:sp>
        <p:nvSpPr>
          <p:cNvPr id="27653" name="Text Box 6"/>
          <p:cNvSpPr txBox="1">
            <a:spLocks noChangeArrowheads="1"/>
          </p:cNvSpPr>
          <p:nvPr/>
        </p:nvSpPr>
        <p:spPr bwMode="auto">
          <a:xfrm>
            <a:off x="2184400" y="5765800"/>
            <a:ext cx="4876800" cy="536575"/>
          </a:xfrm>
          <a:prstGeom prst="rect">
            <a:avLst/>
          </a:prstGeom>
          <a:noFill/>
          <a:ln w="19050">
            <a:solidFill>
              <a:srgbClr val="A50021"/>
            </a:solidFill>
            <a:miter lim="800000"/>
            <a:headEnd/>
            <a:tailEnd/>
          </a:ln>
        </p:spPr>
        <p:txBody>
          <a:bodyPr>
            <a:spAutoFit/>
          </a:bodyPr>
          <a:lstStyle/>
          <a:p>
            <a:pPr algn="ctr">
              <a:spcBef>
                <a:spcPct val="50000"/>
              </a:spcBef>
            </a:pPr>
            <a:r>
              <a:rPr lang="es-MX" sz="1400" i="1" u="none">
                <a:solidFill>
                  <a:srgbClr val="CC0000"/>
                </a:solidFill>
              </a:rPr>
              <a:t>Total de Propuestas 2009: 49 sometidas, 27 aprobadas, 11 no aprobadas y 11pendientes</a:t>
            </a:r>
            <a:endParaRPr lang="es-ES" sz="1400" i="1" u="none">
              <a:solidFill>
                <a:srgbClr val="CC0000"/>
              </a:solidFill>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10" name="Group 38"/>
          <p:cNvGraphicFramePr>
            <a:graphicFrameLocks noGrp="1"/>
          </p:cNvGraphicFramePr>
          <p:nvPr/>
        </p:nvGraphicFramePr>
        <p:xfrm>
          <a:off x="457200" y="1863725"/>
          <a:ext cx="8229600" cy="3089911"/>
        </p:xfrm>
        <a:graphic>
          <a:graphicData uri="http://schemas.openxmlformats.org/drawingml/2006/table">
            <a:tbl>
              <a:tblPr/>
              <a:tblGrid>
                <a:gridCol w="1298575"/>
                <a:gridCol w="4703763"/>
                <a:gridCol w="2227262"/>
              </a:tblGrid>
              <a:tr h="4381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cs typeface="Arial" charset="0"/>
                        </a:rPr>
                        <a:t>Proyectos</a:t>
                      </a:r>
                      <a:endParaRPr kumimoji="0" lang="es-ES" sz="14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cs typeface="Arial" charset="0"/>
                        </a:rPr>
                        <a:t>Fondo</a:t>
                      </a:r>
                      <a:endParaRPr kumimoji="0" lang="es-ES" sz="14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cs typeface="Arial" charset="0"/>
                        </a:rPr>
                        <a:t>Monto de Proyectos</a:t>
                      </a:r>
                    </a:p>
                    <a:p>
                      <a:pPr marL="0" marR="0" lvl="0" indent="0" algn="ctr" defTabSz="914400" rtl="0" eaLnBrk="0" fontAlgn="ctr"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cs typeface="Arial" charset="0"/>
                        </a:rPr>
                        <a:t> (Millones)</a:t>
                      </a:r>
                      <a:endParaRPr kumimoji="0" lang="es-ES" sz="14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381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cs typeface="Arial" charset="0"/>
                        </a:rPr>
                        <a:t>41</a:t>
                      </a:r>
                      <a:endParaRPr kumimoji="0" lang="es-ES" sz="1400" b="1" i="0" u="none" strike="noStrike" cap="none" normalizeH="0" baseline="0" smtClean="0">
                        <a:ln>
                          <a:noFill/>
                        </a:ln>
                        <a:solidFill>
                          <a:schemeClr val="accent2"/>
                        </a:solidFill>
                        <a:effectLst/>
                        <a:latin typeface="Arial" charset="0"/>
                        <a:cs typeface="Arial" charset="0"/>
                      </a:endParaRP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Vinculación (Incluye proyectos del fondo de Innovación *)</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 $ </a:t>
                      </a:r>
                      <a:r>
                        <a:rPr kumimoji="0" lang="es-MX" sz="1400" b="0" i="0" u="none" strike="noStrike" cap="none" normalizeH="0" baseline="0" smtClean="0">
                          <a:ln>
                            <a:noFill/>
                          </a:ln>
                          <a:solidFill>
                            <a:schemeClr val="accent2"/>
                          </a:solidFill>
                          <a:effectLst/>
                          <a:latin typeface="Arial" charset="0"/>
                          <a:cs typeface="Arial" charset="0"/>
                        </a:rPr>
                        <a:t>40.31</a:t>
                      </a:r>
                      <a:endParaRPr kumimoji="0" lang="es-ES" sz="1400" b="0" i="0" u="none" strike="noStrike" cap="none" normalizeH="0" baseline="0" smtClean="0">
                        <a:ln>
                          <a:noFill/>
                        </a:ln>
                        <a:solidFill>
                          <a:schemeClr val="accent2"/>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381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cs typeface="Arial" charset="0"/>
                        </a:rPr>
                        <a:t>24</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Mixtos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 $ </a:t>
                      </a:r>
                      <a:r>
                        <a:rPr kumimoji="0" lang="es-MX" sz="1400" b="0" i="0" u="none" strike="noStrike" cap="none" normalizeH="0" baseline="0" smtClean="0">
                          <a:ln>
                            <a:noFill/>
                          </a:ln>
                          <a:solidFill>
                            <a:schemeClr val="accent2"/>
                          </a:solidFill>
                          <a:effectLst/>
                          <a:latin typeface="Arial" charset="0"/>
                          <a:cs typeface="Arial" charset="0"/>
                        </a:rPr>
                        <a:t>32.55</a:t>
                      </a:r>
                      <a:endParaRPr kumimoji="0" lang="es-ES" sz="1400" b="0" i="0" u="none" strike="noStrike" cap="none" normalizeH="0" baseline="0" smtClean="0">
                        <a:ln>
                          <a:noFill/>
                        </a:ln>
                        <a:solidFill>
                          <a:schemeClr val="accent2"/>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365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cs typeface="Arial" charset="0"/>
                        </a:rPr>
                        <a:t>21</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Sectoriales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 $ </a:t>
                      </a:r>
                      <a:r>
                        <a:rPr kumimoji="0" lang="es-MX" sz="1400" b="0" i="0" u="none" strike="noStrike" cap="none" normalizeH="0" baseline="0" smtClean="0">
                          <a:ln>
                            <a:noFill/>
                          </a:ln>
                          <a:solidFill>
                            <a:schemeClr val="accent2"/>
                          </a:solidFill>
                          <a:effectLst/>
                          <a:latin typeface="Arial" charset="0"/>
                          <a:cs typeface="Arial" charset="0"/>
                        </a:rPr>
                        <a:t>19.45</a:t>
                      </a:r>
                      <a:endParaRPr kumimoji="0" lang="es-ES" sz="1400" b="0" i="0" u="none" strike="noStrike" cap="none" normalizeH="0" baseline="0" smtClean="0">
                        <a:ln>
                          <a:noFill/>
                        </a:ln>
                        <a:solidFill>
                          <a:schemeClr val="accent2"/>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381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cs typeface="Arial" charset="0"/>
                        </a:rPr>
                        <a:t>19</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Institucionales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 $ 46.15 </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381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cs typeface="Arial" charset="0"/>
                        </a:rPr>
                        <a:t>1</a:t>
                      </a:r>
                    </a:p>
                  </a:txBody>
                  <a:tcPr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FONCICYT (</a:t>
                      </a:r>
                      <a:r>
                        <a:rPr kumimoji="0" lang="es-MX" sz="1400" b="0" i="0" u="none" strike="noStrike" cap="none" normalizeH="0" baseline="0" smtClean="0">
                          <a:ln>
                            <a:noFill/>
                          </a:ln>
                          <a:solidFill>
                            <a:schemeClr val="accent2"/>
                          </a:solidFill>
                          <a:effectLst/>
                          <a:latin typeface="Arial" charset="0"/>
                          <a:cs typeface="Arial" charset="0"/>
                        </a:rPr>
                        <a:t>Fondo de Cooperación Internacional )</a:t>
                      </a:r>
                      <a:endParaRPr kumimoji="0" lang="es-ES" sz="1400" b="0" i="0" u="none" strike="noStrike" cap="none" normalizeH="0" baseline="0" smtClean="0">
                        <a:ln>
                          <a:noFill/>
                        </a:ln>
                        <a:solidFill>
                          <a:schemeClr val="accent2"/>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accent2"/>
                          </a:solidFill>
                          <a:effectLst/>
                          <a:latin typeface="Arial" charset="0"/>
                          <a:cs typeface="Arial" charset="0"/>
                        </a:rPr>
                        <a:t> $ 12.55</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82588">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cs typeface="Arial" charset="0"/>
                        </a:rPr>
                        <a:t>Proyectos por un Monto </a:t>
                      </a:r>
                      <a:endParaRPr kumimoji="0" lang="es-ES" sz="14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h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cs typeface="Arial" charset="0"/>
                        </a:rPr>
                        <a:t>$ 151.01</a:t>
                      </a:r>
                      <a:endParaRPr kumimoji="0" lang="es-ES" sz="14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8707" name="Rectangle 42"/>
          <p:cNvSpPr>
            <a:spLocks noChangeArrowheads="1"/>
          </p:cNvSpPr>
          <p:nvPr/>
        </p:nvSpPr>
        <p:spPr bwMode="auto">
          <a:xfrm>
            <a:off x="1863725" y="863600"/>
            <a:ext cx="5418138" cy="641350"/>
          </a:xfrm>
          <a:prstGeom prst="rect">
            <a:avLst/>
          </a:prstGeom>
          <a:noFill/>
          <a:ln w="9525" algn="ctr">
            <a:noFill/>
            <a:miter lim="800000"/>
            <a:headEnd/>
            <a:tailEnd/>
          </a:ln>
        </p:spPr>
        <p:txBody>
          <a:bodyPr anchor="ctr">
            <a:spAutoFit/>
          </a:bodyPr>
          <a:lstStyle/>
          <a:p>
            <a:pPr algn="ctr"/>
            <a:r>
              <a:rPr lang="es-ES" sz="1800" u="none">
                <a:solidFill>
                  <a:srgbClr val="990033"/>
                </a:solidFill>
                <a:cs typeface="Arial" charset="0"/>
              </a:rPr>
              <a:t>Monto Aprobado de Proyectos Vigentes en (2009)</a:t>
            </a:r>
          </a:p>
        </p:txBody>
      </p:sp>
      <p:sp>
        <p:nvSpPr>
          <p:cNvPr id="28708" name="3 Rectángulo"/>
          <p:cNvSpPr>
            <a:spLocks noChangeArrowheads="1"/>
          </p:cNvSpPr>
          <p:nvPr/>
        </p:nvSpPr>
        <p:spPr bwMode="auto">
          <a:xfrm>
            <a:off x="779463" y="5411788"/>
            <a:ext cx="5918200" cy="274637"/>
          </a:xfrm>
          <a:prstGeom prst="rect">
            <a:avLst/>
          </a:prstGeom>
          <a:noFill/>
          <a:ln w="9525">
            <a:noFill/>
            <a:miter lim="800000"/>
            <a:headEnd/>
            <a:tailEnd/>
          </a:ln>
        </p:spPr>
        <p:txBody>
          <a:bodyPr wrap="none">
            <a:spAutoFit/>
          </a:bodyPr>
          <a:lstStyle/>
          <a:p>
            <a:r>
              <a:rPr lang="es-ES" b="0" u="none">
                <a:solidFill>
                  <a:schemeClr val="accent2"/>
                </a:solidFill>
                <a:cs typeface="Arial" charset="0"/>
              </a:rPr>
              <a:t>* Incluye  8 proyectos  de innovación aprobados de un total de 11 sometidos en 2009</a:t>
            </a:r>
            <a:endParaRPr lang="es-MX"/>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29" name="Group 57"/>
          <p:cNvGraphicFramePr>
            <a:graphicFrameLocks noGrp="1"/>
          </p:cNvGraphicFramePr>
          <p:nvPr/>
        </p:nvGraphicFramePr>
        <p:xfrm>
          <a:off x="285750" y="1276350"/>
          <a:ext cx="8429625" cy="5090160"/>
        </p:xfrm>
        <a:graphic>
          <a:graphicData uri="http://schemas.openxmlformats.org/drawingml/2006/table">
            <a:tbl>
              <a:tblPr/>
              <a:tblGrid>
                <a:gridCol w="3348038"/>
                <a:gridCol w="5081587"/>
              </a:tblGrid>
              <a:tr h="2174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pitchFamily="34" charset="0"/>
                        </a:rPr>
                        <a:t>Empresa</a:t>
                      </a:r>
                      <a:endParaRPr kumimoji="0" lang="en-US" sz="1600" b="1" i="0" u="none" strike="noStrike" cap="none" normalizeH="0" baseline="0" dirty="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pitchFamily="34" charset="0"/>
                        </a:rPr>
                        <a:t>Proyecto</a:t>
                      </a:r>
                      <a:endParaRPr kumimoji="0" lang="en-US" sz="1600" b="1" i="0" u="none" strike="noStrike" cap="none" normalizeH="0" baseline="0" dirty="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2"/>
                          </a:solidFill>
                          <a:effectLst/>
                          <a:latin typeface="Arial" pitchFamily="34" charset="0"/>
                          <a:cs typeface="Arial" pitchFamily="34" charset="0"/>
                        </a:rPr>
                        <a:t>Productos</a:t>
                      </a:r>
                      <a:r>
                        <a:rPr kumimoji="0" lang="en-US" sz="1200" b="1" i="0" u="none" strike="noStrike" cap="none" normalizeH="0" baseline="0" dirty="0" smtClean="0">
                          <a:ln>
                            <a:noFill/>
                          </a:ln>
                          <a:solidFill>
                            <a:schemeClr val="accent2"/>
                          </a:solidFill>
                          <a:effectLst/>
                          <a:latin typeface="Arial" pitchFamily="34" charset="0"/>
                          <a:cs typeface="Arial" pitchFamily="34" charset="0"/>
                        </a:rPr>
                        <a:t> de </a:t>
                      </a:r>
                      <a:r>
                        <a:rPr kumimoji="0" lang="en-US" sz="1200" b="1" i="0" u="none" strike="noStrike" cap="none" normalizeH="0" baseline="0" dirty="0" err="1" smtClean="0">
                          <a:ln>
                            <a:noFill/>
                          </a:ln>
                          <a:solidFill>
                            <a:schemeClr val="accent2"/>
                          </a:solidFill>
                          <a:effectLst/>
                          <a:latin typeface="Arial" pitchFamily="34" charset="0"/>
                          <a:cs typeface="Arial" pitchFamily="34" charset="0"/>
                        </a:rPr>
                        <a:t>Primerísima</a:t>
                      </a:r>
                      <a:r>
                        <a:rPr kumimoji="0" lang="en-US" sz="1200" b="1" i="0" u="none" strike="noStrike" cap="none" normalizeH="0" baseline="0" dirty="0" smtClean="0">
                          <a:ln>
                            <a:noFill/>
                          </a:ln>
                          <a:solidFill>
                            <a:schemeClr val="accent2"/>
                          </a:solidFill>
                          <a:effectLst/>
                          <a:latin typeface="Arial" pitchFamily="34" charset="0"/>
                          <a:cs typeface="Arial" pitchFamily="34" charset="0"/>
                        </a:rPr>
                        <a:t>, S. A. de C. V.</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Desarrollo de losetas a partir de residuos poliméricos presentes en componentes electrónicos</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cs typeface="Arial" pitchFamily="34" charset="0"/>
                        </a:rPr>
                        <a:t>Visa del Norte</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Plataforma Tecnológica para Generación de Productos Cárnicos de Alto Valor Agregado</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pitchFamily="34" charset="0"/>
                          <a:cs typeface="Arial" pitchFamily="34" charset="0"/>
                        </a:rPr>
                        <a:t>Gundi S. A de C. V.</a:t>
                      </a:r>
                      <a:endParaRPr kumimoji="0" lang="en-US" sz="1200" b="1" i="0" u="none" strike="noStrike" cap="none" normalizeH="0" baseline="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err="1" smtClean="0">
                          <a:ln>
                            <a:noFill/>
                          </a:ln>
                          <a:solidFill>
                            <a:schemeClr val="accent2"/>
                          </a:solidFill>
                          <a:effectLst/>
                          <a:latin typeface="Arial" pitchFamily="34" charset="0"/>
                          <a:cs typeface="Arial" pitchFamily="34" charset="0"/>
                        </a:rPr>
                        <a:t>Gundi</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cs typeface="Arial" pitchFamily="34" charset="0"/>
                        </a:rPr>
                        <a:t>DESED- INCUBA</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Horno Deshidratador HD-2 Uso Industrial</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cs typeface="Arial" pitchFamily="34" charset="0"/>
                        </a:rPr>
                        <a:t>REMSA</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Prototipo para separar oro de tabillas electrónicas</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cs typeface="Arial" pitchFamily="34" charset="0"/>
                        </a:rPr>
                        <a:t>Visa del Norte</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Impacto ambiental</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cs typeface="Arial" pitchFamily="34" charset="0"/>
                        </a:rPr>
                        <a:t>Stay Clean</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Desarrollo de recubrimientos para telas a base de nanotecnología</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2"/>
                          </a:solidFill>
                          <a:effectLst/>
                          <a:latin typeface="Arial" pitchFamily="34" charset="0"/>
                          <a:cs typeface="Arial" pitchFamily="34" charset="0"/>
                        </a:rPr>
                        <a:t>Agrícola</a:t>
                      </a:r>
                      <a:r>
                        <a:rPr kumimoji="0" lang="en-US" sz="1200" b="1" i="0" u="none" strike="noStrike" cap="none" normalizeH="0" baseline="0" dirty="0" smtClean="0">
                          <a:ln>
                            <a:noFill/>
                          </a:ln>
                          <a:solidFill>
                            <a:schemeClr val="accent2"/>
                          </a:solidFill>
                          <a:effectLst/>
                          <a:latin typeface="Arial" pitchFamily="34" charset="0"/>
                          <a:cs typeface="Arial" pitchFamily="34" charset="0"/>
                        </a:rPr>
                        <a:t> </a:t>
                      </a:r>
                      <a:r>
                        <a:rPr kumimoji="0" lang="en-US" sz="1200" b="1" i="0" u="none" strike="noStrike" cap="none" normalizeH="0" baseline="0" dirty="0" err="1" smtClean="0">
                          <a:ln>
                            <a:noFill/>
                          </a:ln>
                          <a:solidFill>
                            <a:schemeClr val="accent2"/>
                          </a:solidFill>
                          <a:effectLst/>
                          <a:latin typeface="Arial" pitchFamily="34" charset="0"/>
                          <a:cs typeface="Arial" pitchFamily="34" charset="0"/>
                        </a:rPr>
                        <a:t>Ganadera</a:t>
                      </a:r>
                      <a:r>
                        <a:rPr kumimoji="0" lang="en-US" sz="1200" b="1" i="0" u="none" strike="noStrike" cap="none" normalizeH="0" baseline="0" dirty="0" smtClean="0">
                          <a:ln>
                            <a:noFill/>
                          </a:ln>
                          <a:solidFill>
                            <a:schemeClr val="accent2"/>
                          </a:solidFill>
                          <a:effectLst/>
                          <a:latin typeface="Arial" pitchFamily="34" charset="0"/>
                          <a:cs typeface="Arial" pitchFamily="34" charset="0"/>
                        </a:rPr>
                        <a:t> Los </a:t>
                      </a:r>
                      <a:r>
                        <a:rPr kumimoji="0" lang="en-US" sz="1200" b="1" i="0" u="none" strike="noStrike" cap="none" normalizeH="0" baseline="0" dirty="0" err="1" smtClean="0">
                          <a:ln>
                            <a:noFill/>
                          </a:ln>
                          <a:solidFill>
                            <a:schemeClr val="accent2"/>
                          </a:solidFill>
                          <a:effectLst/>
                          <a:latin typeface="Arial" pitchFamily="34" charset="0"/>
                          <a:cs typeface="Arial" pitchFamily="34" charset="0"/>
                        </a:rPr>
                        <a:t>Luján</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Análisis de Viabilidad técnica y económica para la utilización de </a:t>
                      </a:r>
                      <a:r>
                        <a:rPr kumimoji="0" lang="es-MX" sz="1200" b="0" i="0" u="none" strike="noStrike" cap="none" normalizeH="0" baseline="0" dirty="0" err="1" smtClean="0">
                          <a:ln>
                            <a:noFill/>
                          </a:ln>
                          <a:solidFill>
                            <a:schemeClr val="accent2"/>
                          </a:solidFill>
                          <a:effectLst/>
                          <a:latin typeface="Arial" pitchFamily="34" charset="0"/>
                          <a:cs typeface="Arial" pitchFamily="34" charset="0"/>
                        </a:rPr>
                        <a:t>Biogas</a:t>
                      </a:r>
                      <a:r>
                        <a:rPr kumimoji="0" lang="es-MX" sz="1200" b="0" i="0" u="none" strike="noStrike" cap="none" normalizeH="0" baseline="0" dirty="0" smtClean="0">
                          <a:ln>
                            <a:noFill/>
                          </a:ln>
                          <a:solidFill>
                            <a:schemeClr val="accent2"/>
                          </a:solidFill>
                          <a:effectLst/>
                          <a:latin typeface="Arial" pitchFamily="34" charset="0"/>
                          <a:cs typeface="Arial" pitchFamily="34" charset="0"/>
                        </a:rPr>
                        <a:t> y Energía Solar en los procesos de generación eléctrica, calentamiento y refrigeración en una empresa lechera</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cs typeface="Arial" pitchFamily="34" charset="0"/>
                        </a:rPr>
                        <a:t>Crest</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Desarrollo de estuco con propiedades térmicas</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cs typeface="Arial" pitchFamily="34" charset="0"/>
                        </a:rPr>
                        <a:t>Crest</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Recubrimiento </a:t>
                      </a:r>
                      <a:r>
                        <a:rPr kumimoji="0" lang="es-MX" sz="1200" b="0" i="0" u="none" strike="noStrike" cap="none" normalizeH="0" baseline="0" dirty="0" err="1" smtClean="0">
                          <a:ln>
                            <a:noFill/>
                          </a:ln>
                          <a:solidFill>
                            <a:schemeClr val="accent2"/>
                          </a:solidFill>
                          <a:effectLst/>
                          <a:latin typeface="Arial" pitchFamily="34" charset="0"/>
                          <a:cs typeface="Arial" pitchFamily="34" charset="0"/>
                        </a:rPr>
                        <a:t>Antigrafiti</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cs typeface="Arial" pitchFamily="34" charset="0"/>
                        </a:rPr>
                        <a:t>Crest</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Adhesivo </a:t>
                      </a:r>
                      <a:r>
                        <a:rPr kumimoji="0" lang="es-MX" sz="1200" b="0" i="0" u="none" strike="noStrike" cap="none" normalizeH="0" baseline="0" dirty="0" err="1" smtClean="0">
                          <a:ln>
                            <a:noFill/>
                          </a:ln>
                          <a:solidFill>
                            <a:schemeClr val="accent2"/>
                          </a:solidFill>
                          <a:effectLst/>
                          <a:latin typeface="Arial" pitchFamily="34" charset="0"/>
                          <a:cs typeface="Arial" pitchFamily="34" charset="0"/>
                        </a:rPr>
                        <a:t>Multisuperficie</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2"/>
                          </a:solidFill>
                          <a:effectLst/>
                          <a:latin typeface="Arial" pitchFamily="34" charset="0"/>
                          <a:cs typeface="Arial" pitchFamily="34" charset="0"/>
                        </a:rPr>
                        <a:t>Vidrios</a:t>
                      </a:r>
                      <a:r>
                        <a:rPr kumimoji="0" lang="en-US" sz="1200" b="1" i="0" u="none" strike="noStrike" cap="none" normalizeH="0" baseline="0" dirty="0" smtClean="0">
                          <a:ln>
                            <a:noFill/>
                          </a:ln>
                          <a:solidFill>
                            <a:schemeClr val="accent2"/>
                          </a:solidFill>
                          <a:effectLst/>
                          <a:latin typeface="Arial" pitchFamily="34" charset="0"/>
                          <a:cs typeface="Arial" pitchFamily="34" charset="0"/>
                        </a:rPr>
                        <a:t> Visconti</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Automatización de fabricación de doble vidrio</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2"/>
                          </a:solidFill>
                          <a:effectLst/>
                          <a:latin typeface="Arial" pitchFamily="34" charset="0"/>
                          <a:cs typeface="Arial" pitchFamily="34" charset="0"/>
                        </a:rPr>
                        <a:t>Ingeniería</a:t>
                      </a:r>
                      <a:r>
                        <a:rPr kumimoji="0" lang="en-US" sz="1200" b="1" i="0" u="none" strike="noStrike" cap="none" normalizeH="0" baseline="0" dirty="0" smtClean="0">
                          <a:ln>
                            <a:noFill/>
                          </a:ln>
                          <a:solidFill>
                            <a:schemeClr val="accent2"/>
                          </a:solidFill>
                          <a:effectLst/>
                          <a:latin typeface="Arial" pitchFamily="34" charset="0"/>
                          <a:cs typeface="Arial" pitchFamily="34" charset="0"/>
                        </a:rPr>
                        <a:t> en </a:t>
                      </a:r>
                      <a:r>
                        <a:rPr kumimoji="0" lang="en-US" sz="1200" b="1" i="0" u="none" strike="noStrike" cap="none" normalizeH="0" baseline="0" dirty="0" err="1" smtClean="0">
                          <a:ln>
                            <a:noFill/>
                          </a:ln>
                          <a:solidFill>
                            <a:schemeClr val="accent2"/>
                          </a:solidFill>
                          <a:effectLst/>
                          <a:latin typeface="Arial" pitchFamily="34" charset="0"/>
                          <a:cs typeface="Arial" pitchFamily="34" charset="0"/>
                        </a:rPr>
                        <a:t>Diseños</a:t>
                      </a:r>
                      <a:r>
                        <a:rPr kumimoji="0" lang="en-US" sz="1200" b="1" i="0" u="none" strike="noStrike" cap="none" normalizeH="0" baseline="0" dirty="0" smtClean="0">
                          <a:ln>
                            <a:noFill/>
                          </a:ln>
                          <a:solidFill>
                            <a:schemeClr val="accent2"/>
                          </a:solidFill>
                          <a:effectLst/>
                          <a:latin typeface="Arial" pitchFamily="34" charset="0"/>
                          <a:cs typeface="Arial" pitchFamily="34" charset="0"/>
                        </a:rPr>
                        <a:t> </a:t>
                      </a:r>
                      <a:r>
                        <a:rPr kumimoji="0" lang="en-US" sz="1200" b="1" i="0" u="none" strike="noStrike" cap="none" normalizeH="0" baseline="0" dirty="0" err="1" smtClean="0">
                          <a:ln>
                            <a:noFill/>
                          </a:ln>
                          <a:solidFill>
                            <a:schemeClr val="accent2"/>
                          </a:solidFill>
                          <a:effectLst/>
                          <a:latin typeface="Arial" pitchFamily="34" charset="0"/>
                          <a:cs typeface="Arial" pitchFamily="34" charset="0"/>
                        </a:rPr>
                        <a:t>Electrónicos</a:t>
                      </a:r>
                      <a:r>
                        <a:rPr kumimoji="0" lang="en-US" sz="1200" b="1" i="0" u="none" strike="noStrike" cap="none" normalizeH="0" baseline="0" dirty="0" smtClean="0">
                          <a:ln>
                            <a:noFill/>
                          </a:ln>
                          <a:solidFill>
                            <a:schemeClr val="accent2"/>
                          </a:solidFill>
                          <a:effectLst/>
                          <a:latin typeface="Arial" pitchFamily="34" charset="0"/>
                          <a:cs typeface="Arial" pitchFamily="34" charset="0"/>
                        </a:rPr>
                        <a:t> y </a:t>
                      </a:r>
                      <a:r>
                        <a:rPr kumimoji="0" lang="en-US" sz="1200" b="1" i="0" u="none" strike="noStrike" cap="none" normalizeH="0" baseline="0" dirty="0" err="1" smtClean="0">
                          <a:ln>
                            <a:noFill/>
                          </a:ln>
                          <a:solidFill>
                            <a:schemeClr val="accent2"/>
                          </a:solidFill>
                          <a:effectLst/>
                          <a:latin typeface="Arial" pitchFamily="34" charset="0"/>
                          <a:cs typeface="Arial" pitchFamily="34" charset="0"/>
                        </a:rPr>
                        <a:t>Automatización</a:t>
                      </a:r>
                      <a:r>
                        <a:rPr kumimoji="0" lang="en-US" sz="1200" b="1" i="0" u="none" strike="noStrike" cap="none" normalizeH="0" baseline="0" dirty="0" smtClean="0">
                          <a:ln>
                            <a:noFill/>
                          </a:ln>
                          <a:solidFill>
                            <a:schemeClr val="accent2"/>
                          </a:solidFill>
                          <a:effectLst/>
                          <a:latin typeface="Arial" pitchFamily="34" charset="0"/>
                          <a:cs typeface="Arial" pitchFamily="34" charset="0"/>
                        </a:rPr>
                        <a:t> S.A. de C.V.</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Desarrollo de Sistema de Refrigeración Magnética Experimental</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2"/>
                          </a:solidFill>
                          <a:effectLst/>
                          <a:latin typeface="Arial" pitchFamily="34" charset="0"/>
                          <a:cs typeface="Arial" pitchFamily="34" charset="0"/>
                        </a:rPr>
                        <a:t>Robótica</a:t>
                      </a:r>
                      <a:r>
                        <a:rPr kumimoji="0" lang="en-US" sz="1200" b="1" i="0" u="none" strike="noStrike" cap="none" normalizeH="0" baseline="0" dirty="0" smtClean="0">
                          <a:ln>
                            <a:noFill/>
                          </a:ln>
                          <a:solidFill>
                            <a:schemeClr val="accent2"/>
                          </a:solidFill>
                          <a:effectLst/>
                          <a:latin typeface="Arial" pitchFamily="34" charset="0"/>
                          <a:cs typeface="Arial" pitchFamily="34" charset="0"/>
                        </a:rPr>
                        <a:t> </a:t>
                      </a:r>
                      <a:r>
                        <a:rPr kumimoji="0" lang="en-US" sz="1200" b="1" i="0" u="none" strike="noStrike" cap="none" normalizeH="0" baseline="0" dirty="0" err="1" smtClean="0">
                          <a:ln>
                            <a:noFill/>
                          </a:ln>
                          <a:solidFill>
                            <a:schemeClr val="accent2"/>
                          </a:solidFill>
                          <a:effectLst/>
                          <a:latin typeface="Arial" pitchFamily="34" charset="0"/>
                          <a:cs typeface="Arial" pitchFamily="34" charset="0"/>
                        </a:rPr>
                        <a:t>Educativa</a:t>
                      </a:r>
                      <a:r>
                        <a:rPr kumimoji="0" lang="en-US" sz="1200" b="1" i="0" u="none" strike="noStrike" cap="none" normalizeH="0" baseline="0" dirty="0" smtClean="0">
                          <a:ln>
                            <a:noFill/>
                          </a:ln>
                          <a:solidFill>
                            <a:schemeClr val="accent2"/>
                          </a:solidFill>
                          <a:effectLst/>
                          <a:latin typeface="Arial" pitchFamily="34" charset="0"/>
                          <a:cs typeface="Arial" pitchFamily="34" charset="0"/>
                        </a:rPr>
                        <a:t> de México S.A. de C.V.</a:t>
                      </a:r>
                      <a:endParaRPr kumimoji="0" lang="en-US" sz="1200" b="1"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accent2"/>
                          </a:solidFill>
                          <a:effectLst/>
                          <a:latin typeface="Arial" pitchFamily="34" charset="0"/>
                          <a:cs typeface="Arial" pitchFamily="34" charset="0"/>
                        </a:rPr>
                        <a:t>Diseño de Prototipo de </a:t>
                      </a:r>
                      <a:r>
                        <a:rPr kumimoji="0" lang="es-MX" sz="1200" b="0" i="0" u="none" strike="noStrike" cap="none" normalizeH="0" baseline="0" dirty="0" err="1" smtClean="0">
                          <a:ln>
                            <a:noFill/>
                          </a:ln>
                          <a:solidFill>
                            <a:schemeClr val="accent2"/>
                          </a:solidFill>
                          <a:effectLst/>
                          <a:latin typeface="Arial" pitchFamily="34" charset="0"/>
                          <a:cs typeface="Arial" pitchFamily="34" charset="0"/>
                        </a:rPr>
                        <a:t>Minirobot</a:t>
                      </a:r>
                      <a:endParaRPr kumimoji="0" lang="es-MX" sz="1200" b="0" i="0" u="none" strike="noStrike" cap="none" normalizeH="0" baseline="0" dirty="0" smtClean="0">
                        <a:ln>
                          <a:noFill/>
                        </a:ln>
                        <a:solidFill>
                          <a:schemeClr val="accent2"/>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48" name="Text Box 329"/>
          <p:cNvSpPr txBox="1">
            <a:spLocks noChangeArrowheads="1"/>
          </p:cNvSpPr>
          <p:nvPr/>
        </p:nvSpPr>
        <p:spPr bwMode="auto">
          <a:xfrm>
            <a:off x="2438400" y="776288"/>
            <a:ext cx="4305300" cy="304800"/>
          </a:xfrm>
          <a:prstGeom prst="rect">
            <a:avLst/>
          </a:prstGeom>
          <a:noFill/>
          <a:ln w="12700" algn="ctr">
            <a:noFill/>
            <a:miter lim="800000"/>
            <a:headEnd/>
            <a:tailEnd/>
          </a:ln>
        </p:spPr>
        <p:txBody>
          <a:bodyPr>
            <a:spAutoFit/>
          </a:bodyPr>
          <a:lstStyle/>
          <a:p>
            <a:pPr algn="ctr">
              <a:spcBef>
                <a:spcPct val="50000"/>
              </a:spcBef>
            </a:pPr>
            <a:r>
              <a:rPr lang="es-ES_tradnl" sz="1400" u="none">
                <a:solidFill>
                  <a:srgbClr val="353599"/>
                </a:solidFill>
              </a:rPr>
              <a:t>23 CHIHUAHUA</a:t>
            </a:r>
            <a:endParaRPr lang="es-ES" sz="1400" u="none">
              <a:solidFill>
                <a:srgbClr val="353599"/>
              </a:solidFill>
            </a:endParaRPr>
          </a:p>
        </p:txBody>
      </p:sp>
      <p:sp>
        <p:nvSpPr>
          <p:cNvPr id="29749" name="3 Rectángulo"/>
          <p:cNvSpPr>
            <a:spLocks noChangeArrowheads="1"/>
          </p:cNvSpPr>
          <p:nvPr/>
        </p:nvSpPr>
        <p:spPr bwMode="auto">
          <a:xfrm>
            <a:off x="2046288" y="139700"/>
            <a:ext cx="4814887" cy="479425"/>
          </a:xfrm>
          <a:prstGeom prst="rect">
            <a:avLst/>
          </a:prstGeom>
          <a:noFill/>
          <a:ln w="9525">
            <a:noFill/>
            <a:miter lim="800000"/>
            <a:headEnd/>
            <a:tailEnd/>
          </a:ln>
        </p:spPr>
        <p:txBody>
          <a:bodyPr wrap="none">
            <a:spAutoFit/>
          </a:bodyPr>
          <a:lstStyle/>
          <a:p>
            <a:pPr marL="342900" indent="-342900" algn="r">
              <a:lnSpc>
                <a:spcPct val="140000"/>
              </a:lnSpc>
            </a:pPr>
            <a:r>
              <a:rPr lang="es-ES" sz="1800" u="none">
                <a:solidFill>
                  <a:srgbClr val="990033"/>
                </a:solidFill>
              </a:rPr>
              <a:t>Propuestas Proyectos de Innovación 2010</a:t>
            </a:r>
          </a:p>
        </p:txBody>
      </p:sp>
      <p:sp>
        <p:nvSpPr>
          <p:cNvPr id="6" name="5 CuadroTexto"/>
          <p:cNvSpPr txBox="1"/>
          <p:nvPr/>
        </p:nvSpPr>
        <p:spPr>
          <a:xfrm>
            <a:off x="5740400" y="762000"/>
            <a:ext cx="2959100" cy="34290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a:defRPr/>
            </a:pPr>
            <a:r>
              <a:rPr lang="es-MX" sz="1400" u="none">
                <a:solidFill>
                  <a:schemeClr val="bg1"/>
                </a:solidFill>
              </a:rPr>
              <a:t>0.64 Proyectos por Investigador </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1" name="Group 51"/>
          <p:cNvGraphicFramePr>
            <a:graphicFrameLocks noGrp="1"/>
          </p:cNvGraphicFramePr>
          <p:nvPr/>
        </p:nvGraphicFramePr>
        <p:xfrm>
          <a:off x="358775" y="1460500"/>
          <a:ext cx="8426450" cy="4602480"/>
        </p:xfrm>
        <a:graphic>
          <a:graphicData uri="http://schemas.openxmlformats.org/drawingml/2006/table">
            <a:tbl>
              <a:tblPr/>
              <a:tblGrid>
                <a:gridCol w="2917825"/>
                <a:gridCol w="5508625"/>
              </a:tblGrid>
              <a:tr h="268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charset="0"/>
                        </a:rPr>
                        <a:t>Empresa</a:t>
                      </a:r>
                      <a:endParaRPr kumimoji="0" lang="en-US" sz="1400" b="1"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charset="0"/>
                        </a:rPr>
                        <a:t>Proyecto</a:t>
                      </a:r>
                      <a:endParaRPr kumimoji="0" lang="en-US" sz="1400" b="1"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2"/>
                          </a:solidFill>
                          <a:effectLst/>
                          <a:latin typeface="Arial" charset="0"/>
                          <a:cs typeface="Arial" charset="0"/>
                        </a:rPr>
                        <a:t>Gruas</a:t>
                      </a:r>
                      <a:r>
                        <a:rPr kumimoji="0" lang="en-US" sz="1200" b="1" i="0" u="none" strike="noStrike" cap="none" normalizeH="0" baseline="0" dirty="0" smtClean="0">
                          <a:ln>
                            <a:noFill/>
                          </a:ln>
                          <a:solidFill>
                            <a:schemeClr val="accent2"/>
                          </a:solidFill>
                          <a:effectLst/>
                          <a:latin typeface="Arial" charset="0"/>
                          <a:cs typeface="Arial" charset="0"/>
                        </a:rPr>
                        <a:t> </a:t>
                      </a:r>
                      <a:r>
                        <a:rPr kumimoji="0" lang="en-US" sz="1200" b="1" i="0" u="none" strike="noStrike" cap="none" normalizeH="0" baseline="0" dirty="0" err="1" smtClean="0">
                          <a:ln>
                            <a:noFill/>
                          </a:ln>
                          <a:solidFill>
                            <a:schemeClr val="accent2"/>
                          </a:solidFill>
                          <a:effectLst/>
                          <a:latin typeface="Arial" charset="0"/>
                          <a:cs typeface="Arial" charset="0"/>
                        </a:rPr>
                        <a:t>Keyla</a:t>
                      </a:r>
                      <a:r>
                        <a:rPr kumimoji="0" lang="en-US" sz="1200" b="1" i="0" u="none" strike="noStrike" cap="none" normalizeH="0" baseline="0" dirty="0" smtClean="0">
                          <a:ln>
                            <a:noFill/>
                          </a:ln>
                          <a:solidFill>
                            <a:schemeClr val="accent2"/>
                          </a:solidFill>
                          <a:effectLst/>
                          <a:latin typeface="Arial" charset="0"/>
                          <a:cs typeface="Arial" charset="0"/>
                        </a:rPr>
                        <a:t>, S.A. de C.V.</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smtClean="0">
                          <a:ln>
                            <a:noFill/>
                          </a:ln>
                          <a:solidFill>
                            <a:schemeClr val="accent2"/>
                          </a:solidFill>
                          <a:effectLst/>
                          <a:latin typeface="Arial" charset="0"/>
                          <a:cs typeface="Arial" charset="0"/>
                        </a:rPr>
                        <a:t>Keila Lift (Grua Prototipo)</a:t>
                      </a:r>
                      <a:endParaRPr kumimoji="0" lang="es-MX" sz="1200" b="0" i="0" u="none" strike="noStrike" cap="none" normalizeH="0" baseline="0" noProof="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2"/>
                          </a:solidFill>
                          <a:effectLst/>
                          <a:latin typeface="Arial" charset="0"/>
                          <a:cs typeface="Arial" charset="0"/>
                        </a:rPr>
                        <a:t>Prolec</a:t>
                      </a:r>
                      <a:r>
                        <a:rPr kumimoji="0" lang="en-US" sz="1200" b="1" i="0" u="none" strike="noStrike" cap="none" normalizeH="0" baseline="0" dirty="0" smtClean="0">
                          <a:ln>
                            <a:noFill/>
                          </a:ln>
                          <a:solidFill>
                            <a:schemeClr val="accent2"/>
                          </a:solidFill>
                          <a:effectLst/>
                          <a:latin typeface="Arial" charset="0"/>
                          <a:cs typeface="Arial" charset="0"/>
                        </a:rPr>
                        <a:t> GE</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smtClean="0">
                          <a:ln>
                            <a:noFill/>
                          </a:ln>
                          <a:solidFill>
                            <a:schemeClr val="accent2"/>
                          </a:solidFill>
                          <a:effectLst/>
                          <a:latin typeface="Arial" charset="0"/>
                          <a:cs typeface="Arial" charset="0"/>
                        </a:rPr>
                        <a:t> Infraestructura Científica y Tecnológica de Laboratorios y Plantas Piloto del CIA de PROLEC GE</a:t>
                      </a:r>
                      <a:endParaRPr kumimoji="0" lang="es-MX" sz="1200" b="0" i="0" u="none" strike="noStrike" cap="none" normalizeH="0" baseline="0" noProof="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cs typeface="Arial" charset="0"/>
                        </a:rPr>
                        <a:t>Honeywell Aerospace de México S. de R.L. de C.V.</a:t>
                      </a:r>
                      <a:r>
                        <a:rPr kumimoji="0" lang="en-US" sz="1200" b="1" i="0" u="none" strike="noStrike" cap="none" normalizeH="0" baseline="0" dirty="0" smtClean="0">
                          <a:ln>
                            <a:noFill/>
                          </a:ln>
                          <a:solidFill>
                            <a:schemeClr val="accent2"/>
                          </a:solidFill>
                          <a:effectLst/>
                          <a:latin typeface="Times New Roman" pitchFamily="18" charset="0"/>
                          <a:cs typeface="Times New Roman" pitchFamily="18" charset="0"/>
                        </a:rPr>
                        <a:t> </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smtClean="0">
                          <a:ln>
                            <a:noFill/>
                          </a:ln>
                          <a:solidFill>
                            <a:schemeClr val="accent2"/>
                          </a:solidFill>
                          <a:effectLst/>
                          <a:latin typeface="Arial" charset="0"/>
                          <a:cs typeface="Arial" charset="0"/>
                        </a:rPr>
                        <a:t>Investigación, análisis y desarrollo de nuevos procesos que permitan la elaboración de partes aeroespaciales utilizando aleaciones  base titanio a fin de asegurar la integridad micro estructural y macro estructural de los prototipos en Honeywell Aerospace de México planta Chihuahua</a:t>
                      </a:r>
                      <a:endParaRPr kumimoji="0" lang="es-MX" sz="1200" b="0" i="0" u="none" strike="noStrike" cap="none" normalizeH="0" baseline="0" noProof="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2"/>
                          </a:solidFill>
                          <a:effectLst/>
                          <a:latin typeface="Arial" charset="0"/>
                          <a:cs typeface="Arial" charset="0"/>
                        </a:rPr>
                        <a:t>Grupo</a:t>
                      </a:r>
                      <a:r>
                        <a:rPr kumimoji="0" lang="en-US" sz="1200" b="1" i="0" u="none" strike="noStrike" cap="none" normalizeH="0" baseline="0" dirty="0" smtClean="0">
                          <a:ln>
                            <a:noFill/>
                          </a:ln>
                          <a:solidFill>
                            <a:schemeClr val="accent2"/>
                          </a:solidFill>
                          <a:effectLst/>
                          <a:latin typeface="Arial" charset="0"/>
                          <a:cs typeface="Arial" charset="0"/>
                        </a:rPr>
                        <a:t> Social </a:t>
                      </a:r>
                      <a:r>
                        <a:rPr kumimoji="0" lang="en-US" sz="1200" b="1" i="0" u="none" strike="noStrike" cap="none" normalizeH="0" baseline="0" dirty="0" err="1" smtClean="0">
                          <a:ln>
                            <a:noFill/>
                          </a:ln>
                          <a:solidFill>
                            <a:schemeClr val="accent2"/>
                          </a:solidFill>
                          <a:effectLst/>
                          <a:latin typeface="Arial" charset="0"/>
                          <a:cs typeface="Arial" charset="0"/>
                        </a:rPr>
                        <a:t>Vilaguchi</a:t>
                      </a:r>
                      <a:r>
                        <a:rPr kumimoji="0" lang="en-US" sz="1200" b="1" i="0" u="none" strike="noStrike" cap="none" normalizeH="0" baseline="0" dirty="0" smtClean="0">
                          <a:ln>
                            <a:noFill/>
                          </a:ln>
                          <a:solidFill>
                            <a:schemeClr val="accent2"/>
                          </a:solidFill>
                          <a:effectLst/>
                          <a:latin typeface="Arial" charset="0"/>
                          <a:cs typeface="Arial" charset="0"/>
                        </a:rPr>
                        <a:t>, S de R.L. MI.</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smtClean="0">
                          <a:ln>
                            <a:noFill/>
                          </a:ln>
                          <a:solidFill>
                            <a:schemeClr val="accent2"/>
                          </a:solidFill>
                          <a:effectLst/>
                          <a:latin typeface="Arial" charset="0"/>
                          <a:cs typeface="Arial" charset="0"/>
                        </a:rPr>
                        <a:t>Validación de Tecnologías para la Obtención de Carbones Activados a Partir de Materias Primas de la Región de Chihuahua</a:t>
                      </a:r>
                      <a:endParaRPr kumimoji="0" lang="es-MX" sz="1200" b="0" i="0" u="none" strike="noStrike" cap="none" normalizeH="0" baseline="0" noProof="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cs typeface="Arial" charset="0"/>
                        </a:rPr>
                        <a:t>CID MABE</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smtClean="0">
                          <a:ln>
                            <a:noFill/>
                          </a:ln>
                          <a:solidFill>
                            <a:schemeClr val="accent2"/>
                          </a:solidFill>
                          <a:effectLst/>
                          <a:latin typeface="Arial" charset="0"/>
                          <a:cs typeface="Arial" charset="0"/>
                        </a:rPr>
                        <a:t>Desarrollo de un Material Fotocatalítico para Utilizarse en un Sistema de Remoción de VOCs Presentes en el Interior de Refrigeradores Domésticos</a:t>
                      </a:r>
                      <a:endParaRPr kumimoji="0" lang="es-MX" sz="1200" b="0" i="0" u="none" strike="noStrike" cap="none" normalizeH="0" baseline="0" noProof="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cs typeface="Arial" charset="0"/>
                        </a:rPr>
                        <a:t>CID MABE</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smtClean="0">
                          <a:ln>
                            <a:noFill/>
                          </a:ln>
                          <a:solidFill>
                            <a:schemeClr val="accent2"/>
                          </a:solidFill>
                          <a:effectLst/>
                          <a:latin typeface="Arial" charset="0"/>
                          <a:cs typeface="Arial" charset="0"/>
                        </a:rPr>
                        <a:t>Factibilidad y Desarrollo de un Material Polimérico que Funcione como Sensor de Mercaptanos para ser empleado en una Alarma de Bajo Nivel de Gas LP</a:t>
                      </a:r>
                      <a:endParaRPr kumimoji="0" lang="es-MX" sz="1200" b="0" i="0" u="none" strike="noStrike" cap="none" normalizeH="0" baseline="0" noProof="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cs typeface="Arial" charset="0"/>
                        </a:rPr>
                        <a:t>CID MABE</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smtClean="0">
                          <a:ln>
                            <a:noFill/>
                          </a:ln>
                          <a:solidFill>
                            <a:schemeClr val="accent2"/>
                          </a:solidFill>
                          <a:effectLst/>
                          <a:latin typeface="Arial" charset="0"/>
                          <a:cs typeface="Arial" charset="0"/>
                        </a:rPr>
                        <a:t>Factibilidad y Desarrollo de un Líquido Iónico para Refrigeradores basados en Absorción</a:t>
                      </a:r>
                      <a:endParaRPr kumimoji="0" lang="es-MX" sz="1200" b="0" i="0" u="none" strike="noStrike" cap="none" normalizeH="0" baseline="0" noProof="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cs typeface="Arial" charset="0"/>
                        </a:rPr>
                        <a:t>CID KUO</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smtClean="0">
                          <a:ln>
                            <a:noFill/>
                          </a:ln>
                          <a:solidFill>
                            <a:schemeClr val="accent2"/>
                          </a:solidFill>
                          <a:effectLst/>
                          <a:latin typeface="Arial" charset="0"/>
                          <a:cs typeface="Arial" charset="0"/>
                        </a:rPr>
                        <a:t>Polímeros Conductores. Parte II. Síntesis de ICPs Nano-Estructurados y sus Líneas de Aplicación </a:t>
                      </a:r>
                      <a:endParaRPr kumimoji="0" lang="es-MX" sz="1200" b="0" i="0" u="none" strike="noStrike" cap="none" normalizeH="0" baseline="0" noProof="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cs typeface="Arial" charset="0"/>
                        </a:rPr>
                        <a:t>MANUEL GARZA VERÁSTEGUI</a:t>
                      </a:r>
                      <a:endParaRPr kumimoji="0" lang="en-US" sz="1200" b="1" i="0" u="none" strike="noStrike" cap="none" normalizeH="0" baseline="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accent2"/>
                          </a:solidFill>
                          <a:effectLst/>
                          <a:latin typeface="Arial" charset="0"/>
                          <a:cs typeface="Arial" charset="0"/>
                        </a:rPr>
                        <a:t>Nanotecnología Aplicada a la Mejora de las Propiedades Mecánicas de la Aleación Aluminio AL-380 Empleada en Lámparas Tipo OV-15</a:t>
                      </a:r>
                      <a:endParaRPr kumimoji="0" lang="es-MX" sz="1200" b="0" i="0" u="none" strike="noStrike" cap="none" normalizeH="0" baseline="0" noProof="0" dirty="0" smtClean="0">
                        <a:ln>
                          <a:noFill/>
                        </a:ln>
                        <a:solidFill>
                          <a:schemeClr val="accent2"/>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57" name="Text Box 329"/>
          <p:cNvSpPr txBox="1">
            <a:spLocks noChangeArrowheads="1"/>
          </p:cNvSpPr>
          <p:nvPr/>
        </p:nvSpPr>
        <p:spPr bwMode="auto">
          <a:xfrm>
            <a:off x="2428875" y="814388"/>
            <a:ext cx="4305300" cy="304800"/>
          </a:xfrm>
          <a:prstGeom prst="rect">
            <a:avLst/>
          </a:prstGeom>
          <a:noFill/>
          <a:ln w="12700" algn="ctr">
            <a:noFill/>
            <a:miter lim="800000"/>
            <a:headEnd/>
            <a:tailEnd/>
          </a:ln>
        </p:spPr>
        <p:txBody>
          <a:bodyPr>
            <a:spAutoFit/>
          </a:bodyPr>
          <a:lstStyle/>
          <a:p>
            <a:pPr algn="ctr">
              <a:spcBef>
                <a:spcPct val="50000"/>
              </a:spcBef>
            </a:pPr>
            <a:r>
              <a:rPr lang="es-ES_tradnl" sz="1400" u="none">
                <a:solidFill>
                  <a:srgbClr val="353599"/>
                </a:solidFill>
              </a:rPr>
              <a:t>23 CHIHUAHUA</a:t>
            </a:r>
            <a:endParaRPr lang="es-ES" sz="1400" u="none">
              <a:solidFill>
                <a:srgbClr val="353599"/>
              </a:solidFill>
            </a:endParaRPr>
          </a:p>
        </p:txBody>
      </p:sp>
      <p:sp>
        <p:nvSpPr>
          <p:cNvPr id="30758" name="3 Rectángulo"/>
          <p:cNvSpPr>
            <a:spLocks noChangeArrowheads="1"/>
          </p:cNvSpPr>
          <p:nvPr/>
        </p:nvSpPr>
        <p:spPr bwMode="auto">
          <a:xfrm>
            <a:off x="2046288" y="139700"/>
            <a:ext cx="4814887" cy="479425"/>
          </a:xfrm>
          <a:prstGeom prst="rect">
            <a:avLst/>
          </a:prstGeom>
          <a:noFill/>
          <a:ln w="9525">
            <a:noFill/>
            <a:miter lim="800000"/>
            <a:headEnd/>
            <a:tailEnd/>
          </a:ln>
        </p:spPr>
        <p:txBody>
          <a:bodyPr wrap="none">
            <a:spAutoFit/>
          </a:bodyPr>
          <a:lstStyle/>
          <a:p>
            <a:pPr marL="342900" indent="-342900" algn="r">
              <a:lnSpc>
                <a:spcPct val="140000"/>
              </a:lnSpc>
            </a:pPr>
            <a:r>
              <a:rPr lang="es-ES" sz="1800" u="none">
                <a:solidFill>
                  <a:srgbClr val="990033"/>
                </a:solidFill>
              </a:rPr>
              <a:t>Propuestas Proyectos de Innovación 2010</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7"/>
          <p:cNvSpPr txBox="1">
            <a:spLocks noChangeArrowheads="1"/>
          </p:cNvSpPr>
          <p:nvPr/>
        </p:nvSpPr>
        <p:spPr bwMode="auto">
          <a:xfrm>
            <a:off x="1628775" y="800100"/>
            <a:ext cx="5822950" cy="304800"/>
          </a:xfrm>
          <a:prstGeom prst="rect">
            <a:avLst/>
          </a:prstGeom>
          <a:noFill/>
          <a:ln w="12700" algn="ctr">
            <a:noFill/>
            <a:miter lim="800000"/>
            <a:headEnd/>
            <a:tailEnd/>
          </a:ln>
        </p:spPr>
        <p:txBody>
          <a:bodyPr>
            <a:spAutoFit/>
          </a:bodyPr>
          <a:lstStyle/>
          <a:p>
            <a:pPr algn="ctr">
              <a:spcBef>
                <a:spcPct val="50000"/>
              </a:spcBef>
            </a:pPr>
            <a:r>
              <a:rPr lang="es-ES_tradnl" sz="1400" u="none">
                <a:solidFill>
                  <a:srgbClr val="353599"/>
                </a:solidFill>
              </a:rPr>
              <a:t>21 UNIDAD MONTERREY</a:t>
            </a:r>
            <a:endParaRPr lang="es-ES" sz="1400" u="none">
              <a:solidFill>
                <a:srgbClr val="353599"/>
              </a:solidFill>
            </a:endParaRPr>
          </a:p>
        </p:txBody>
      </p:sp>
      <p:sp>
        <p:nvSpPr>
          <p:cNvPr id="5" name="4 CuadroTexto"/>
          <p:cNvSpPr txBox="1"/>
          <p:nvPr/>
        </p:nvSpPr>
        <p:spPr>
          <a:xfrm>
            <a:off x="5751513" y="774700"/>
            <a:ext cx="2947987" cy="30797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a:defRPr/>
            </a:pPr>
            <a:r>
              <a:rPr lang="es-MX" sz="1400" u="none" dirty="0">
                <a:solidFill>
                  <a:schemeClr val="bg1"/>
                </a:solidFill>
              </a:rPr>
              <a:t>1.75 Proyectos por Investigador </a:t>
            </a:r>
          </a:p>
        </p:txBody>
      </p:sp>
      <p:graphicFrame>
        <p:nvGraphicFramePr>
          <p:cNvPr id="7" name="6 Tabla"/>
          <p:cNvGraphicFramePr>
            <a:graphicFrameLocks noGrp="1"/>
          </p:cNvGraphicFramePr>
          <p:nvPr/>
        </p:nvGraphicFramePr>
        <p:xfrm>
          <a:off x="285750" y="1509713"/>
          <a:ext cx="8410575" cy="4805362"/>
        </p:xfrm>
        <a:graphic>
          <a:graphicData uri="http://schemas.openxmlformats.org/drawingml/2006/table">
            <a:tbl>
              <a:tblPr/>
              <a:tblGrid>
                <a:gridCol w="3308425"/>
                <a:gridCol w="5102150"/>
              </a:tblGrid>
              <a:tr h="46777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pitchFamily="34" charset="0"/>
                        </a:rPr>
                        <a:t>Empresa</a:t>
                      </a:r>
                      <a:endParaRPr kumimoji="0" lang="en-US" sz="1600" b="1" i="0" u="none" strike="noStrike" cap="none" normalizeH="0" baseline="0" dirty="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pitchFamily="34" charset="0"/>
                        </a:rPr>
                        <a:t>Proyecto</a:t>
                      </a:r>
                      <a:endParaRPr kumimoji="0" lang="en-US" sz="1600" b="1" i="0" u="none" strike="noStrike" cap="none" normalizeH="0" baseline="0" dirty="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solidFill>
                  </a:tcPr>
                </a:tc>
              </a:tr>
              <a:tr h="510304">
                <a:tc>
                  <a:txBody>
                    <a:bodyPr/>
                    <a:lstStyle/>
                    <a:p>
                      <a:pPr>
                        <a:spcAft>
                          <a:spcPts val="0"/>
                        </a:spcAft>
                      </a:pPr>
                      <a:r>
                        <a:rPr lang="es-ES" sz="1200" b="1" dirty="0" err="1">
                          <a:solidFill>
                            <a:schemeClr val="accent2"/>
                          </a:solidFill>
                          <a:latin typeface="Arial"/>
                          <a:ea typeface="Times New Roman"/>
                        </a:rPr>
                        <a:t>Nemak</a:t>
                      </a:r>
                      <a:r>
                        <a:rPr lang="es-ES" sz="1200" b="1" dirty="0">
                          <a:solidFill>
                            <a:schemeClr val="accent2"/>
                          </a:solidFill>
                          <a:latin typeface="Arial"/>
                          <a:ea typeface="Times New Roman"/>
                        </a:rPr>
                        <a:t>*</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aleaciones de aluminio modificadas con </a:t>
                      </a:r>
                      <a:r>
                        <a:rPr lang="es-ES" sz="1200" dirty="0" err="1">
                          <a:solidFill>
                            <a:schemeClr val="accent2"/>
                          </a:solidFill>
                          <a:latin typeface="Arial"/>
                          <a:ea typeface="Times New Roman"/>
                        </a:rPr>
                        <a:t>nanopartículas</a:t>
                      </a:r>
                      <a:r>
                        <a:rPr lang="es-ES" sz="1200" dirty="0">
                          <a:solidFill>
                            <a:schemeClr val="accent2"/>
                          </a:solidFill>
                          <a:latin typeface="Arial"/>
                          <a:ea typeface="Times New Roman"/>
                        </a:rPr>
                        <a:t> con alta resistencia mecánica a elevadas temperaturas</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152">
                <a:tc>
                  <a:txBody>
                    <a:bodyPr/>
                    <a:lstStyle/>
                    <a:p>
                      <a:pPr>
                        <a:spcAft>
                          <a:spcPts val="0"/>
                        </a:spcAft>
                      </a:pPr>
                      <a:r>
                        <a:rPr lang="es-ES" sz="1200" b="1" dirty="0">
                          <a:solidFill>
                            <a:schemeClr val="accent2"/>
                          </a:solidFill>
                          <a:latin typeface="Arial"/>
                          <a:ea typeface="Times New Roman"/>
                        </a:rPr>
                        <a:t>OBRATEC</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Optimización del proceso de fabricación de tubería PEX </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04">
                <a:tc>
                  <a:txBody>
                    <a:bodyPr/>
                    <a:lstStyle/>
                    <a:p>
                      <a:pPr>
                        <a:spcAft>
                          <a:spcPts val="0"/>
                        </a:spcAft>
                      </a:pPr>
                      <a:r>
                        <a:rPr lang="es-ES" sz="1200" b="1" dirty="0">
                          <a:solidFill>
                            <a:schemeClr val="accent2"/>
                          </a:solidFill>
                          <a:latin typeface="Arial"/>
                          <a:ea typeface="Times New Roman"/>
                        </a:rPr>
                        <a:t>Productos químicos y derivados</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Consultoría en la puesta en marcha de Centro de Investigación en Tribología</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04">
                <a:tc>
                  <a:txBody>
                    <a:bodyPr/>
                    <a:lstStyle/>
                    <a:p>
                      <a:pPr>
                        <a:spcAft>
                          <a:spcPts val="0"/>
                        </a:spcAft>
                      </a:pPr>
                      <a:r>
                        <a:rPr lang="es-ES" sz="1200" b="1" dirty="0" err="1">
                          <a:solidFill>
                            <a:schemeClr val="accent2"/>
                          </a:solidFill>
                          <a:latin typeface="Arial"/>
                          <a:ea typeface="Times New Roman"/>
                        </a:rPr>
                        <a:t>Ruhrpumpen</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Aplicación de nanotecnología para el desarrollo de recubrimientos resistentes a la cavitación para bombas de impulsores</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04">
                <a:tc>
                  <a:txBody>
                    <a:bodyPr/>
                    <a:lstStyle/>
                    <a:p>
                      <a:pPr>
                        <a:spcAft>
                          <a:spcPts val="0"/>
                        </a:spcAft>
                      </a:pPr>
                      <a:r>
                        <a:rPr lang="es-ES" sz="1200" b="1" dirty="0" err="1">
                          <a:solidFill>
                            <a:schemeClr val="accent2"/>
                          </a:solidFill>
                          <a:latin typeface="Arial"/>
                          <a:ea typeface="Times New Roman"/>
                        </a:rPr>
                        <a:t>Ruhrpumpen</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Aplicación de la nanotecnología para el desarrollo de Bujes resistentes al desgaste</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152">
                <a:tc>
                  <a:txBody>
                    <a:bodyPr/>
                    <a:lstStyle/>
                    <a:p>
                      <a:pPr>
                        <a:spcAft>
                          <a:spcPts val="0"/>
                        </a:spcAft>
                      </a:pPr>
                      <a:r>
                        <a:rPr lang="es-ES" sz="1200" b="1" dirty="0" err="1">
                          <a:solidFill>
                            <a:schemeClr val="accent2"/>
                          </a:solidFill>
                          <a:latin typeface="Arial"/>
                          <a:ea typeface="Times New Roman"/>
                        </a:rPr>
                        <a:t>Semex</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vidrios de alta resistencia mecánica para </a:t>
                      </a:r>
                      <a:r>
                        <a:rPr lang="es-ES" sz="1200" dirty="0" err="1">
                          <a:solidFill>
                            <a:schemeClr val="accent2"/>
                          </a:solidFill>
                          <a:latin typeface="Arial"/>
                          <a:ea typeface="Times New Roman"/>
                        </a:rPr>
                        <a:t>vialetas</a:t>
                      </a:r>
                      <a:r>
                        <a:rPr lang="es-ES" sz="1200" dirty="0">
                          <a:solidFill>
                            <a:schemeClr val="accent2"/>
                          </a:solidFill>
                          <a:latin typeface="Arial"/>
                          <a:ea typeface="Times New Roman"/>
                        </a:rPr>
                        <a:t> </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04">
                <a:tc>
                  <a:txBody>
                    <a:bodyPr/>
                    <a:lstStyle/>
                    <a:p>
                      <a:pPr>
                        <a:spcAft>
                          <a:spcPts val="0"/>
                        </a:spcAft>
                      </a:pPr>
                      <a:r>
                        <a:rPr lang="es-ES" sz="1200" b="1" dirty="0" err="1">
                          <a:solidFill>
                            <a:schemeClr val="accent2"/>
                          </a:solidFill>
                          <a:latin typeface="Arial"/>
                          <a:ea typeface="Times New Roman"/>
                        </a:rPr>
                        <a:t>Semex</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Proyecto Mejora de propiedades mecánicas y resistencia a la abrasión de </a:t>
                      </a:r>
                      <a:r>
                        <a:rPr lang="es-ES" sz="1200" dirty="0" err="1">
                          <a:solidFill>
                            <a:schemeClr val="accent2"/>
                          </a:solidFill>
                          <a:latin typeface="Arial"/>
                          <a:ea typeface="Times New Roman"/>
                        </a:rPr>
                        <a:t>vialetas</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456">
                <a:tc>
                  <a:txBody>
                    <a:bodyPr/>
                    <a:lstStyle/>
                    <a:p>
                      <a:pPr>
                        <a:spcAft>
                          <a:spcPts val="0"/>
                        </a:spcAft>
                      </a:pPr>
                      <a:r>
                        <a:rPr lang="es-ES" sz="1200" b="1" dirty="0">
                          <a:solidFill>
                            <a:schemeClr val="accent2"/>
                          </a:solidFill>
                          <a:latin typeface="Arial"/>
                          <a:ea typeface="Times New Roman"/>
                        </a:rPr>
                        <a:t>Servicios Industriales Técnicos del Noreste S.A. de C.V.</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Fortalecimiento de Capacidades Tecnológicas para Incrementar el Desempeño y la Vida Útil de Componentes Críticos de Turbinas de Generación de Energía</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04">
                <a:tc>
                  <a:txBody>
                    <a:bodyPr/>
                    <a:lstStyle/>
                    <a:p>
                      <a:pPr>
                        <a:spcAft>
                          <a:spcPts val="0"/>
                        </a:spcAft>
                      </a:pPr>
                      <a:r>
                        <a:rPr lang="es-ES" sz="1200" b="1" dirty="0" err="1">
                          <a:solidFill>
                            <a:schemeClr val="accent2"/>
                          </a:solidFill>
                          <a:latin typeface="Arial"/>
                          <a:ea typeface="Times New Roman"/>
                        </a:rPr>
                        <a:t>Viakable</a:t>
                      </a:r>
                      <a:r>
                        <a:rPr lang="es-ES" sz="1200" b="1" dirty="0">
                          <a:solidFill>
                            <a:schemeClr val="accent2"/>
                          </a:solidFill>
                          <a:latin typeface="Arial"/>
                          <a:ea typeface="Times New Roman"/>
                        </a:rPr>
                        <a:t>*</a:t>
                      </a:r>
                      <a:endParaRPr lang="es-ES" sz="1200" b="1"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Infraestructura científica y tecnológica de laboratorios y plantas piloto del Centro de Tecnología Avanzada de VIAKABLE   </a:t>
                      </a:r>
                      <a:endParaRPr lang="es-ES" sz="1200" dirty="0">
                        <a:solidFill>
                          <a:schemeClr val="accent2"/>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82" name="Text Box 40"/>
          <p:cNvSpPr txBox="1">
            <a:spLocks noChangeArrowheads="1"/>
          </p:cNvSpPr>
          <p:nvPr/>
        </p:nvSpPr>
        <p:spPr bwMode="auto">
          <a:xfrm>
            <a:off x="225425" y="6332538"/>
            <a:ext cx="942975" cy="274637"/>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es-MX" b="0" u="none">
                <a:solidFill>
                  <a:schemeClr val="accent2"/>
                </a:solidFill>
              </a:rPr>
              <a:t>* Aprobado</a:t>
            </a:r>
            <a:endParaRPr lang="es-ES" b="0" u="none">
              <a:solidFill>
                <a:schemeClr val="accent2"/>
              </a:solidFill>
            </a:endParaRPr>
          </a:p>
        </p:txBody>
      </p:sp>
      <p:sp>
        <p:nvSpPr>
          <p:cNvPr id="31783" name="3 Rectángulo"/>
          <p:cNvSpPr>
            <a:spLocks noChangeArrowheads="1"/>
          </p:cNvSpPr>
          <p:nvPr/>
        </p:nvSpPr>
        <p:spPr bwMode="auto">
          <a:xfrm>
            <a:off x="2046288" y="139700"/>
            <a:ext cx="4814887" cy="479425"/>
          </a:xfrm>
          <a:prstGeom prst="rect">
            <a:avLst/>
          </a:prstGeom>
          <a:noFill/>
          <a:ln w="9525">
            <a:noFill/>
            <a:miter lim="800000"/>
            <a:headEnd/>
            <a:tailEnd/>
          </a:ln>
        </p:spPr>
        <p:txBody>
          <a:bodyPr wrap="none">
            <a:spAutoFit/>
          </a:bodyPr>
          <a:lstStyle/>
          <a:p>
            <a:pPr marL="342900" indent="-342900" algn="r">
              <a:lnSpc>
                <a:spcPct val="140000"/>
              </a:lnSpc>
            </a:pPr>
            <a:r>
              <a:rPr lang="es-ES" sz="1800" u="none">
                <a:solidFill>
                  <a:srgbClr val="990033"/>
                </a:solidFill>
              </a:rPr>
              <a:t>Propuestas Proyectos de Innovación 2010</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7"/>
          <p:cNvSpPr txBox="1">
            <a:spLocks noChangeArrowheads="1"/>
          </p:cNvSpPr>
          <p:nvPr/>
        </p:nvSpPr>
        <p:spPr bwMode="auto">
          <a:xfrm>
            <a:off x="1628775" y="866775"/>
            <a:ext cx="5822950" cy="304800"/>
          </a:xfrm>
          <a:prstGeom prst="rect">
            <a:avLst/>
          </a:prstGeom>
          <a:noFill/>
          <a:ln w="12700" algn="ctr">
            <a:noFill/>
            <a:miter lim="800000"/>
            <a:headEnd/>
            <a:tailEnd/>
          </a:ln>
        </p:spPr>
        <p:txBody>
          <a:bodyPr>
            <a:spAutoFit/>
          </a:bodyPr>
          <a:lstStyle/>
          <a:p>
            <a:pPr algn="ctr">
              <a:spcBef>
                <a:spcPct val="50000"/>
              </a:spcBef>
            </a:pPr>
            <a:r>
              <a:rPr lang="es-ES_tradnl" sz="1400" u="none">
                <a:solidFill>
                  <a:srgbClr val="353599"/>
                </a:solidFill>
              </a:rPr>
              <a:t>21 UNIDAD MONTERREY</a:t>
            </a:r>
            <a:endParaRPr lang="es-ES" sz="1400" u="none">
              <a:solidFill>
                <a:srgbClr val="353599"/>
              </a:solidFill>
            </a:endParaRPr>
          </a:p>
        </p:txBody>
      </p:sp>
      <p:graphicFrame>
        <p:nvGraphicFramePr>
          <p:cNvPr id="5" name="4 Tabla"/>
          <p:cNvGraphicFramePr>
            <a:graphicFrameLocks noGrp="1"/>
          </p:cNvGraphicFramePr>
          <p:nvPr/>
        </p:nvGraphicFramePr>
        <p:xfrm>
          <a:off x="104775" y="1433513"/>
          <a:ext cx="8874125" cy="4635479"/>
        </p:xfrm>
        <a:graphic>
          <a:graphicData uri="http://schemas.openxmlformats.org/drawingml/2006/table">
            <a:tbl>
              <a:tblPr/>
              <a:tblGrid>
                <a:gridCol w="3002614"/>
                <a:gridCol w="5871511"/>
              </a:tblGrid>
              <a:tr h="3050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pitchFamily="34" charset="0"/>
                        </a:rPr>
                        <a:t>Empresa</a:t>
                      </a:r>
                      <a:endParaRPr kumimoji="0" lang="en-US" sz="1600" b="1" i="0" u="none" strike="noStrike" cap="none" normalizeH="0" baseline="0" dirty="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pitchFamily="34" charset="0"/>
                        </a:rPr>
                        <a:t>Proyecto</a:t>
                      </a:r>
                      <a:endParaRPr kumimoji="0" lang="en-US" sz="1600" b="1" i="0" u="none" strike="noStrike" cap="none" normalizeH="0" baseline="0" dirty="0" smtClean="0">
                        <a:ln>
                          <a:noFill/>
                        </a:ln>
                        <a:solidFill>
                          <a:schemeClr val="bg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687059">
                <a:tc>
                  <a:txBody>
                    <a:bodyPr/>
                    <a:lstStyle/>
                    <a:p>
                      <a:pPr>
                        <a:spcAft>
                          <a:spcPts val="0"/>
                        </a:spcAft>
                      </a:pPr>
                      <a:r>
                        <a:rPr lang="es-ES" sz="1200" b="1" dirty="0">
                          <a:solidFill>
                            <a:schemeClr val="accent2"/>
                          </a:solidFill>
                          <a:latin typeface="Arial"/>
                          <a:ea typeface="Times New Roman"/>
                        </a:rPr>
                        <a:t>3G Herramientas Especiales S.A. de C.V.</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Fortalecimiento de capacidades tecnológicas para el </a:t>
                      </a:r>
                      <a:r>
                        <a:rPr lang="es-ES" sz="1200" dirty="0" err="1">
                          <a:solidFill>
                            <a:schemeClr val="accent2"/>
                          </a:solidFill>
                          <a:latin typeface="Arial"/>
                          <a:ea typeface="Times New Roman"/>
                        </a:rPr>
                        <a:t>prototipado</a:t>
                      </a:r>
                      <a:r>
                        <a:rPr lang="es-ES" sz="1200" dirty="0">
                          <a:solidFill>
                            <a:schemeClr val="accent2"/>
                          </a:solidFill>
                          <a:latin typeface="Arial"/>
                          <a:ea typeface="Times New Roman"/>
                        </a:rPr>
                        <a:t> de herramientas de fresado y micro-fresado de materiales avanzados. Etapa 1: Aplicaciones médicas, aeroespaciales y de generación de energía</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pt-BR" sz="1200" b="1" dirty="0" err="1">
                          <a:solidFill>
                            <a:schemeClr val="accent2"/>
                          </a:solidFill>
                          <a:latin typeface="Arial"/>
                          <a:ea typeface="Times New Roman"/>
                        </a:rPr>
                        <a:t>Bonlam</a:t>
                      </a:r>
                      <a:r>
                        <a:rPr lang="pt-BR" sz="1200" b="1" dirty="0">
                          <a:solidFill>
                            <a:schemeClr val="accent2"/>
                          </a:solidFill>
                          <a:latin typeface="Arial"/>
                          <a:ea typeface="Times New Roman"/>
                        </a:rPr>
                        <a:t> S. A de C. V</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Tela No-Tejida de Alta Resistencia, Durable, Filtración de luz UV, </a:t>
                      </a:r>
                      <a:r>
                        <a:rPr lang="es-ES" sz="1200" dirty="0" err="1">
                          <a:solidFill>
                            <a:schemeClr val="accent2"/>
                          </a:solidFill>
                          <a:latin typeface="Arial"/>
                          <a:ea typeface="Times New Roman"/>
                        </a:rPr>
                        <a:t>Oxo</a:t>
                      </a:r>
                      <a:r>
                        <a:rPr lang="es-ES" sz="1200" dirty="0">
                          <a:solidFill>
                            <a:schemeClr val="accent2"/>
                          </a:solidFill>
                          <a:latin typeface="Arial"/>
                          <a:ea typeface="Times New Roman"/>
                        </a:rPr>
                        <a:t>-Biodegradable para aplicación agrícola.</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es-ES" sz="1200" b="1" dirty="0">
                          <a:solidFill>
                            <a:schemeClr val="accent2"/>
                          </a:solidFill>
                          <a:latin typeface="Arial"/>
                          <a:ea typeface="Times New Roman"/>
                        </a:rPr>
                        <a:t>CONAGRA</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empaques </a:t>
                      </a:r>
                      <a:r>
                        <a:rPr lang="es-ES" sz="1200" dirty="0" err="1">
                          <a:solidFill>
                            <a:schemeClr val="accent2"/>
                          </a:solidFill>
                          <a:latin typeface="Arial"/>
                          <a:ea typeface="Times New Roman"/>
                        </a:rPr>
                        <a:t>autocalentables</a:t>
                      </a:r>
                      <a:r>
                        <a:rPr lang="es-ES" sz="1200" dirty="0">
                          <a:solidFill>
                            <a:schemeClr val="accent2"/>
                          </a:solidFill>
                          <a:latin typeface="Arial"/>
                          <a:ea typeface="Times New Roman"/>
                        </a:rPr>
                        <a:t> basados en reacciones exotérmicas para aplicación en alimentos</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es-ES" sz="1200" b="1" dirty="0">
                          <a:solidFill>
                            <a:schemeClr val="accent2"/>
                          </a:solidFill>
                          <a:latin typeface="Arial"/>
                          <a:ea typeface="Times New Roman"/>
                        </a:rPr>
                        <a:t>CONAGRA</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Caracterización de las propiedades del material a </a:t>
                      </a:r>
                      <a:r>
                        <a:rPr lang="es-ES" sz="1200" dirty="0" err="1">
                          <a:solidFill>
                            <a:schemeClr val="accent2"/>
                          </a:solidFill>
                          <a:latin typeface="Arial"/>
                          <a:ea typeface="Times New Roman"/>
                        </a:rPr>
                        <a:t>esprear</a:t>
                      </a:r>
                      <a:r>
                        <a:rPr lang="es-ES" sz="1200" dirty="0">
                          <a:solidFill>
                            <a:schemeClr val="accent2"/>
                          </a:solidFill>
                          <a:latin typeface="Arial"/>
                          <a:ea typeface="Times New Roman"/>
                        </a:rPr>
                        <a:t> o </a:t>
                      </a:r>
                      <a:r>
                        <a:rPr lang="es-ES" sz="1200" dirty="0" err="1">
                          <a:solidFill>
                            <a:schemeClr val="accent2"/>
                          </a:solidFill>
                          <a:latin typeface="Arial"/>
                          <a:ea typeface="Times New Roman"/>
                        </a:rPr>
                        <a:t>aspersar</a:t>
                      </a:r>
                      <a:r>
                        <a:rPr lang="es-ES" sz="1200" dirty="0">
                          <a:solidFill>
                            <a:schemeClr val="accent2"/>
                          </a:solidFill>
                          <a:latin typeface="Arial"/>
                          <a:ea typeface="Times New Roman"/>
                        </a:rPr>
                        <a:t> y el material del dispositivo</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es-ES" sz="1200" b="1" dirty="0">
                          <a:solidFill>
                            <a:schemeClr val="accent2"/>
                          </a:solidFill>
                          <a:latin typeface="Arial"/>
                          <a:ea typeface="Times New Roman"/>
                        </a:rPr>
                        <a:t>CONAGRA</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Caracterización de películas con propiedades de barrera al oxígeno y la humedad para su aplicación en empaques alimentarios</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es-ES" sz="1200" b="1" dirty="0">
                          <a:solidFill>
                            <a:schemeClr val="accent2"/>
                          </a:solidFill>
                          <a:latin typeface="Arial"/>
                          <a:ea typeface="Times New Roman"/>
                        </a:rPr>
                        <a:t>COPAMEX</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papel KRAFT reforzado con nanotubos para mejoras mecánicas</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765">
                <a:tc>
                  <a:txBody>
                    <a:bodyPr/>
                    <a:lstStyle/>
                    <a:p>
                      <a:pPr>
                        <a:spcAft>
                          <a:spcPts val="0"/>
                        </a:spcAft>
                      </a:pPr>
                      <a:r>
                        <a:rPr lang="es-ES" sz="1200" b="1" dirty="0">
                          <a:solidFill>
                            <a:schemeClr val="accent2"/>
                          </a:solidFill>
                          <a:latin typeface="Arial"/>
                          <a:ea typeface="Times New Roman"/>
                        </a:rPr>
                        <a:t>COPAMEX</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papel </a:t>
                      </a:r>
                      <a:r>
                        <a:rPr lang="es-ES" sz="1200" dirty="0" err="1">
                          <a:solidFill>
                            <a:schemeClr val="accent2"/>
                          </a:solidFill>
                          <a:latin typeface="Arial"/>
                          <a:ea typeface="Times New Roman"/>
                        </a:rPr>
                        <a:t>antiflama</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765">
                <a:tc>
                  <a:txBody>
                    <a:bodyPr/>
                    <a:lstStyle/>
                    <a:p>
                      <a:pPr>
                        <a:spcAft>
                          <a:spcPts val="0"/>
                        </a:spcAft>
                      </a:pPr>
                      <a:r>
                        <a:rPr lang="es-ES" sz="1200" b="1" dirty="0">
                          <a:solidFill>
                            <a:schemeClr val="accent2"/>
                          </a:solidFill>
                          <a:latin typeface="Arial"/>
                          <a:ea typeface="Times New Roman"/>
                        </a:rPr>
                        <a:t>COPAMEX</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propiedades </a:t>
                      </a:r>
                      <a:r>
                        <a:rPr lang="es-ES" sz="1200" dirty="0" err="1">
                          <a:solidFill>
                            <a:schemeClr val="accent2"/>
                          </a:solidFill>
                          <a:latin typeface="Arial"/>
                          <a:ea typeface="Times New Roman"/>
                        </a:rPr>
                        <a:t>antihumectantes</a:t>
                      </a:r>
                      <a:r>
                        <a:rPr lang="es-ES" sz="1200" dirty="0">
                          <a:solidFill>
                            <a:schemeClr val="accent2"/>
                          </a:solidFill>
                          <a:latin typeface="Arial"/>
                          <a:ea typeface="Times New Roman"/>
                        </a:rPr>
                        <a:t> en papel</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es-ES" sz="1200" b="1" dirty="0">
                          <a:solidFill>
                            <a:schemeClr val="accent2"/>
                          </a:solidFill>
                          <a:latin typeface="Arial"/>
                          <a:ea typeface="Times New Roman"/>
                        </a:rPr>
                        <a:t>GOVAL</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Continuación: Innovación y desarrollo tecnológico de instrumental médico y quirúrgico</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es-ES" sz="1200" b="1" dirty="0">
                          <a:solidFill>
                            <a:schemeClr val="accent2"/>
                          </a:solidFill>
                          <a:latin typeface="Arial"/>
                          <a:ea typeface="Times New Roman"/>
                        </a:rPr>
                        <a:t>Lamosa Sanitarios</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nuevos materiales de baja temperatura de </a:t>
                      </a:r>
                      <a:r>
                        <a:rPr lang="es-ES" sz="1200" dirty="0" err="1">
                          <a:solidFill>
                            <a:schemeClr val="accent2"/>
                          </a:solidFill>
                          <a:latin typeface="Arial"/>
                          <a:ea typeface="Times New Roman"/>
                        </a:rPr>
                        <a:t>sinterización</a:t>
                      </a:r>
                      <a:r>
                        <a:rPr lang="es-ES" sz="1200" dirty="0">
                          <a:solidFill>
                            <a:schemeClr val="accent2"/>
                          </a:solidFill>
                          <a:latin typeface="Arial"/>
                          <a:ea typeface="Times New Roman"/>
                        </a:rPr>
                        <a:t> para aplicación en sanitarios</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es-ES" sz="1200" b="1" dirty="0">
                          <a:solidFill>
                            <a:schemeClr val="accent2"/>
                          </a:solidFill>
                          <a:latin typeface="Arial"/>
                          <a:ea typeface="Times New Roman"/>
                        </a:rPr>
                        <a:t>Lamosa Sanitarios</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moldes de alto desempeño a partir de materiales </a:t>
                      </a:r>
                      <a:r>
                        <a:rPr lang="es-ES" sz="1200" dirty="0" err="1">
                          <a:solidFill>
                            <a:schemeClr val="accent2"/>
                          </a:solidFill>
                          <a:latin typeface="Arial"/>
                          <a:ea typeface="Times New Roman"/>
                        </a:rPr>
                        <a:t>nanoporosos</a:t>
                      </a:r>
                      <a:r>
                        <a:rPr lang="es-ES" sz="1200" dirty="0">
                          <a:solidFill>
                            <a:schemeClr val="accent2"/>
                          </a:solidFill>
                          <a:latin typeface="Arial"/>
                          <a:ea typeface="Times New Roman"/>
                        </a:rPr>
                        <a:t>, y su proceso de fabricación</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30">
                <a:tc>
                  <a:txBody>
                    <a:bodyPr/>
                    <a:lstStyle/>
                    <a:p>
                      <a:pPr>
                        <a:spcAft>
                          <a:spcPts val="0"/>
                        </a:spcAft>
                      </a:pPr>
                      <a:r>
                        <a:rPr lang="es-ES" sz="1200" b="1" dirty="0" err="1">
                          <a:solidFill>
                            <a:schemeClr val="accent2"/>
                          </a:solidFill>
                          <a:latin typeface="Arial"/>
                          <a:ea typeface="Times New Roman"/>
                        </a:rPr>
                        <a:t>Lubral</a:t>
                      </a:r>
                      <a:endParaRPr lang="es-ES" sz="1200" b="1"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dirty="0">
                          <a:solidFill>
                            <a:schemeClr val="accent2"/>
                          </a:solidFill>
                          <a:latin typeface="Arial"/>
                          <a:ea typeface="Times New Roman"/>
                        </a:rPr>
                        <a:t>Desarrollo de sellador de silicón </a:t>
                      </a:r>
                      <a:r>
                        <a:rPr lang="es-ES" sz="1200" dirty="0" err="1">
                          <a:solidFill>
                            <a:schemeClr val="accent2"/>
                          </a:solidFill>
                          <a:latin typeface="Arial"/>
                          <a:ea typeface="Times New Roman"/>
                        </a:rPr>
                        <a:t>nanoestructurado</a:t>
                      </a:r>
                      <a:r>
                        <a:rPr lang="es-ES" sz="1200" dirty="0">
                          <a:solidFill>
                            <a:schemeClr val="accent2"/>
                          </a:solidFill>
                          <a:latin typeface="Arial"/>
                          <a:ea typeface="Times New Roman"/>
                        </a:rPr>
                        <a:t> para aplicaciones de alto desempeño de la industria automotriz</a:t>
                      </a:r>
                      <a:endParaRPr lang="es-ES" sz="1200" dirty="0">
                        <a:solidFill>
                          <a:schemeClr val="accent2"/>
                        </a:solidFill>
                        <a:latin typeface="Times New Roman"/>
                        <a:ea typeface="Times New Roman"/>
                      </a:endParaRPr>
                    </a:p>
                  </a:txBody>
                  <a:tcPr marL="42715" marR="427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815" name="3 Rectángulo"/>
          <p:cNvSpPr>
            <a:spLocks noChangeArrowheads="1"/>
          </p:cNvSpPr>
          <p:nvPr/>
        </p:nvSpPr>
        <p:spPr bwMode="auto">
          <a:xfrm>
            <a:off x="2046288" y="139700"/>
            <a:ext cx="4814887" cy="479425"/>
          </a:xfrm>
          <a:prstGeom prst="rect">
            <a:avLst/>
          </a:prstGeom>
          <a:noFill/>
          <a:ln w="9525">
            <a:noFill/>
            <a:miter lim="800000"/>
            <a:headEnd/>
            <a:tailEnd/>
          </a:ln>
        </p:spPr>
        <p:txBody>
          <a:bodyPr wrap="none">
            <a:spAutoFit/>
          </a:bodyPr>
          <a:lstStyle/>
          <a:p>
            <a:pPr marL="342900" indent="-342900" algn="r">
              <a:lnSpc>
                <a:spcPct val="140000"/>
              </a:lnSpc>
            </a:pPr>
            <a:r>
              <a:rPr lang="es-ES" sz="1800" u="none">
                <a:solidFill>
                  <a:srgbClr val="990033"/>
                </a:solidFill>
              </a:rPr>
              <a:t>Propuestas Proyectos de Innovación 2010</a:t>
            </a:r>
          </a:p>
        </p:txBody>
      </p:sp>
      <p:sp>
        <p:nvSpPr>
          <p:cNvPr id="32816" name="5 CuadroTexto"/>
          <p:cNvSpPr txBox="1">
            <a:spLocks noChangeArrowheads="1"/>
          </p:cNvSpPr>
          <p:nvPr/>
        </p:nvSpPr>
        <p:spPr bwMode="auto">
          <a:xfrm>
            <a:off x="1308100" y="6337300"/>
            <a:ext cx="7035800" cy="338138"/>
          </a:xfrm>
          <a:prstGeom prst="rect">
            <a:avLst/>
          </a:prstGeom>
          <a:noFill/>
          <a:ln w="9525">
            <a:noFill/>
            <a:miter lim="800000"/>
            <a:headEnd/>
            <a:tailEnd/>
          </a:ln>
        </p:spPr>
        <p:txBody>
          <a:bodyPr>
            <a:spAutoFit/>
          </a:bodyPr>
          <a:lstStyle/>
          <a:p>
            <a:r>
              <a:rPr lang="es-MX" sz="1600" i="1" u="none">
                <a:solidFill>
                  <a:srgbClr val="FF0000"/>
                </a:solidFill>
              </a:rPr>
              <a:t>44 Proyectos en total con un monto aproximado de 120 $MP</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1089025" y="847725"/>
            <a:ext cx="6659563" cy="5010150"/>
          </a:xfrm>
          <a:prstGeom prst="flowChartAlternateProcess">
            <a:avLst/>
          </a:prstGeom>
          <a:solidFill>
            <a:schemeClr val="bg1"/>
          </a:solidFill>
          <a:ln w="28575">
            <a:solidFill>
              <a:srgbClr val="FF3300"/>
            </a:solidFill>
            <a:miter lim="800000"/>
            <a:headEnd/>
            <a:tailEnd/>
          </a:ln>
        </p:spPr>
        <p:txBody>
          <a:bodyPr wrap="none" anchor="ctr"/>
          <a:lstStyle/>
          <a:p>
            <a:endParaRPr lang="es-MX">
              <a:cs typeface="Arial" charset="0"/>
            </a:endParaRPr>
          </a:p>
        </p:txBody>
      </p:sp>
      <p:pic>
        <p:nvPicPr>
          <p:cNvPr id="33795" name="Picture 3" descr="vago"/>
          <p:cNvPicPr>
            <a:picLocks noChangeAspect="1" noChangeArrowheads="1"/>
          </p:cNvPicPr>
          <p:nvPr/>
        </p:nvPicPr>
        <p:blipFill>
          <a:blip r:embed="rId3" cstate="print"/>
          <a:srcRect/>
          <a:stretch>
            <a:fillRect/>
          </a:stretch>
        </p:blipFill>
        <p:spPr bwMode="auto">
          <a:xfrm>
            <a:off x="5184775" y="3259138"/>
            <a:ext cx="1079500" cy="836612"/>
          </a:xfrm>
          <a:prstGeom prst="rect">
            <a:avLst/>
          </a:prstGeom>
          <a:noFill/>
          <a:ln w="9525">
            <a:noFill/>
            <a:miter lim="800000"/>
            <a:headEnd/>
            <a:tailEnd/>
          </a:ln>
        </p:spPr>
      </p:pic>
      <p:pic>
        <p:nvPicPr>
          <p:cNvPr id="33796" name="Picture 4" descr="lamosa"/>
          <p:cNvPicPr>
            <a:picLocks noChangeAspect="1" noChangeArrowheads="1"/>
          </p:cNvPicPr>
          <p:nvPr/>
        </p:nvPicPr>
        <p:blipFill>
          <a:blip r:embed="rId4" cstate="print"/>
          <a:srcRect/>
          <a:stretch>
            <a:fillRect/>
          </a:stretch>
        </p:blipFill>
        <p:spPr bwMode="auto">
          <a:xfrm>
            <a:off x="2232025" y="4273550"/>
            <a:ext cx="1944688" cy="512763"/>
          </a:xfrm>
          <a:prstGeom prst="rect">
            <a:avLst/>
          </a:prstGeom>
          <a:noFill/>
          <a:ln w="9525">
            <a:noFill/>
            <a:miter lim="800000"/>
            <a:headEnd/>
            <a:tailEnd/>
          </a:ln>
        </p:spPr>
      </p:pic>
      <p:pic>
        <p:nvPicPr>
          <p:cNvPr id="33797" name="Picture 5" descr="inicio%201"/>
          <p:cNvPicPr>
            <a:picLocks noChangeAspect="1" noChangeArrowheads="1"/>
          </p:cNvPicPr>
          <p:nvPr/>
        </p:nvPicPr>
        <p:blipFill>
          <a:blip r:embed="rId5" cstate="print"/>
          <a:srcRect/>
          <a:stretch>
            <a:fillRect/>
          </a:stretch>
        </p:blipFill>
        <p:spPr bwMode="auto">
          <a:xfrm>
            <a:off x="1287463" y="2071688"/>
            <a:ext cx="1439862" cy="704850"/>
          </a:xfrm>
          <a:prstGeom prst="rect">
            <a:avLst/>
          </a:prstGeom>
          <a:noFill/>
          <a:ln w="9525">
            <a:noFill/>
            <a:miter lim="800000"/>
            <a:headEnd/>
            <a:tailEnd/>
          </a:ln>
        </p:spPr>
      </p:pic>
      <p:pic>
        <p:nvPicPr>
          <p:cNvPr id="33798" name="Picture 6"/>
          <p:cNvPicPr>
            <a:picLocks noChangeAspect="1" noChangeArrowheads="1"/>
          </p:cNvPicPr>
          <p:nvPr/>
        </p:nvPicPr>
        <p:blipFill>
          <a:blip r:embed="rId6" cstate="print"/>
          <a:srcRect/>
          <a:stretch>
            <a:fillRect/>
          </a:stretch>
        </p:blipFill>
        <p:spPr bwMode="auto">
          <a:xfrm>
            <a:off x="1420813" y="785813"/>
            <a:ext cx="1079500" cy="927100"/>
          </a:xfrm>
          <a:prstGeom prst="rect">
            <a:avLst/>
          </a:prstGeom>
          <a:noFill/>
          <a:ln w="9525">
            <a:noFill/>
            <a:miter lim="800000"/>
            <a:headEnd/>
            <a:tailEnd/>
          </a:ln>
        </p:spPr>
      </p:pic>
      <p:sp>
        <p:nvSpPr>
          <p:cNvPr id="33799" name="AutoShape 7"/>
          <p:cNvSpPr>
            <a:spLocks noChangeArrowheads="1"/>
          </p:cNvSpPr>
          <p:nvPr/>
        </p:nvSpPr>
        <p:spPr bwMode="auto">
          <a:xfrm>
            <a:off x="6408738" y="3071813"/>
            <a:ext cx="2584450" cy="1096962"/>
          </a:xfrm>
          <a:prstGeom prst="flowChartTerminator">
            <a:avLst/>
          </a:prstGeom>
          <a:solidFill>
            <a:srgbClr val="0099FF"/>
          </a:solidFill>
          <a:ln w="9525">
            <a:solidFill>
              <a:schemeClr val="tx1"/>
            </a:solidFill>
            <a:miter lim="800000"/>
            <a:headEnd/>
            <a:tailEnd/>
          </a:ln>
        </p:spPr>
        <p:txBody>
          <a:bodyPr wrap="none" anchor="ctr"/>
          <a:lstStyle/>
          <a:p>
            <a:pPr algn="ctr"/>
            <a:r>
              <a:rPr lang="es-MX" sz="1600">
                <a:solidFill>
                  <a:schemeClr val="bg1"/>
                </a:solidFill>
                <a:cs typeface="Arial" charset="0"/>
              </a:rPr>
              <a:t>2010</a:t>
            </a:r>
          </a:p>
          <a:p>
            <a:pPr algn="ctr"/>
            <a:r>
              <a:rPr lang="es-MX" sz="1600">
                <a:solidFill>
                  <a:schemeClr val="bg1"/>
                </a:solidFill>
                <a:cs typeface="Arial" charset="0"/>
              </a:rPr>
              <a:t>21 proyectos</a:t>
            </a:r>
            <a:endParaRPr lang="es-ES" sz="1600">
              <a:solidFill>
                <a:schemeClr val="bg1"/>
              </a:solidFill>
              <a:cs typeface="Arial" charset="0"/>
            </a:endParaRPr>
          </a:p>
        </p:txBody>
      </p:sp>
      <p:pic>
        <p:nvPicPr>
          <p:cNvPr id="33800" name="Picture 8"/>
          <p:cNvPicPr>
            <a:picLocks noChangeAspect="1" noChangeArrowheads="1"/>
          </p:cNvPicPr>
          <p:nvPr/>
        </p:nvPicPr>
        <p:blipFill>
          <a:blip r:embed="rId7" cstate="print"/>
          <a:srcRect/>
          <a:stretch>
            <a:fillRect/>
          </a:stretch>
        </p:blipFill>
        <p:spPr bwMode="auto">
          <a:xfrm>
            <a:off x="5273675" y="2071688"/>
            <a:ext cx="1584325" cy="658812"/>
          </a:xfrm>
          <a:prstGeom prst="rect">
            <a:avLst/>
          </a:prstGeom>
          <a:noFill/>
          <a:ln w="9525">
            <a:noFill/>
            <a:miter lim="800000"/>
            <a:headEnd/>
            <a:tailEnd/>
          </a:ln>
        </p:spPr>
      </p:pic>
      <p:pic>
        <p:nvPicPr>
          <p:cNvPr id="33801" name="Picture 9"/>
          <p:cNvPicPr>
            <a:picLocks noChangeAspect="1" noChangeArrowheads="1"/>
          </p:cNvPicPr>
          <p:nvPr/>
        </p:nvPicPr>
        <p:blipFill>
          <a:blip r:embed="rId8" cstate="print"/>
          <a:srcRect/>
          <a:stretch>
            <a:fillRect/>
          </a:stretch>
        </p:blipFill>
        <p:spPr bwMode="auto">
          <a:xfrm>
            <a:off x="5184775" y="5072063"/>
            <a:ext cx="2016125" cy="555625"/>
          </a:xfrm>
          <a:prstGeom prst="rect">
            <a:avLst/>
          </a:prstGeom>
          <a:noFill/>
          <a:ln w="9525">
            <a:noFill/>
            <a:miter lim="800000"/>
            <a:headEnd/>
            <a:tailEnd/>
          </a:ln>
        </p:spPr>
      </p:pic>
      <p:pic>
        <p:nvPicPr>
          <p:cNvPr id="33802" name="Picture 10"/>
          <p:cNvPicPr>
            <a:picLocks noChangeAspect="1" noChangeArrowheads="1"/>
          </p:cNvPicPr>
          <p:nvPr/>
        </p:nvPicPr>
        <p:blipFill>
          <a:blip r:embed="rId9" cstate="print"/>
          <a:srcRect/>
          <a:stretch>
            <a:fillRect/>
          </a:stretch>
        </p:blipFill>
        <p:spPr bwMode="auto">
          <a:xfrm>
            <a:off x="3527425" y="2857500"/>
            <a:ext cx="1004888" cy="1152525"/>
          </a:xfrm>
          <a:prstGeom prst="rect">
            <a:avLst/>
          </a:prstGeom>
          <a:noFill/>
          <a:ln w="9525">
            <a:noFill/>
            <a:miter lim="800000"/>
            <a:headEnd/>
            <a:tailEnd/>
          </a:ln>
        </p:spPr>
      </p:pic>
      <p:grpSp>
        <p:nvGrpSpPr>
          <p:cNvPr id="33803" name="Group 11"/>
          <p:cNvGrpSpPr>
            <a:grpSpLocks/>
          </p:cNvGrpSpPr>
          <p:nvPr/>
        </p:nvGrpSpPr>
        <p:grpSpPr bwMode="auto">
          <a:xfrm>
            <a:off x="5205413" y="4214813"/>
            <a:ext cx="1295400" cy="720725"/>
            <a:chOff x="2336" y="2069"/>
            <a:chExt cx="2358" cy="1360"/>
          </a:xfrm>
        </p:grpSpPr>
        <p:pic>
          <p:nvPicPr>
            <p:cNvPr id="33812" name="Picture 12"/>
            <p:cNvPicPr>
              <a:picLocks noChangeAspect="1" noChangeArrowheads="1"/>
            </p:cNvPicPr>
            <p:nvPr/>
          </p:nvPicPr>
          <p:blipFill>
            <a:blip r:embed="rId10" cstate="print"/>
            <a:srcRect/>
            <a:stretch>
              <a:fillRect/>
            </a:stretch>
          </p:blipFill>
          <p:spPr bwMode="auto">
            <a:xfrm>
              <a:off x="2336" y="2069"/>
              <a:ext cx="2358" cy="1360"/>
            </a:xfrm>
            <a:prstGeom prst="rect">
              <a:avLst/>
            </a:prstGeom>
            <a:noFill/>
            <a:ln w="9525">
              <a:noFill/>
              <a:miter lim="800000"/>
              <a:headEnd/>
              <a:tailEnd/>
            </a:ln>
          </p:spPr>
        </p:pic>
        <p:sp>
          <p:nvSpPr>
            <p:cNvPr id="33813" name="Rectangle 13"/>
            <p:cNvSpPr>
              <a:spLocks noChangeArrowheads="1"/>
            </p:cNvSpPr>
            <p:nvPr/>
          </p:nvSpPr>
          <p:spPr bwMode="auto">
            <a:xfrm>
              <a:off x="2562" y="3067"/>
              <a:ext cx="2132" cy="318"/>
            </a:xfrm>
            <a:prstGeom prst="rect">
              <a:avLst/>
            </a:prstGeom>
            <a:solidFill>
              <a:schemeClr val="bg1"/>
            </a:solidFill>
            <a:ln w="9525">
              <a:solidFill>
                <a:schemeClr val="bg1"/>
              </a:solidFill>
              <a:miter lim="800000"/>
              <a:headEnd/>
              <a:tailEnd/>
            </a:ln>
          </p:spPr>
          <p:txBody>
            <a:bodyPr wrap="none" anchor="ctr"/>
            <a:lstStyle/>
            <a:p>
              <a:endParaRPr lang="es-MX">
                <a:cs typeface="Arial" charset="0"/>
              </a:endParaRPr>
            </a:p>
          </p:txBody>
        </p:sp>
      </p:grpSp>
      <p:pic>
        <p:nvPicPr>
          <p:cNvPr id="33804" name="Picture 14"/>
          <p:cNvPicPr>
            <a:picLocks noChangeAspect="1" noChangeArrowheads="1"/>
          </p:cNvPicPr>
          <p:nvPr/>
        </p:nvPicPr>
        <p:blipFill>
          <a:blip r:embed="rId11" cstate="print"/>
          <a:srcRect/>
          <a:stretch>
            <a:fillRect/>
          </a:stretch>
        </p:blipFill>
        <p:spPr bwMode="auto">
          <a:xfrm>
            <a:off x="3071813" y="1857375"/>
            <a:ext cx="1490662" cy="687388"/>
          </a:xfrm>
          <a:prstGeom prst="rect">
            <a:avLst/>
          </a:prstGeom>
          <a:noFill/>
          <a:ln w="9525">
            <a:noFill/>
            <a:miter lim="800000"/>
            <a:headEnd/>
            <a:tailEnd/>
          </a:ln>
        </p:spPr>
      </p:pic>
      <p:pic>
        <p:nvPicPr>
          <p:cNvPr id="33805" name="Picture 15"/>
          <p:cNvPicPr>
            <a:picLocks noChangeAspect="1" noChangeArrowheads="1"/>
          </p:cNvPicPr>
          <p:nvPr/>
        </p:nvPicPr>
        <p:blipFill>
          <a:blip r:embed="rId12" cstate="print"/>
          <a:srcRect/>
          <a:stretch>
            <a:fillRect/>
          </a:stretch>
        </p:blipFill>
        <p:spPr bwMode="auto">
          <a:xfrm>
            <a:off x="5419725" y="857250"/>
            <a:ext cx="1081088" cy="1016000"/>
          </a:xfrm>
          <a:prstGeom prst="rect">
            <a:avLst/>
          </a:prstGeom>
          <a:noFill/>
          <a:ln w="9525">
            <a:noFill/>
            <a:miter lim="800000"/>
            <a:headEnd/>
            <a:tailEnd/>
          </a:ln>
        </p:spPr>
      </p:pic>
      <p:pic>
        <p:nvPicPr>
          <p:cNvPr id="33806" name="Picture 16"/>
          <p:cNvPicPr>
            <a:picLocks noChangeAspect="1" noChangeArrowheads="1"/>
          </p:cNvPicPr>
          <p:nvPr/>
        </p:nvPicPr>
        <p:blipFill>
          <a:blip r:embed="rId13" cstate="print"/>
          <a:srcRect/>
          <a:stretch>
            <a:fillRect/>
          </a:stretch>
        </p:blipFill>
        <p:spPr bwMode="auto">
          <a:xfrm>
            <a:off x="3087688" y="785813"/>
            <a:ext cx="1657350" cy="801687"/>
          </a:xfrm>
          <a:prstGeom prst="rect">
            <a:avLst/>
          </a:prstGeom>
          <a:noFill/>
          <a:ln w="9525">
            <a:noFill/>
            <a:miter lim="800000"/>
            <a:headEnd/>
            <a:tailEnd/>
          </a:ln>
        </p:spPr>
      </p:pic>
      <p:pic>
        <p:nvPicPr>
          <p:cNvPr id="33807" name="Picture 17"/>
          <p:cNvPicPr>
            <a:picLocks noChangeAspect="1" noChangeArrowheads="1"/>
          </p:cNvPicPr>
          <p:nvPr/>
        </p:nvPicPr>
        <p:blipFill>
          <a:blip r:embed="rId14" cstate="print"/>
          <a:srcRect/>
          <a:stretch>
            <a:fillRect/>
          </a:stretch>
        </p:blipFill>
        <p:spPr bwMode="auto">
          <a:xfrm>
            <a:off x="2266950" y="5000625"/>
            <a:ext cx="2484438" cy="647700"/>
          </a:xfrm>
          <a:prstGeom prst="rect">
            <a:avLst/>
          </a:prstGeom>
          <a:noFill/>
          <a:ln w="9525">
            <a:noFill/>
            <a:miter lim="800000"/>
            <a:headEnd/>
            <a:tailEnd/>
          </a:ln>
        </p:spPr>
      </p:pic>
      <p:pic>
        <p:nvPicPr>
          <p:cNvPr id="33808" name="Picture 18"/>
          <p:cNvPicPr>
            <a:picLocks noChangeAspect="1" noChangeArrowheads="1"/>
          </p:cNvPicPr>
          <p:nvPr/>
        </p:nvPicPr>
        <p:blipFill>
          <a:blip r:embed="rId15" cstate="print"/>
          <a:srcRect/>
          <a:stretch>
            <a:fillRect/>
          </a:stretch>
        </p:blipFill>
        <p:spPr bwMode="auto">
          <a:xfrm>
            <a:off x="1295400" y="3000375"/>
            <a:ext cx="1655763" cy="690563"/>
          </a:xfrm>
          <a:prstGeom prst="rect">
            <a:avLst/>
          </a:prstGeom>
          <a:noFill/>
          <a:ln w="9525">
            <a:noFill/>
            <a:miter lim="800000"/>
            <a:headEnd/>
            <a:tailEnd/>
          </a:ln>
        </p:spPr>
      </p:pic>
      <p:sp>
        <p:nvSpPr>
          <p:cNvPr id="33809" name="AutoShape 19"/>
          <p:cNvSpPr>
            <a:spLocks noChangeArrowheads="1"/>
          </p:cNvSpPr>
          <p:nvPr/>
        </p:nvSpPr>
        <p:spPr bwMode="auto">
          <a:xfrm>
            <a:off x="142875" y="4024313"/>
            <a:ext cx="1928813" cy="1152525"/>
          </a:xfrm>
          <a:prstGeom prst="flowChartAlternateProcess">
            <a:avLst/>
          </a:prstGeom>
          <a:solidFill>
            <a:srgbClr val="0099FF"/>
          </a:solidFill>
          <a:ln w="9525">
            <a:solidFill>
              <a:schemeClr val="tx1"/>
            </a:solidFill>
            <a:miter lim="800000"/>
            <a:headEnd/>
            <a:tailEnd/>
          </a:ln>
        </p:spPr>
        <p:txBody>
          <a:bodyPr wrap="none" anchor="ctr"/>
          <a:lstStyle/>
          <a:p>
            <a:pPr algn="ctr"/>
            <a:r>
              <a:rPr lang="es-MX" sz="1600">
                <a:solidFill>
                  <a:schemeClr val="bg1"/>
                </a:solidFill>
                <a:cs typeface="Arial" charset="0"/>
              </a:rPr>
              <a:t>80% </a:t>
            </a:r>
          </a:p>
          <a:p>
            <a:pPr algn="ctr"/>
            <a:r>
              <a:rPr lang="es-MX" sz="1600">
                <a:solidFill>
                  <a:schemeClr val="bg1"/>
                </a:solidFill>
                <a:cs typeface="Arial" charset="0"/>
              </a:rPr>
              <a:t>Nanotecnología</a:t>
            </a:r>
          </a:p>
          <a:p>
            <a:pPr algn="ctr"/>
            <a:r>
              <a:rPr lang="es-MX" sz="1600">
                <a:solidFill>
                  <a:schemeClr val="bg1"/>
                </a:solidFill>
                <a:cs typeface="Arial" charset="0"/>
              </a:rPr>
              <a:t>($ 54 MDP)</a:t>
            </a:r>
            <a:endParaRPr lang="es-ES" sz="1600">
              <a:solidFill>
                <a:schemeClr val="bg1"/>
              </a:solidFill>
              <a:cs typeface="Arial" charset="0"/>
            </a:endParaRPr>
          </a:p>
        </p:txBody>
      </p:sp>
      <p:sp>
        <p:nvSpPr>
          <p:cNvPr id="33810" name="20 Rectángulo"/>
          <p:cNvSpPr>
            <a:spLocks noChangeArrowheads="1"/>
          </p:cNvSpPr>
          <p:nvPr/>
        </p:nvSpPr>
        <p:spPr bwMode="auto">
          <a:xfrm>
            <a:off x="1071563" y="5988050"/>
            <a:ext cx="6867525" cy="457200"/>
          </a:xfrm>
          <a:prstGeom prst="rect">
            <a:avLst/>
          </a:prstGeom>
          <a:noFill/>
          <a:ln w="9525">
            <a:noFill/>
            <a:miter lim="800000"/>
            <a:headEnd/>
            <a:tailEnd/>
          </a:ln>
        </p:spPr>
        <p:txBody>
          <a:bodyPr wrap="none">
            <a:spAutoFit/>
          </a:bodyPr>
          <a:lstStyle/>
          <a:p>
            <a:r>
              <a:rPr lang="es-ES_tradnl" sz="2400" i="1" u="none">
                <a:solidFill>
                  <a:srgbClr val="003300"/>
                </a:solidFill>
              </a:rPr>
              <a:t>Algunos Proyectos de Nanotecnología en N.L.</a:t>
            </a:r>
            <a:endParaRPr lang="es-MX" sz="2400" i="1" u="none">
              <a:solidFill>
                <a:srgbClr val="003300"/>
              </a:solidFill>
            </a:endParaRPr>
          </a:p>
        </p:txBody>
      </p:sp>
      <p:sp>
        <p:nvSpPr>
          <p:cNvPr id="33811" name="Text Box 22"/>
          <p:cNvSpPr txBox="1">
            <a:spLocks noChangeArrowheads="1"/>
          </p:cNvSpPr>
          <p:nvPr/>
        </p:nvSpPr>
        <p:spPr bwMode="auto">
          <a:xfrm>
            <a:off x="2844800" y="0"/>
            <a:ext cx="3644900" cy="457200"/>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s-MX" sz="2400" i="1" u="none">
                <a:solidFill>
                  <a:schemeClr val="hlink"/>
                </a:solidFill>
              </a:rPr>
              <a:t>Unidad Monterrey</a:t>
            </a:r>
            <a:endParaRPr lang="es-ES" sz="2400" i="1" u="none">
              <a:solidFill>
                <a:schemeClr val="hlink"/>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175" y="3021013"/>
            <a:ext cx="9144000" cy="457200"/>
          </a:xfrm>
          <a:prstGeom prst="rect">
            <a:avLst/>
          </a:prstGeom>
          <a:noFill/>
          <a:ln w="9525" algn="ctr">
            <a:noFill/>
            <a:miter lim="800000"/>
            <a:headEnd/>
            <a:tailEnd/>
          </a:ln>
        </p:spPr>
        <p:txBody>
          <a:bodyPr>
            <a:spAutoFit/>
          </a:bodyPr>
          <a:lstStyle/>
          <a:p>
            <a:pPr algn="ctr">
              <a:buClr>
                <a:schemeClr val="accent2"/>
              </a:buClr>
              <a:buSzPts val="2400"/>
            </a:pPr>
            <a:r>
              <a:rPr lang="es-ES_tradnl" sz="2400" u="none">
                <a:solidFill>
                  <a:schemeClr val="accent2"/>
                </a:solidFill>
              </a:rPr>
              <a:t>1. Lista de Asistencia. Declaración del Quórum Legal</a:t>
            </a:r>
            <a:endParaRPr lang="es-MX" sz="1800" b="0" u="none"/>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9"/>
          <p:cNvGrpSpPr>
            <a:grpSpLocks/>
          </p:cNvGrpSpPr>
          <p:nvPr/>
        </p:nvGrpSpPr>
        <p:grpSpPr bwMode="auto">
          <a:xfrm>
            <a:off x="0" y="0"/>
            <a:ext cx="9144000" cy="8104188"/>
            <a:chOff x="0" y="0"/>
            <a:chExt cx="5760" cy="5105"/>
          </a:xfrm>
        </p:grpSpPr>
        <p:pic>
          <p:nvPicPr>
            <p:cNvPr id="34819" name="Picture 7"/>
            <p:cNvPicPr>
              <a:picLocks noChangeAspect="1" noChangeArrowheads="1"/>
            </p:cNvPicPr>
            <p:nvPr/>
          </p:nvPicPr>
          <p:blipFill>
            <a:blip r:embed="rId2" cstate="print"/>
            <a:srcRect/>
            <a:stretch>
              <a:fillRect/>
            </a:stretch>
          </p:blipFill>
          <p:spPr bwMode="auto">
            <a:xfrm>
              <a:off x="336" y="992"/>
              <a:ext cx="5277" cy="4113"/>
            </a:xfrm>
            <a:prstGeom prst="rect">
              <a:avLst/>
            </a:prstGeom>
            <a:noFill/>
            <a:ln w="9525">
              <a:noFill/>
              <a:miter lim="800000"/>
              <a:headEnd/>
              <a:tailEnd/>
            </a:ln>
          </p:spPr>
        </p:pic>
        <p:sp>
          <p:nvSpPr>
            <p:cNvPr id="34820" name="Rectangle 16"/>
            <p:cNvSpPr>
              <a:spLocks noChangeArrowheads="1"/>
            </p:cNvSpPr>
            <p:nvPr/>
          </p:nvSpPr>
          <p:spPr bwMode="auto">
            <a:xfrm>
              <a:off x="520" y="4472"/>
              <a:ext cx="4480" cy="624"/>
            </a:xfrm>
            <a:prstGeom prst="rect">
              <a:avLst/>
            </a:prstGeom>
            <a:solidFill>
              <a:schemeClr val="bg1"/>
            </a:solidFill>
            <a:ln w="9525">
              <a:solidFill>
                <a:schemeClr val="bg1"/>
              </a:solidFill>
              <a:miter lim="800000"/>
              <a:headEnd/>
              <a:tailEnd/>
            </a:ln>
            <a:effectLst>
              <a:prstShdw prst="shdw12">
                <a:schemeClr val="bg2">
                  <a:alpha val="50000"/>
                </a:schemeClr>
              </a:prstShdw>
            </a:effectLst>
          </p:spPr>
          <p:txBody>
            <a:bodyPr wrap="none" anchor="ctr"/>
            <a:lstStyle/>
            <a:p>
              <a:endParaRPr lang="es-MX"/>
            </a:p>
          </p:txBody>
        </p:sp>
        <p:grpSp>
          <p:nvGrpSpPr>
            <p:cNvPr id="34821" name="Group 18"/>
            <p:cNvGrpSpPr>
              <a:grpSpLocks/>
            </p:cNvGrpSpPr>
            <p:nvPr/>
          </p:nvGrpSpPr>
          <p:grpSpPr bwMode="auto">
            <a:xfrm>
              <a:off x="0" y="0"/>
              <a:ext cx="5760" cy="4320"/>
              <a:chOff x="0" y="0"/>
              <a:chExt cx="5760" cy="4320"/>
            </a:xfrm>
          </p:grpSpPr>
          <p:pic>
            <p:nvPicPr>
              <p:cNvPr id="34822" name="Picture 9"/>
              <p:cNvPicPr>
                <a:picLocks noChangeAspect="1" noChangeArrowheads="1"/>
              </p:cNvPicPr>
              <p:nvPr/>
            </p:nvPicPr>
            <p:blipFill>
              <a:blip r:embed="rId3" cstate="print"/>
              <a:srcRect/>
              <a:stretch>
                <a:fillRect/>
              </a:stretch>
            </p:blipFill>
            <p:spPr bwMode="auto">
              <a:xfrm>
                <a:off x="4462" y="0"/>
                <a:ext cx="1298" cy="531"/>
              </a:xfrm>
              <a:prstGeom prst="rect">
                <a:avLst/>
              </a:prstGeom>
              <a:noFill/>
              <a:ln w="9525">
                <a:noFill/>
                <a:miter lim="800000"/>
                <a:headEnd/>
                <a:tailEnd/>
              </a:ln>
            </p:spPr>
          </p:pic>
          <p:sp>
            <p:nvSpPr>
              <p:cNvPr id="34823" name="Rectangle 10"/>
              <p:cNvSpPr>
                <a:spLocks noChangeArrowheads="1"/>
              </p:cNvSpPr>
              <p:nvPr/>
            </p:nvSpPr>
            <p:spPr bwMode="auto">
              <a:xfrm>
                <a:off x="984" y="160"/>
                <a:ext cx="3536" cy="456"/>
              </a:xfrm>
              <a:prstGeom prst="rect">
                <a:avLst/>
              </a:prstGeom>
              <a:solidFill>
                <a:schemeClr val="bg1"/>
              </a:solidFill>
              <a:ln w="9525">
                <a:solidFill>
                  <a:schemeClr val="bg1"/>
                </a:solidFill>
                <a:miter lim="800000"/>
                <a:headEnd/>
                <a:tailEnd/>
              </a:ln>
            </p:spPr>
            <p:txBody>
              <a:bodyPr wrap="none" anchor="ctr"/>
              <a:lstStyle/>
              <a:p>
                <a:pPr algn="ctr"/>
                <a:r>
                  <a:rPr lang="es-MX" sz="2400" u="none">
                    <a:solidFill>
                      <a:srgbClr val="FF6600"/>
                    </a:solidFill>
                    <a:latin typeface="Bookman Old Style" pitchFamily="18" charset="0"/>
                  </a:rPr>
                  <a:t>Sistema Regional de Innovación</a:t>
                </a:r>
              </a:p>
              <a:p>
                <a:pPr algn="ctr"/>
                <a:r>
                  <a:rPr lang="es-MX" sz="2400" u="none">
                    <a:solidFill>
                      <a:srgbClr val="FF6600"/>
                    </a:solidFill>
                    <a:latin typeface="Bookman Old Style" pitchFamily="18" charset="0"/>
                  </a:rPr>
                  <a:t>En Nanotecnología en NL</a:t>
                </a:r>
                <a:endParaRPr lang="es-ES" sz="2400" u="none">
                  <a:solidFill>
                    <a:srgbClr val="FF6600"/>
                  </a:solidFill>
                  <a:latin typeface="Bookman Old Style" pitchFamily="18" charset="0"/>
                </a:endParaRPr>
              </a:p>
            </p:txBody>
          </p:sp>
          <p:sp>
            <p:nvSpPr>
              <p:cNvPr id="34824" name="Text Box 12"/>
              <p:cNvSpPr txBox="1">
                <a:spLocks noChangeArrowheads="1"/>
              </p:cNvSpPr>
              <p:nvPr/>
            </p:nvSpPr>
            <p:spPr bwMode="auto">
              <a:xfrm>
                <a:off x="1144" y="647"/>
                <a:ext cx="3720" cy="250"/>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s-MX" sz="2000" u="none">
                    <a:solidFill>
                      <a:srgbClr val="FF6600"/>
                    </a:solidFill>
                    <a:latin typeface="Bookman Old Style" pitchFamily="18" charset="0"/>
                  </a:rPr>
                  <a:t>Cluster, Incubadora y Fondo de CR</a:t>
                </a:r>
                <a:endParaRPr lang="es-ES" sz="2000" u="none">
                  <a:solidFill>
                    <a:srgbClr val="FF6600"/>
                  </a:solidFill>
                  <a:latin typeface="Bookman Old Style" pitchFamily="18" charset="0"/>
                </a:endParaRPr>
              </a:p>
            </p:txBody>
          </p:sp>
          <p:sp>
            <p:nvSpPr>
              <p:cNvPr id="34825" name="Rectangle 14"/>
              <p:cNvSpPr>
                <a:spLocks noChangeArrowheads="1"/>
              </p:cNvSpPr>
              <p:nvPr/>
            </p:nvSpPr>
            <p:spPr bwMode="auto">
              <a:xfrm>
                <a:off x="1336" y="984"/>
                <a:ext cx="2952" cy="224"/>
              </a:xfrm>
              <a:prstGeom prst="rect">
                <a:avLst/>
              </a:prstGeom>
              <a:solidFill>
                <a:schemeClr val="bg1"/>
              </a:solidFill>
              <a:ln w="9525">
                <a:solidFill>
                  <a:schemeClr val="bg1"/>
                </a:solidFill>
                <a:miter lim="800000"/>
                <a:headEnd/>
                <a:tailEnd/>
              </a:ln>
            </p:spPr>
            <p:txBody>
              <a:bodyPr wrap="none" anchor="ctr"/>
              <a:lstStyle/>
              <a:p>
                <a:pPr algn="ctr"/>
                <a:r>
                  <a:rPr lang="es-MX" sz="2400" u="none">
                    <a:latin typeface="Bookman Old Style" pitchFamily="18" charset="0"/>
                  </a:rPr>
                  <a:t>Mapa de Operación del Cluster</a:t>
                </a:r>
                <a:endParaRPr lang="es-ES" sz="2400" u="none">
                  <a:latin typeface="Bookman Old Style" pitchFamily="18" charset="0"/>
                </a:endParaRPr>
              </a:p>
            </p:txBody>
          </p:sp>
          <p:sp>
            <p:nvSpPr>
              <p:cNvPr id="34826" name="Rectangle 15"/>
              <p:cNvSpPr>
                <a:spLocks noChangeArrowheads="1"/>
              </p:cNvSpPr>
              <p:nvPr/>
            </p:nvSpPr>
            <p:spPr bwMode="auto">
              <a:xfrm>
                <a:off x="1896" y="3984"/>
                <a:ext cx="2120" cy="336"/>
              </a:xfrm>
              <a:prstGeom prst="rect">
                <a:avLst/>
              </a:prstGeom>
              <a:solidFill>
                <a:schemeClr val="bg1"/>
              </a:solidFill>
              <a:ln w="9525">
                <a:solidFill>
                  <a:schemeClr val="bg1"/>
                </a:solidFill>
                <a:miter lim="800000"/>
                <a:headEnd/>
                <a:tailEnd/>
              </a:ln>
            </p:spPr>
            <p:txBody>
              <a:bodyPr wrap="none" anchor="ctr"/>
              <a:lstStyle/>
              <a:p>
                <a:endParaRPr lang="es-MX"/>
              </a:p>
            </p:txBody>
          </p:sp>
          <p:sp>
            <p:nvSpPr>
              <p:cNvPr id="34827" name="Line 17"/>
              <p:cNvSpPr>
                <a:spLocks noChangeShapeType="1"/>
              </p:cNvSpPr>
              <p:nvPr/>
            </p:nvSpPr>
            <p:spPr bwMode="auto">
              <a:xfrm>
                <a:off x="0" y="912"/>
                <a:ext cx="5760" cy="0"/>
              </a:xfrm>
              <a:prstGeom prst="line">
                <a:avLst/>
              </a:prstGeom>
              <a:noFill/>
              <a:ln w="38100">
                <a:solidFill>
                  <a:srgbClr val="FF6600"/>
                </a:solidFill>
                <a:round/>
                <a:headEnd/>
                <a:tailEnd/>
              </a:ln>
              <a:effectLst>
                <a:outerShdw algn="ctr" rotWithShape="0">
                  <a:schemeClr val="bg2">
                    <a:alpha val="50000"/>
                  </a:schemeClr>
                </a:outerShdw>
              </a:effectLst>
            </p:spPr>
            <p:txBody>
              <a:bodyPr/>
              <a:lstStyle/>
              <a:p>
                <a:pPr>
                  <a:defRPr/>
                </a:pPr>
                <a:endParaRPr lang="es-MX"/>
              </a:p>
            </p:txBody>
          </p:sp>
        </p:grpSp>
      </p:gr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146050"/>
            <a:ext cx="9144000" cy="336550"/>
          </a:xfrm>
          <a:prstGeom prst="rect">
            <a:avLst/>
          </a:prstGeom>
          <a:noFill/>
          <a:ln w="9525" algn="ctr">
            <a:noFill/>
            <a:miter lim="800000"/>
            <a:headEnd/>
            <a:tailEnd/>
          </a:ln>
        </p:spPr>
        <p:txBody>
          <a:bodyPr>
            <a:spAutoFit/>
          </a:bodyPr>
          <a:lstStyle/>
          <a:p>
            <a:pPr algn="ctr"/>
            <a:r>
              <a:rPr lang="es-ES" sz="1600" u="none">
                <a:solidFill>
                  <a:srgbClr val="990033"/>
                </a:solidFill>
                <a:cs typeface="Arial" charset="0"/>
              </a:rPr>
              <a:t>Registro de Patentes</a:t>
            </a:r>
          </a:p>
        </p:txBody>
      </p:sp>
      <p:pic>
        <p:nvPicPr>
          <p:cNvPr id="35843" name="Picture 87"/>
          <p:cNvPicPr>
            <a:picLocks noChangeAspect="1" noChangeArrowheads="1"/>
          </p:cNvPicPr>
          <p:nvPr/>
        </p:nvPicPr>
        <p:blipFill>
          <a:blip r:embed="rId3" cstate="print"/>
          <a:srcRect/>
          <a:stretch>
            <a:fillRect/>
          </a:stretch>
        </p:blipFill>
        <p:spPr bwMode="auto">
          <a:xfrm>
            <a:off x="1169988" y="584200"/>
            <a:ext cx="7156450" cy="4425950"/>
          </a:xfrm>
          <a:prstGeom prst="rect">
            <a:avLst/>
          </a:prstGeom>
          <a:noFill/>
          <a:ln w="9525">
            <a:noFill/>
            <a:miter lim="800000"/>
            <a:headEnd/>
            <a:tailEnd/>
          </a:ln>
        </p:spPr>
      </p:pic>
      <p:sp>
        <p:nvSpPr>
          <p:cNvPr id="35844" name="Rectangle 88"/>
          <p:cNvSpPr>
            <a:spLocks noChangeArrowheads="1"/>
          </p:cNvSpPr>
          <p:nvPr/>
        </p:nvSpPr>
        <p:spPr bwMode="auto">
          <a:xfrm>
            <a:off x="209550" y="5005388"/>
            <a:ext cx="8689975" cy="1568450"/>
          </a:xfrm>
          <a:prstGeom prst="rect">
            <a:avLst/>
          </a:prstGeom>
          <a:noFill/>
          <a:ln w="9525" algn="ctr">
            <a:noFill/>
            <a:miter lim="800000"/>
            <a:headEnd/>
            <a:tailEnd/>
          </a:ln>
        </p:spPr>
        <p:txBody>
          <a:bodyPr anchor="ctr">
            <a:spAutoFit/>
          </a:bodyPr>
          <a:lstStyle/>
          <a:p>
            <a:pPr marL="228600" indent="-228600">
              <a:buFontTx/>
              <a:buAutoNum type="arabicPeriod"/>
            </a:pPr>
            <a:endParaRPr lang="es-MX" u="none">
              <a:solidFill>
                <a:schemeClr val="hlink"/>
              </a:solidFill>
            </a:endParaRPr>
          </a:p>
          <a:p>
            <a:pPr marL="228600" indent="-228600">
              <a:buFontTx/>
              <a:buAutoNum type="arabicPeriod"/>
            </a:pPr>
            <a:r>
              <a:rPr lang="es-MX" u="none">
                <a:solidFill>
                  <a:srgbClr val="003300"/>
                </a:solidFill>
              </a:rPr>
              <a:t>Reinforced aluminum alloy and its process of manufacture </a:t>
            </a:r>
          </a:p>
          <a:p>
            <a:pPr marL="228600" indent="-228600">
              <a:buFontTx/>
              <a:buAutoNum type="arabicPeriod"/>
            </a:pPr>
            <a:r>
              <a:rPr lang="es-MX" u="none">
                <a:solidFill>
                  <a:srgbClr val="003300"/>
                </a:solidFill>
              </a:rPr>
              <a:t>Molybdenum Sulfide / Carbide Catalyst </a:t>
            </a:r>
          </a:p>
          <a:p>
            <a:pPr marL="228600" indent="-228600">
              <a:buFontTx/>
              <a:buAutoNum type="arabicPeriod"/>
            </a:pPr>
            <a:r>
              <a:rPr lang="es-MX" u="none">
                <a:solidFill>
                  <a:schemeClr val="hlink"/>
                </a:solidFill>
              </a:rPr>
              <a:t>Tratamiento térmico de arcillas de la familia de las montmorillonitas para su incorporación en la fabricación de productos cerámicos </a:t>
            </a:r>
          </a:p>
          <a:p>
            <a:pPr marL="228600" indent="-228600">
              <a:buFontTx/>
              <a:buAutoNum type="arabicPeriod"/>
            </a:pPr>
            <a:r>
              <a:rPr lang="es-MX" u="none">
                <a:solidFill>
                  <a:schemeClr val="hlink"/>
                </a:solidFill>
              </a:rPr>
              <a:t>Aparato de vibro estimulación palatina para tratar problemas del lenguaje </a:t>
            </a:r>
          </a:p>
          <a:p>
            <a:pPr marL="228600" indent="-228600">
              <a:buFontTx/>
              <a:buAutoNum type="arabicPeriod"/>
            </a:pPr>
            <a:r>
              <a:rPr lang="es-MX" u="none">
                <a:solidFill>
                  <a:schemeClr val="hlink"/>
                </a:solidFill>
              </a:rPr>
              <a:t>Dispositivo multi-unión de celda solar con estructura monolítica con secuencia y conexiones variables, formada por uniones elementales de capas tipo "p" y "n" </a:t>
            </a:r>
          </a:p>
        </p:txBody>
      </p:sp>
      <p:sp>
        <p:nvSpPr>
          <p:cNvPr id="35845" name="Rectangle 89"/>
          <p:cNvSpPr>
            <a:spLocks noChangeArrowheads="1"/>
          </p:cNvSpPr>
          <p:nvPr/>
        </p:nvSpPr>
        <p:spPr bwMode="auto">
          <a:xfrm>
            <a:off x="-1638300" y="4854575"/>
            <a:ext cx="7089775" cy="274638"/>
          </a:xfrm>
          <a:prstGeom prst="rect">
            <a:avLst/>
          </a:prstGeom>
          <a:noFill/>
          <a:ln w="9525" algn="ctr">
            <a:noFill/>
            <a:miter lim="800000"/>
            <a:headEnd/>
            <a:tailEnd/>
          </a:ln>
        </p:spPr>
        <p:txBody>
          <a:bodyPr/>
          <a:lstStyle/>
          <a:p>
            <a:pPr algn="ctr"/>
            <a:r>
              <a:rPr lang="es-MX" sz="1400" u="none">
                <a:solidFill>
                  <a:srgbClr val="990033"/>
                </a:solidFill>
              </a:rPr>
              <a:t>En 2009 se otorgaron 5 títulos:</a:t>
            </a:r>
            <a:r>
              <a:rPr lang="en-US" sz="1400" u="none">
                <a:solidFill>
                  <a:srgbClr val="990033"/>
                </a:solidFill>
              </a:rPr>
              <a:t> </a:t>
            </a:r>
          </a:p>
        </p:txBody>
      </p:sp>
      <p:sp>
        <p:nvSpPr>
          <p:cNvPr id="35846" name="Text Box 9"/>
          <p:cNvSpPr txBox="1">
            <a:spLocks noChangeArrowheads="1"/>
          </p:cNvSpPr>
          <p:nvPr/>
        </p:nvSpPr>
        <p:spPr bwMode="auto">
          <a:xfrm>
            <a:off x="2146300" y="1168400"/>
            <a:ext cx="3746500" cy="336550"/>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s-MX" sz="1600" i="1" u="none">
                <a:solidFill>
                  <a:srgbClr val="0033CC"/>
                </a:solidFill>
                <a:latin typeface="Gungsuh" pitchFamily="18" charset="-127"/>
                <a:ea typeface="Gungsuh" pitchFamily="18" charset="-127"/>
              </a:rPr>
              <a:t>2009: 4 de la Unidad Monterrey</a:t>
            </a:r>
            <a:endParaRPr lang="es-ES" sz="1600" i="1" u="none">
              <a:solidFill>
                <a:srgbClr val="0033CC"/>
              </a:solidFill>
              <a:latin typeface="Gungsuh" pitchFamily="18" charset="-127"/>
              <a:ea typeface="Gungsuh" pitchFamily="18" charset="-127"/>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8"/>
          <p:cNvSpPr>
            <a:spLocks noChangeArrowheads="1"/>
          </p:cNvSpPr>
          <p:nvPr/>
        </p:nvSpPr>
        <p:spPr bwMode="auto">
          <a:xfrm>
            <a:off x="1231900" y="187325"/>
            <a:ext cx="6661150" cy="371475"/>
          </a:xfrm>
          <a:prstGeom prst="rect">
            <a:avLst/>
          </a:prstGeom>
          <a:noFill/>
          <a:ln w="9525" algn="ctr">
            <a:noFill/>
            <a:miter lim="800000"/>
            <a:headEnd/>
            <a:tailEnd/>
          </a:ln>
        </p:spPr>
        <p:txBody>
          <a:bodyPr/>
          <a:lstStyle/>
          <a:p>
            <a:pPr algn="ctr"/>
            <a:r>
              <a:rPr lang="es-MX" sz="1600" u="none">
                <a:solidFill>
                  <a:srgbClr val="990033"/>
                </a:solidFill>
                <a:cs typeface="Arial" charset="0"/>
              </a:rPr>
              <a:t>Instituciones Mexicanas Líderes en Solicitudes de Patente - 2009</a:t>
            </a:r>
          </a:p>
        </p:txBody>
      </p:sp>
      <p:sp>
        <p:nvSpPr>
          <p:cNvPr id="36867" name="Text Box 69"/>
          <p:cNvSpPr txBox="1">
            <a:spLocks noChangeArrowheads="1"/>
          </p:cNvSpPr>
          <p:nvPr/>
        </p:nvSpPr>
        <p:spPr bwMode="auto">
          <a:xfrm>
            <a:off x="336550" y="6408738"/>
            <a:ext cx="1057275" cy="274637"/>
          </a:xfrm>
          <a:prstGeom prst="rect">
            <a:avLst/>
          </a:prstGeom>
          <a:noFill/>
          <a:ln w="9525" algn="ctr">
            <a:noFill/>
            <a:miter lim="800000"/>
            <a:headEnd/>
            <a:tailEnd/>
          </a:ln>
        </p:spPr>
        <p:txBody>
          <a:bodyPr wrap="none">
            <a:spAutoFit/>
          </a:bodyPr>
          <a:lstStyle/>
          <a:p>
            <a:pPr algn="r"/>
            <a:r>
              <a:rPr lang="es-ES" b="0" u="none">
                <a:solidFill>
                  <a:schemeClr val="accent2"/>
                </a:solidFill>
              </a:rPr>
              <a:t>Fuente: IMPI</a:t>
            </a:r>
          </a:p>
        </p:txBody>
      </p:sp>
      <p:graphicFrame>
        <p:nvGraphicFramePr>
          <p:cNvPr id="25940" name="Group 340"/>
          <p:cNvGraphicFramePr>
            <a:graphicFrameLocks noGrp="1"/>
          </p:cNvGraphicFramePr>
          <p:nvPr/>
        </p:nvGraphicFramePr>
        <p:xfrm>
          <a:off x="469900" y="914400"/>
          <a:ext cx="8166100" cy="4823467"/>
        </p:xfrm>
        <a:graphic>
          <a:graphicData uri="http://schemas.openxmlformats.org/drawingml/2006/table">
            <a:tbl>
              <a:tblPr/>
              <a:tblGrid>
                <a:gridCol w="1066800"/>
                <a:gridCol w="6032500"/>
                <a:gridCol w="1066800"/>
              </a:tblGrid>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Times New Roman" pitchFamily="18" charset="0"/>
                        </a:rPr>
                        <a:t>Posición</a:t>
                      </a:r>
                      <a:endParaRPr kumimoji="0" lang="es-ES" sz="12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Times New Roman" pitchFamily="18" charset="0"/>
                        </a:rPr>
                        <a:t>Institución </a:t>
                      </a: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Solicitudes</a:t>
                      </a: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r>
              <a:tr h="301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1</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b"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Instituto Tecnológico y de Estudios Superiores de Monterrey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37</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2</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Universidad Nacional Autónoma de México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21</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3</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Centro de Investigación y de Estudios Avanzados del I. P. N.</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14</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4</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Instituto Mexicano del Petróleo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12</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5</a:t>
                      </a:r>
                      <a:endParaRPr kumimoji="0" lang="es-ES" sz="1200" b="1"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Centro de Investigación en Materiales Avanzados, S. C </a:t>
                      </a:r>
                      <a:endParaRPr kumimoji="0" lang="es-ES" sz="1200" b="1"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10</a:t>
                      </a:r>
                      <a:endParaRPr kumimoji="0" lang="es-ES" sz="1200" b="1"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C000"/>
                    </a:solid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5</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Universidad de Guanajuato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10</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6</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accent2"/>
                          </a:solidFill>
                          <a:effectLst/>
                          <a:latin typeface="Arial" charset="0"/>
                          <a:cs typeface="Times New Roman" pitchFamily="18" charset="0"/>
                        </a:rPr>
                        <a:t>Centro de Investigación en Química Aplicada </a:t>
                      </a:r>
                      <a:endParaRPr kumimoji="0" lang="es-ES" sz="12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7</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7</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Instituto de Investigaciones Eléctricas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6</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8</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Instituto Mexicano de Tecnología Del Agua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5</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8</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Instituto Politécnico Nacional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5</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8</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Universidad Autónoma De Nuevo León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5</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8</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Universidad Autónoma Metropolitana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5</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9</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Centro de Investigación y Asistencia en Tecnología y Diseño del Estado de Jalisco, A.C.</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4</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9</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accent2"/>
                          </a:solidFill>
                          <a:effectLst/>
                          <a:latin typeface="Arial" charset="0"/>
                          <a:cs typeface="Times New Roman" pitchFamily="18" charset="0"/>
                        </a:rPr>
                        <a:t>Universidad Autónoma del Estado de México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4</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Times New Roman" pitchFamily="18" charset="0"/>
                        </a:rPr>
                        <a:t>10</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0" marR="0" marT="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accent2"/>
                          </a:solidFill>
                          <a:effectLst/>
                          <a:latin typeface="Arial" charset="0"/>
                          <a:cs typeface="Times New Roman" pitchFamily="18" charset="0"/>
                        </a:rPr>
                        <a:t>Instituto Tecnológico Superior de Atlixco </a:t>
                      </a:r>
                      <a:endParaRPr kumimoji="0" lang="es-ES" sz="1200" b="0" i="0" u="none" strike="noStrike" cap="none" normalizeH="0" baseline="0" smtClean="0">
                        <a:ln>
                          <a:noFill/>
                        </a:ln>
                        <a:solidFill>
                          <a:schemeClr val="accent2"/>
                        </a:solidFill>
                        <a:effectLst/>
                        <a:latin typeface="Times New Roman" pitchFamily="18" charset="0"/>
                        <a:cs typeface="Times New Roman" pitchFamily="18" charset="0"/>
                      </a:endParaRPr>
                    </a:p>
                  </a:txBody>
                  <a:tcPr marL="144000" marR="14400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accent2"/>
                          </a:solidFill>
                          <a:effectLst/>
                          <a:latin typeface="Arial" charset="0"/>
                          <a:cs typeface="Times New Roman" pitchFamily="18" charset="0"/>
                        </a:rPr>
                        <a:t>3</a:t>
                      </a:r>
                      <a:endParaRPr kumimoji="0" lang="es-ES" sz="1200" b="0"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L="0" marR="0" marT="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3"/>
          <p:cNvSpPr txBox="1">
            <a:spLocks noChangeArrowheads="1"/>
          </p:cNvSpPr>
          <p:nvPr/>
        </p:nvSpPr>
        <p:spPr bwMode="auto">
          <a:xfrm>
            <a:off x="301625" y="6362700"/>
            <a:ext cx="4271963" cy="274638"/>
          </a:xfrm>
          <a:prstGeom prst="rect">
            <a:avLst/>
          </a:prstGeom>
          <a:noFill/>
          <a:ln w="9525" algn="ctr">
            <a:noFill/>
            <a:miter lim="800000"/>
            <a:headEnd/>
            <a:tailEnd/>
          </a:ln>
        </p:spPr>
        <p:txBody>
          <a:bodyPr wrap="none">
            <a:spAutoFit/>
          </a:bodyPr>
          <a:lstStyle/>
          <a:p>
            <a:pPr algn="r"/>
            <a:r>
              <a:rPr lang="es-ES" b="0" u="none">
                <a:solidFill>
                  <a:schemeClr val="accent2"/>
                </a:solidFill>
              </a:rPr>
              <a:t>Nota: Investigadores según páginas Web de cada Institución</a:t>
            </a:r>
          </a:p>
        </p:txBody>
      </p:sp>
      <p:sp>
        <p:nvSpPr>
          <p:cNvPr id="37891" name="Rectangle 54"/>
          <p:cNvSpPr>
            <a:spLocks noChangeArrowheads="1"/>
          </p:cNvSpPr>
          <p:nvPr/>
        </p:nvSpPr>
        <p:spPr bwMode="auto">
          <a:xfrm>
            <a:off x="622300" y="215900"/>
            <a:ext cx="7886700" cy="482600"/>
          </a:xfrm>
          <a:prstGeom prst="rect">
            <a:avLst/>
          </a:prstGeom>
          <a:noFill/>
          <a:ln w="9525" algn="ctr">
            <a:noFill/>
            <a:miter lim="800000"/>
            <a:headEnd/>
            <a:tailEnd/>
          </a:ln>
        </p:spPr>
        <p:txBody>
          <a:bodyPr/>
          <a:lstStyle/>
          <a:p>
            <a:pPr algn="ctr"/>
            <a:r>
              <a:rPr lang="es-MX" sz="1600" u="none">
                <a:solidFill>
                  <a:srgbClr val="990033"/>
                </a:solidFill>
                <a:cs typeface="Arial" charset="0"/>
              </a:rPr>
              <a:t>Instituciones Mexicanas Líderes en Solicitudes de Patente Per Cápita- 2009</a:t>
            </a:r>
          </a:p>
        </p:txBody>
      </p:sp>
      <p:graphicFrame>
        <p:nvGraphicFramePr>
          <p:cNvPr id="26875" name="Group 251"/>
          <p:cNvGraphicFramePr>
            <a:graphicFrameLocks noGrp="1"/>
          </p:cNvGraphicFramePr>
          <p:nvPr/>
        </p:nvGraphicFramePr>
        <p:xfrm>
          <a:off x="368300" y="1917700"/>
          <a:ext cx="8407400" cy="3175002"/>
        </p:xfrm>
        <a:graphic>
          <a:graphicData uri="http://schemas.openxmlformats.org/drawingml/2006/table">
            <a:tbl>
              <a:tblPr/>
              <a:tblGrid>
                <a:gridCol w="749300"/>
                <a:gridCol w="3378200"/>
                <a:gridCol w="850900"/>
                <a:gridCol w="1206500"/>
                <a:gridCol w="914400"/>
                <a:gridCol w="1308100"/>
              </a:tblGrid>
              <a:tr h="8382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Posición</a:t>
                      </a:r>
                      <a:r>
                        <a:rPr kumimoji="0" lang="es-MX" sz="1200" b="0" i="0" u="none" strike="noStrike" cap="none" normalizeH="0" baseline="0" dirty="0" smtClean="0">
                          <a:ln>
                            <a:noFill/>
                          </a:ln>
                          <a:solidFill>
                            <a:schemeClr val="bg1"/>
                          </a:solidFill>
                          <a:effectLst/>
                          <a:latin typeface="Arial" charset="0"/>
                        </a:rPr>
                        <a:t> </a:t>
                      </a:r>
                      <a:endParaRPr kumimoji="0" lang="es-MX" sz="1200" b="1" i="0" u="none" strike="noStrike" cap="none" normalizeH="0" baseline="0" dirty="0" smtClean="0">
                        <a:ln>
                          <a:noFill/>
                        </a:ln>
                        <a:solidFill>
                          <a:schemeClr val="bg1"/>
                        </a:solidFill>
                        <a:effectLst/>
                        <a:latin typeface="Arial" charset="0"/>
                      </a:endParaRPr>
                    </a:p>
                  </a:txBody>
                  <a:tcPr marL="0" marR="0" marT="360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charset="0"/>
                        </a:rPr>
                        <a:t>Institución</a:t>
                      </a:r>
                      <a:r>
                        <a:rPr kumimoji="0" lang="es-MX" sz="1400" b="0" i="0" u="none" strike="noStrike" cap="none" normalizeH="0" baseline="0" dirty="0" smtClean="0">
                          <a:ln>
                            <a:noFill/>
                          </a:ln>
                          <a:solidFill>
                            <a:schemeClr val="bg1"/>
                          </a:solidFill>
                          <a:effectLst/>
                          <a:latin typeface="Arial" charset="0"/>
                        </a:rPr>
                        <a:t> </a:t>
                      </a:r>
                      <a:endParaRPr kumimoji="0" lang="es-MX" sz="1400" b="1" i="0" u="none" strike="noStrike" cap="none" normalizeH="0" baseline="0" dirty="0" smtClean="0">
                        <a:ln>
                          <a:noFill/>
                        </a:ln>
                        <a:solidFill>
                          <a:schemeClr val="bg1"/>
                        </a:solidFill>
                        <a:effectLst/>
                        <a:latin typeface="Arial" charset="0"/>
                      </a:endParaRP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Solicitudes de Patentes </a:t>
                      </a:r>
                      <a:r>
                        <a:rPr kumimoji="0" lang="es-MX" sz="1200" b="0" i="0" u="none" strike="noStrike" cap="none" normalizeH="0" baseline="0" dirty="0" smtClean="0">
                          <a:ln>
                            <a:noFill/>
                          </a:ln>
                          <a:solidFill>
                            <a:schemeClr val="bg1"/>
                          </a:solidFill>
                          <a:effectLst/>
                          <a:latin typeface="Arial" charset="0"/>
                        </a:rPr>
                        <a:t> </a:t>
                      </a:r>
                      <a:endParaRPr kumimoji="0" lang="es-MX" sz="1200" b="1" i="0" u="none" strike="noStrike" cap="none" normalizeH="0" baseline="0" dirty="0" smtClean="0">
                        <a:ln>
                          <a:noFill/>
                        </a:ln>
                        <a:solidFill>
                          <a:schemeClr val="bg1"/>
                        </a:solidFill>
                        <a:effectLst/>
                        <a:latin typeface="Arial" charset="0"/>
                      </a:endParaRP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Investigadores/</a:t>
                      </a:r>
                    </a:p>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Académicos</a:t>
                      </a:r>
                      <a:r>
                        <a:rPr kumimoji="0" lang="es-MX" sz="1200" b="0" i="0" u="none" strike="noStrike" cap="none" normalizeH="0" baseline="0" dirty="0" smtClean="0">
                          <a:ln>
                            <a:noFill/>
                          </a:ln>
                          <a:solidFill>
                            <a:schemeClr val="bg1"/>
                          </a:solidFill>
                          <a:effectLst/>
                          <a:latin typeface="Arial" charset="0"/>
                        </a:rPr>
                        <a:t> </a:t>
                      </a:r>
                      <a:endParaRPr kumimoji="0" lang="es-MX" sz="1200" b="1" i="0" u="none" strike="noStrike" cap="none" normalizeH="0" baseline="0" dirty="0" smtClean="0">
                        <a:ln>
                          <a:noFill/>
                        </a:ln>
                        <a:solidFill>
                          <a:schemeClr val="bg1"/>
                        </a:solidFill>
                        <a:effectLst/>
                        <a:latin typeface="Arial" charset="0"/>
                      </a:endParaRP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Solicitudes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Per cápita</a:t>
                      </a:r>
                      <a:r>
                        <a:rPr kumimoji="0" lang="es-MX" sz="1200" b="0" i="0" u="none" strike="noStrike" cap="none" normalizeH="0" baseline="0" dirty="0" smtClean="0">
                          <a:ln>
                            <a:noFill/>
                          </a:ln>
                          <a:solidFill>
                            <a:schemeClr val="bg1"/>
                          </a:solidFill>
                          <a:effectLst/>
                          <a:latin typeface="Arial" charset="0"/>
                        </a:rPr>
                        <a:t> </a:t>
                      </a:r>
                      <a:endParaRPr kumimoji="0" lang="es-MX" sz="1200" b="1" i="0" u="none" strike="noStrike" cap="none" normalizeH="0" baseline="0" dirty="0" smtClean="0">
                        <a:ln>
                          <a:noFill/>
                        </a:ln>
                        <a:solidFill>
                          <a:schemeClr val="bg1"/>
                        </a:solidFill>
                        <a:effectLst/>
                        <a:latin typeface="Arial" charset="0"/>
                      </a:endParaRP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Número de Investigadores por Solicitud de Patente</a:t>
                      </a:r>
                      <a:r>
                        <a:rPr kumimoji="0" lang="es-MX" sz="1200" b="0" i="0" u="none" strike="noStrike" cap="none" normalizeH="0" baseline="0" dirty="0" smtClean="0">
                          <a:ln>
                            <a:noFill/>
                          </a:ln>
                          <a:solidFill>
                            <a:schemeClr val="bg1"/>
                          </a:solidFill>
                          <a:effectLst/>
                          <a:latin typeface="Arial" charset="0"/>
                        </a:rPr>
                        <a:t> </a:t>
                      </a:r>
                      <a:endParaRPr kumimoji="0" lang="es-MX" sz="1200" b="1" i="0" u="none" strike="noStrike" cap="none" normalizeH="0" baseline="0" dirty="0" smtClean="0">
                        <a:ln>
                          <a:noFill/>
                        </a:ln>
                        <a:solidFill>
                          <a:schemeClr val="bg1"/>
                        </a:solidFill>
                        <a:effectLst/>
                        <a:latin typeface="Arial" charset="0"/>
                      </a:endParaRPr>
                    </a:p>
                  </a:txBody>
                  <a:tcPr marL="0" marR="0" marT="360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solid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1</a:t>
                      </a:r>
                    </a:p>
                  </a:txBody>
                  <a:tcPr marL="0" marR="0" marT="360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Instituto Tecnológico y de Estudios Superiores de Monterrey</a:t>
                      </a:r>
                    </a:p>
                  </a:txBody>
                  <a:tcPr marL="144000" marR="14400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37</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1,113</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0.03</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333399"/>
                          </a:solidFill>
                          <a:effectLst/>
                          <a:latin typeface="Arial" charset="0"/>
                        </a:rPr>
                        <a:t>30</a:t>
                      </a:r>
                    </a:p>
                  </a:txBody>
                  <a:tcPr marL="0" marR="0" marT="360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2</a:t>
                      </a:r>
                    </a:p>
                  </a:txBody>
                  <a:tcPr marL="0" marR="0" marT="360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Universidad Nacional Autónoma de México</a:t>
                      </a:r>
                    </a:p>
                  </a:txBody>
                  <a:tcPr marL="144000" marR="14400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21</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2,360</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0.01</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112</a:t>
                      </a:r>
                    </a:p>
                  </a:txBody>
                  <a:tcPr marL="0" marR="0" marT="360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3</a:t>
                      </a:r>
                    </a:p>
                  </a:txBody>
                  <a:tcPr marL="0" marR="0" marT="360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Centro de Investigación y de Estudios Avanzados del I. P. N.</a:t>
                      </a:r>
                    </a:p>
                  </a:txBody>
                  <a:tcPr marL="144000" marR="14400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333399"/>
                          </a:solidFill>
                          <a:effectLst/>
                          <a:latin typeface="Arial" charset="0"/>
                        </a:rPr>
                        <a:t>14</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539</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0.03</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39</a:t>
                      </a:r>
                    </a:p>
                  </a:txBody>
                  <a:tcPr marL="0" marR="0" marT="360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4</a:t>
                      </a:r>
                    </a:p>
                  </a:txBody>
                  <a:tcPr marL="0" marR="0" marT="360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Instituto Mexicano del Petróleo</a:t>
                      </a:r>
                    </a:p>
                  </a:txBody>
                  <a:tcPr marL="144000" marR="14400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333399"/>
                          </a:solidFill>
                          <a:effectLst/>
                          <a:latin typeface="Arial" charset="0"/>
                        </a:rPr>
                        <a:t>12</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333399"/>
                          </a:solidFill>
                          <a:effectLst/>
                          <a:latin typeface="Arial" charset="0"/>
                        </a:rPr>
                        <a:t>261</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0.05</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rgbClr val="333399"/>
                          </a:solidFill>
                          <a:effectLst/>
                          <a:latin typeface="Arial" charset="0"/>
                        </a:rPr>
                        <a:t>22</a:t>
                      </a:r>
                    </a:p>
                  </a:txBody>
                  <a:tcPr marL="0" marR="0" marT="360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5</a:t>
                      </a:r>
                    </a:p>
                  </a:txBody>
                  <a:tcPr marL="0" marR="0" marT="3600" marB="0" anchor="ctr"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accent2"/>
                          </a:solidFill>
                          <a:effectLst/>
                          <a:latin typeface="Arial" charset="0"/>
                        </a:rPr>
                        <a:t>Centro de Investigación en Materiales Avanzados, S.C</a:t>
                      </a:r>
                    </a:p>
                  </a:txBody>
                  <a:tcPr marL="144000" marR="14400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10</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48</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Arial" charset="0"/>
                        </a:rPr>
                        <a:t>0.21</a:t>
                      </a:r>
                    </a:p>
                  </a:txBody>
                  <a:tcPr marL="0" marR="0" marT="360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accent2"/>
                          </a:solidFill>
                          <a:effectLst/>
                          <a:latin typeface="Arial" charset="0"/>
                        </a:rPr>
                        <a:t>5</a:t>
                      </a:r>
                    </a:p>
                  </a:txBody>
                  <a:tcPr marL="0" marR="0" marT="3600" marB="0" anchor="ctr"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rgbClr val="FFC000"/>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66700" y="1533525"/>
          <a:ext cx="8432800" cy="4235124"/>
        </p:xfrm>
        <a:graphic>
          <a:graphicData uri="http://schemas.openxmlformats.org/drawingml/2006/table">
            <a:tbl>
              <a:tblPr/>
              <a:tblGrid>
                <a:gridCol w="2814638"/>
                <a:gridCol w="827087"/>
                <a:gridCol w="763588"/>
                <a:gridCol w="615950"/>
                <a:gridCol w="792162"/>
                <a:gridCol w="781050"/>
                <a:gridCol w="860425"/>
                <a:gridCol w="977900"/>
              </a:tblGrid>
              <a:tr h="22066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Calibri" pitchFamily="34" charset="0"/>
                        </a:rPr>
                        <a:t>Institución</a:t>
                      </a:r>
                    </a:p>
                  </a:txBody>
                  <a:tcPr marL="7292" marR="7292" marT="729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000000"/>
                          </a:solidFill>
                          <a:effectLst/>
                          <a:latin typeface="Calibri" pitchFamily="34" charset="0"/>
                        </a:rPr>
                        <a:t>2007</a:t>
                      </a:r>
                    </a:p>
                  </a:txBody>
                  <a:tcPr marL="7292" marR="7292" marT="729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hMerge="1">
                  <a:txBody>
                    <a:bodyPr/>
                    <a:lstStyle/>
                    <a:p>
                      <a:endParaRPr lang="es-MX"/>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2008</a:t>
                      </a:r>
                    </a:p>
                  </a:txBody>
                  <a:tcPr marL="7292" marR="7292" marT="729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hMerge="1">
                  <a:txBody>
                    <a:bodyPr/>
                    <a:lstStyle/>
                    <a:p>
                      <a:endParaRPr lang="es-MX"/>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2009</a:t>
                      </a:r>
                    </a:p>
                  </a:txBody>
                  <a:tcPr marL="7292" marR="7292" marT="729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hMerge="1">
                  <a:txBody>
                    <a:bodyPr/>
                    <a:lstStyle/>
                    <a:p>
                      <a:endParaRPr lang="es-MX"/>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bg1"/>
                          </a:solidFill>
                          <a:effectLst/>
                          <a:latin typeface="Arial" charset="0"/>
                        </a:rPr>
                        <a:t>Acumulado</a:t>
                      </a:r>
                    </a:p>
                  </a:txBody>
                  <a:tcPr marL="7292" marR="7292" marT="729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04800">
                <a:tc vMerge="1">
                  <a:txBody>
                    <a:bodyPr/>
                    <a:lstStyle/>
                    <a:p>
                      <a:endParaRPr lang="es-MX"/>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Calibri" pitchFamily="34" charset="0"/>
                        </a:rPr>
                        <a:t>Posición</a:t>
                      </a: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Calibri" pitchFamily="34" charset="0"/>
                        </a:rPr>
                        <a:t>Solicitudes</a:t>
                      </a:r>
                    </a:p>
                  </a:txBody>
                  <a:tcPr marL="7292" marR="7292" marT="7292"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Calibri" pitchFamily="34" charset="0"/>
                        </a:rPr>
                        <a:t>Posición</a:t>
                      </a: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Calibri" pitchFamily="34" charset="0"/>
                        </a:rPr>
                        <a:t>Solicitudes</a:t>
                      </a:r>
                    </a:p>
                  </a:txBody>
                  <a:tcPr marL="7292" marR="7292" marT="7292"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Calibri" pitchFamily="34" charset="0"/>
                        </a:rPr>
                        <a:t>Posición</a:t>
                      </a: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Calibri" pitchFamily="34" charset="0"/>
                        </a:rPr>
                        <a:t>2009</a:t>
                      </a:r>
                    </a:p>
                  </a:txBody>
                  <a:tcPr marL="7292" marR="7292" marT="7292"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vMerge="1">
                  <a:txBody>
                    <a:bodyPr/>
                    <a:lstStyle/>
                    <a:p>
                      <a:endParaRPr lang="es-MX"/>
                    </a:p>
                  </a:txBody>
                  <a:tcPr/>
                </a:tc>
              </a:tr>
              <a:tr h="735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2D2D8A"/>
                          </a:solidFill>
                          <a:effectLst/>
                          <a:latin typeface="Arial" charset="0"/>
                        </a:rPr>
                        <a:t>Instituto Tecnológico y de Estudios Superiores de Monterrey </a:t>
                      </a: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1</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20</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1</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31</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1</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37</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rPr>
                        <a:t>88 (</a:t>
                      </a:r>
                      <a:r>
                        <a:rPr kumimoji="0" lang="es-MX" sz="1400" b="1" i="0" u="none" strike="noStrike" cap="none" normalizeH="0" baseline="0" smtClean="0">
                          <a:ln>
                            <a:noFill/>
                          </a:ln>
                          <a:solidFill>
                            <a:srgbClr val="A50021"/>
                          </a:solidFill>
                          <a:effectLst/>
                          <a:latin typeface="Arial" charset="0"/>
                        </a:rPr>
                        <a:t>1</a:t>
                      </a:r>
                      <a:r>
                        <a:rPr kumimoji="0" lang="es-MX" sz="1400" b="1" i="0" u="none" strike="noStrike" cap="none" normalizeH="0" baseline="0" smtClean="0">
                          <a:ln>
                            <a:noFill/>
                          </a:ln>
                          <a:solidFill>
                            <a:schemeClr val="bg1"/>
                          </a:solidFill>
                          <a:effectLst/>
                          <a:latin typeface="Arial" charset="0"/>
                        </a:rPr>
                        <a:t>)</a:t>
                      </a:r>
                    </a:p>
                  </a:txBody>
                  <a:tcPr marL="7292" marR="7292" marT="7292" marB="0" anchor="ctr" anchorCtr="1"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99FF"/>
                    </a:solidFill>
                  </a:tcPr>
                </a:tc>
              </a:tr>
              <a:tr h="546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2D2D8A"/>
                          </a:solidFill>
                          <a:effectLst/>
                          <a:latin typeface="Arial" charset="0"/>
                        </a:rPr>
                        <a:t>Universidad Nacional Autónoma De México </a:t>
                      </a: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2</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15</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2</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17</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2</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21</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rPr>
                        <a:t> 53 (</a:t>
                      </a:r>
                      <a:r>
                        <a:rPr kumimoji="0" lang="es-MX" sz="1400" b="1" i="0" u="none" strike="noStrike" cap="none" normalizeH="0" baseline="0" smtClean="0">
                          <a:ln>
                            <a:noFill/>
                          </a:ln>
                          <a:solidFill>
                            <a:srgbClr val="A50021"/>
                          </a:solidFill>
                          <a:effectLst/>
                          <a:latin typeface="Arial" charset="0"/>
                        </a:rPr>
                        <a:t>2)</a:t>
                      </a:r>
                    </a:p>
                  </a:txBody>
                  <a:tcPr marL="7292" marR="7292" marT="7292" marB="0" anchor="ctr" anchorCtr="1"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99FF"/>
                    </a:solid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2D2D8A"/>
                          </a:solidFill>
                          <a:effectLst/>
                          <a:latin typeface="Arial" charset="0"/>
                        </a:rPr>
                        <a:t>I. P. N.</a:t>
                      </a: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3</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12</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 </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 </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 </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 </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rPr>
                        <a:t>  12 (</a:t>
                      </a:r>
                      <a:r>
                        <a:rPr kumimoji="0" lang="es-MX" sz="1400" b="1" i="0" u="none" strike="noStrike" cap="none" normalizeH="0" baseline="0" smtClean="0">
                          <a:ln>
                            <a:noFill/>
                          </a:ln>
                          <a:solidFill>
                            <a:srgbClr val="A50021"/>
                          </a:solidFill>
                          <a:effectLst/>
                          <a:latin typeface="Arial" charset="0"/>
                        </a:rPr>
                        <a:t>6</a:t>
                      </a:r>
                      <a:r>
                        <a:rPr kumimoji="0" lang="es-MX" sz="1400" b="1" i="0" u="none" strike="noStrike" cap="none" normalizeH="0" baseline="0" smtClean="0">
                          <a:ln>
                            <a:noFill/>
                          </a:ln>
                          <a:solidFill>
                            <a:schemeClr val="bg1"/>
                          </a:solidFill>
                          <a:effectLst/>
                          <a:latin typeface="Arial" charset="0"/>
                        </a:rPr>
                        <a:t>)</a:t>
                      </a:r>
                    </a:p>
                  </a:txBody>
                  <a:tcPr marL="7292" marR="7292" marT="7292" marB="0" anchor="ctr" anchorCtr="1"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99FF"/>
                    </a:solidFill>
                  </a:tcPr>
                </a:tc>
              </a:tr>
              <a:tr h="2841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2D2D8A"/>
                          </a:solidFill>
                          <a:effectLst/>
                          <a:latin typeface="Arial" charset="0"/>
                        </a:rPr>
                        <a:t>Instituto Mexicano del Petróleo </a:t>
                      </a: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4</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11</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3</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13</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4</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Calibri" pitchFamily="34" charset="0"/>
                        </a:rPr>
                        <a:t>12</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rPr>
                        <a:t>  36 (</a:t>
                      </a:r>
                      <a:r>
                        <a:rPr kumimoji="0" lang="es-MX" sz="1400" b="1" i="0" u="none" strike="noStrike" cap="none" normalizeH="0" baseline="0" smtClean="0">
                          <a:ln>
                            <a:noFill/>
                          </a:ln>
                          <a:solidFill>
                            <a:srgbClr val="A50021"/>
                          </a:solidFill>
                          <a:effectLst/>
                          <a:latin typeface="Arial" charset="0"/>
                        </a:rPr>
                        <a:t>3)</a:t>
                      </a:r>
                    </a:p>
                  </a:txBody>
                  <a:tcPr marL="7292" marR="7292" marT="7292" marB="0" anchor="ctr" anchorCtr="1"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99FF"/>
                    </a:solidFill>
                  </a:tcPr>
                </a:tc>
              </a:tr>
              <a:tr h="534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2D2D8A"/>
                          </a:solidFill>
                          <a:effectLst/>
                          <a:latin typeface="Arial" charset="0"/>
                        </a:rPr>
                        <a:t>Centro de Investigación en Materiales Avanzados, S. C </a:t>
                      </a: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5</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10</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5</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12</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5</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Calibri" pitchFamily="34" charset="0"/>
                        </a:rPr>
                        <a:t>10</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rPr>
                        <a:t>  32 (</a:t>
                      </a:r>
                      <a:r>
                        <a:rPr kumimoji="0" lang="es-MX" sz="1400" b="1" i="0" u="none" strike="noStrike" cap="none" normalizeH="0" baseline="0" smtClean="0">
                          <a:ln>
                            <a:noFill/>
                          </a:ln>
                          <a:solidFill>
                            <a:srgbClr val="A50021"/>
                          </a:solidFill>
                          <a:effectLst/>
                          <a:latin typeface="Arial" charset="0"/>
                        </a:rPr>
                        <a:t>4</a:t>
                      </a:r>
                      <a:r>
                        <a:rPr kumimoji="0" lang="es-MX" sz="1400" b="1" i="0" u="none" strike="noStrike" cap="none" normalizeH="0" baseline="0" smtClean="0">
                          <a:ln>
                            <a:noFill/>
                          </a:ln>
                          <a:solidFill>
                            <a:schemeClr val="bg1"/>
                          </a:solidFill>
                          <a:effectLst/>
                          <a:latin typeface="Arial" charset="0"/>
                        </a:rPr>
                        <a:t>)</a:t>
                      </a:r>
                    </a:p>
                  </a:txBody>
                  <a:tcPr marL="7292" marR="7292" marT="7292" marB="0" anchor="ctr" anchorCtr="1"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99FF"/>
                    </a:solidFill>
                  </a:tcPr>
                </a:tc>
              </a:tr>
              <a:tr h="646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2D2D8A"/>
                          </a:solidFill>
                          <a:effectLst/>
                          <a:latin typeface="Arial" charset="0"/>
                        </a:rPr>
                        <a:t>Universidad Autónoma de Nuevo León</a:t>
                      </a:r>
                    </a:p>
                    <a:p>
                      <a:pPr marL="0" marR="0" lvl="0" indent="0" algn="l" defTabSz="914400" rtl="0" eaLnBrk="1" fontAlgn="b" latinLnBrk="0" hangingPunct="1">
                        <a:lnSpc>
                          <a:spcPct val="100000"/>
                        </a:lnSpc>
                        <a:spcBef>
                          <a:spcPct val="0"/>
                        </a:spcBef>
                        <a:spcAft>
                          <a:spcPct val="0"/>
                        </a:spcAft>
                        <a:buClrTx/>
                        <a:buSzTx/>
                        <a:buFontTx/>
                        <a:buNone/>
                        <a:tabLst/>
                      </a:pPr>
                      <a:endParaRPr kumimoji="0" lang="es-MX" sz="1400" b="1" i="0" u="none" strike="noStrike" cap="none" normalizeH="0" baseline="0" smtClean="0">
                        <a:ln>
                          <a:noFill/>
                        </a:ln>
                        <a:solidFill>
                          <a:srgbClr val="2D2D8A"/>
                        </a:solidFill>
                        <a:effectLst/>
                        <a:latin typeface="Arial" charset="0"/>
                      </a:endParaRP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1" i="0" u="none" strike="noStrike" cap="none" normalizeH="0" baseline="0" smtClean="0">
                        <a:ln>
                          <a:noFill/>
                        </a:ln>
                        <a:solidFill>
                          <a:srgbClr val="C00000"/>
                        </a:solidFill>
                        <a:effectLst/>
                        <a:latin typeface="Arial" charset="0"/>
                      </a:endParaRP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rgbClr val="2D2D8A"/>
                        </a:solidFill>
                        <a:effectLst/>
                        <a:latin typeface="Arial" charset="0"/>
                      </a:endParaRP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4</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1" i="0" u="none" strike="noStrike" cap="none" normalizeH="0" baseline="0" smtClean="0">
                        <a:ln>
                          <a:noFill/>
                        </a:ln>
                        <a:solidFill>
                          <a:srgbClr val="C00000"/>
                        </a:solidFill>
                        <a:effectLst/>
                        <a:latin typeface="Arial" charset="0"/>
                      </a:endParaRP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12</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rgbClr val="2D2D8A"/>
                        </a:solidFill>
                        <a:effectLst/>
                        <a:latin typeface="Arial" charset="0"/>
                      </a:endParaRP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1" i="0" u="none" strike="noStrike" cap="none" normalizeH="0" baseline="0" smtClean="0">
                        <a:ln>
                          <a:noFill/>
                        </a:ln>
                        <a:solidFill>
                          <a:srgbClr val="C00000"/>
                        </a:solidFill>
                        <a:effectLst/>
                        <a:latin typeface="Arial" charset="0"/>
                      </a:endParaRP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rgbClr val="2D2D8A"/>
                        </a:solidFill>
                        <a:effectLst/>
                        <a:latin typeface="Calibri" pitchFamily="34" charset="0"/>
                      </a:endParaRP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rPr>
                        <a:t>   4 (</a:t>
                      </a:r>
                      <a:r>
                        <a:rPr kumimoji="0" lang="es-MX" sz="1400" b="1" i="0" u="none" strike="noStrike" cap="none" normalizeH="0" baseline="0" smtClean="0">
                          <a:ln>
                            <a:noFill/>
                          </a:ln>
                          <a:solidFill>
                            <a:srgbClr val="A50021"/>
                          </a:solidFill>
                          <a:effectLst/>
                          <a:latin typeface="Arial" charset="0"/>
                        </a:rPr>
                        <a:t>7</a:t>
                      </a:r>
                      <a:r>
                        <a:rPr kumimoji="0" lang="es-MX" sz="1400" b="1" i="0" u="none" strike="noStrike" cap="none" normalizeH="0" baseline="0" smtClean="0">
                          <a:ln>
                            <a:noFill/>
                          </a:ln>
                          <a:solidFill>
                            <a:schemeClr val="bg1"/>
                          </a:solidFill>
                          <a:effectLst/>
                          <a:latin typeface="Arial" charset="0"/>
                        </a:rPr>
                        <a:t>)</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1" i="0" u="none" strike="noStrike" cap="none" normalizeH="0" baseline="0" smtClean="0">
                        <a:ln>
                          <a:noFill/>
                        </a:ln>
                        <a:solidFill>
                          <a:schemeClr val="bg1"/>
                        </a:solidFill>
                        <a:effectLst/>
                        <a:latin typeface="Arial" charset="0"/>
                      </a:endParaRPr>
                    </a:p>
                  </a:txBody>
                  <a:tcPr marL="7292" marR="7292" marT="7292" marB="0" anchor="ctr" anchorCtr="1"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99FF"/>
                    </a:solidFill>
                  </a:tcPr>
                </a:tc>
              </a:tr>
              <a:tr h="6477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2D2D8A"/>
                          </a:solidFill>
                          <a:effectLst/>
                          <a:latin typeface="Arial" charset="0"/>
                        </a:rPr>
                        <a:t>Centro de Investigación y de Estudios Avanzados del I. P. N.</a:t>
                      </a:r>
                    </a:p>
                    <a:p>
                      <a:pPr marL="0" marR="0" lvl="0" indent="0" algn="l" defTabSz="914400" rtl="0" eaLnBrk="1" fontAlgn="ctr" latinLnBrk="0" hangingPunct="1">
                        <a:lnSpc>
                          <a:spcPct val="100000"/>
                        </a:lnSpc>
                        <a:spcBef>
                          <a:spcPct val="0"/>
                        </a:spcBef>
                        <a:spcAft>
                          <a:spcPct val="0"/>
                        </a:spcAft>
                        <a:buClrTx/>
                        <a:buSzTx/>
                        <a:buFontTx/>
                        <a:buNone/>
                        <a:tabLst/>
                      </a:pPr>
                      <a:endParaRPr kumimoji="0" lang="es-MX" sz="1400" b="1" i="0" u="none" strike="noStrike" cap="none" normalizeH="0" baseline="0" smtClean="0">
                        <a:ln>
                          <a:noFill/>
                        </a:ln>
                        <a:solidFill>
                          <a:srgbClr val="2D2D8A"/>
                        </a:solidFill>
                        <a:effectLst/>
                        <a:latin typeface="Arial" charset="0"/>
                      </a:endParaRPr>
                    </a:p>
                  </a:txBody>
                  <a:tcPr marL="7292" marR="7292" marT="72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rPr>
                        <a:t> </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 </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1" i="0" u="none" strike="noStrike" cap="none" normalizeH="0" baseline="0" smtClean="0">
                        <a:ln>
                          <a:noFill/>
                        </a:ln>
                        <a:solidFill>
                          <a:srgbClr val="C00000"/>
                        </a:solidFill>
                        <a:effectLst/>
                        <a:latin typeface="Arial" charset="0"/>
                      </a:endParaRP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rgbClr val="2D2D8A"/>
                        </a:solidFill>
                        <a:effectLst/>
                        <a:latin typeface="Arial" charset="0"/>
                      </a:endParaRP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rgbClr val="C00000"/>
                          </a:solidFill>
                          <a:effectLst/>
                          <a:latin typeface="Arial" charset="0"/>
                        </a:rPr>
                        <a:t>3 </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rgbClr val="2D2D8A"/>
                          </a:solidFill>
                          <a:effectLst/>
                          <a:latin typeface="Arial" charset="0"/>
                        </a:rPr>
                        <a:t>14 </a:t>
                      </a:r>
                    </a:p>
                  </a:txBody>
                  <a:tcPr marL="7292" marR="7292" marT="72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rPr>
                        <a:t>  14 (</a:t>
                      </a:r>
                      <a:r>
                        <a:rPr kumimoji="0" lang="es-MX" sz="1400" b="1" i="0" u="none" strike="noStrike" cap="none" normalizeH="0" baseline="0" smtClean="0">
                          <a:ln>
                            <a:noFill/>
                          </a:ln>
                          <a:solidFill>
                            <a:srgbClr val="A50021"/>
                          </a:solidFill>
                          <a:effectLst/>
                          <a:latin typeface="Arial" charset="0"/>
                        </a:rPr>
                        <a:t>5</a:t>
                      </a:r>
                      <a:r>
                        <a:rPr kumimoji="0" lang="es-MX" sz="1400" b="1" i="0" u="none" strike="noStrike" cap="none" normalizeH="0" baseline="0" smtClean="0">
                          <a:ln>
                            <a:noFill/>
                          </a:ln>
                          <a:solidFill>
                            <a:schemeClr val="bg1"/>
                          </a:solidFill>
                          <a:effectLst/>
                          <a:latin typeface="Arial" charset="0"/>
                        </a:rPr>
                        <a:t>)</a:t>
                      </a:r>
                    </a:p>
                  </a:txBody>
                  <a:tcPr marL="7292" marR="7292" marT="7292" marB="0" anchor="ctr" anchorCtr="1"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bl>
          </a:graphicData>
        </a:graphic>
      </p:graphicFrame>
      <p:sp>
        <p:nvSpPr>
          <p:cNvPr id="39005" name="Text Box 69"/>
          <p:cNvSpPr txBox="1">
            <a:spLocks noChangeArrowheads="1"/>
          </p:cNvSpPr>
          <p:nvPr/>
        </p:nvSpPr>
        <p:spPr bwMode="auto">
          <a:xfrm>
            <a:off x="247650" y="6294438"/>
            <a:ext cx="1057275" cy="274637"/>
          </a:xfrm>
          <a:prstGeom prst="rect">
            <a:avLst/>
          </a:prstGeom>
          <a:noFill/>
          <a:ln w="9525" algn="ctr">
            <a:noFill/>
            <a:miter lim="800000"/>
            <a:headEnd/>
            <a:tailEnd/>
          </a:ln>
        </p:spPr>
        <p:txBody>
          <a:bodyPr wrap="none">
            <a:spAutoFit/>
          </a:bodyPr>
          <a:lstStyle/>
          <a:p>
            <a:pPr algn="r"/>
            <a:r>
              <a:rPr lang="es-ES" b="0" u="none">
                <a:solidFill>
                  <a:schemeClr val="accent2"/>
                </a:solidFill>
              </a:rPr>
              <a:t>Fuente: IMPI</a:t>
            </a:r>
          </a:p>
        </p:txBody>
      </p:sp>
      <p:sp>
        <p:nvSpPr>
          <p:cNvPr id="39006" name="Rectangle 54"/>
          <p:cNvSpPr>
            <a:spLocks noChangeArrowheads="1"/>
          </p:cNvSpPr>
          <p:nvPr/>
        </p:nvSpPr>
        <p:spPr bwMode="auto">
          <a:xfrm>
            <a:off x="406400" y="711200"/>
            <a:ext cx="7886700" cy="812800"/>
          </a:xfrm>
          <a:prstGeom prst="rect">
            <a:avLst/>
          </a:prstGeom>
          <a:noFill/>
          <a:ln w="9525" algn="ctr">
            <a:noFill/>
            <a:miter lim="800000"/>
            <a:headEnd/>
            <a:tailEnd/>
          </a:ln>
        </p:spPr>
        <p:txBody>
          <a:bodyPr/>
          <a:lstStyle/>
          <a:p>
            <a:pPr algn="ctr"/>
            <a:r>
              <a:rPr lang="es-MX" sz="1600" u="none">
                <a:solidFill>
                  <a:srgbClr val="990033"/>
                </a:solidFill>
                <a:cs typeface="Arial" charset="0"/>
              </a:rPr>
              <a:t>Instituciones Mexicanas Líderes en Solicitudes de Patente</a:t>
            </a:r>
          </a:p>
          <a:p>
            <a:pPr algn="ctr"/>
            <a:r>
              <a:rPr lang="es-MX" sz="1600" u="none">
                <a:solidFill>
                  <a:srgbClr val="990033"/>
                </a:solidFill>
                <a:cs typeface="Arial" charset="0"/>
              </a:rPr>
              <a:t>2007-2009</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400175" y="180975"/>
            <a:ext cx="6343650" cy="366713"/>
          </a:xfrm>
          <a:prstGeom prst="rect">
            <a:avLst/>
          </a:prstGeom>
          <a:noFill/>
          <a:ln w="9525" algn="ctr">
            <a:noFill/>
            <a:miter lim="800000"/>
            <a:headEnd/>
            <a:tailEnd/>
          </a:ln>
        </p:spPr>
        <p:txBody>
          <a:bodyPr wrap="none" anchor="ctr">
            <a:spAutoFit/>
          </a:bodyPr>
          <a:lstStyle/>
          <a:p>
            <a:r>
              <a:rPr lang="es-MX" sz="1800" u="none">
                <a:solidFill>
                  <a:srgbClr val="990033"/>
                </a:solidFill>
              </a:rPr>
              <a:t>Evolución de la matrícula de los programas de posgrado</a:t>
            </a:r>
          </a:p>
        </p:txBody>
      </p:sp>
      <p:pic>
        <p:nvPicPr>
          <p:cNvPr id="39939" name="Picture 6"/>
          <p:cNvPicPr>
            <a:picLocks noChangeAspect="1" noChangeArrowheads="1"/>
          </p:cNvPicPr>
          <p:nvPr/>
        </p:nvPicPr>
        <p:blipFill>
          <a:blip r:embed="rId3" cstate="print"/>
          <a:srcRect/>
          <a:stretch>
            <a:fillRect/>
          </a:stretch>
        </p:blipFill>
        <p:spPr bwMode="auto">
          <a:xfrm>
            <a:off x="358775" y="762000"/>
            <a:ext cx="8375650" cy="6007100"/>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2" name="Picture 12"/>
          <p:cNvPicPr>
            <a:picLocks noChangeAspect="1" noChangeArrowheads="1"/>
          </p:cNvPicPr>
          <p:nvPr/>
        </p:nvPicPr>
        <p:blipFill>
          <a:blip r:embed="rId3" cstate="print"/>
          <a:srcRect/>
          <a:stretch>
            <a:fillRect/>
          </a:stretch>
        </p:blipFill>
        <p:spPr bwMode="auto">
          <a:xfrm>
            <a:off x="673100" y="1000976"/>
            <a:ext cx="8066088" cy="53823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0728" name="Rectangle 8"/>
          <p:cNvSpPr>
            <a:spLocks noChangeArrowheads="1"/>
          </p:cNvSpPr>
          <p:nvPr/>
        </p:nvSpPr>
        <p:spPr bwMode="auto">
          <a:xfrm>
            <a:off x="3695700" y="1155700"/>
            <a:ext cx="3975100" cy="5969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r">
              <a:defRPr/>
            </a:pPr>
            <a:endParaRPr lang="es-MX"/>
          </a:p>
        </p:txBody>
      </p:sp>
      <p:sp>
        <p:nvSpPr>
          <p:cNvPr id="40964" name="Rectangle 2"/>
          <p:cNvSpPr>
            <a:spLocks noChangeArrowheads="1"/>
          </p:cNvSpPr>
          <p:nvPr/>
        </p:nvSpPr>
        <p:spPr bwMode="auto">
          <a:xfrm>
            <a:off x="3355975" y="165100"/>
            <a:ext cx="2432050" cy="320675"/>
          </a:xfrm>
          <a:prstGeom prst="rect">
            <a:avLst/>
          </a:prstGeom>
          <a:noFill/>
          <a:ln w="9525">
            <a:noFill/>
            <a:miter lim="800000"/>
            <a:headEnd/>
            <a:tailEnd/>
          </a:ln>
        </p:spPr>
        <p:txBody>
          <a:bodyPr wrap="none" bIns="0" anchor="ctr">
            <a:spAutoFit/>
          </a:bodyPr>
          <a:lstStyle/>
          <a:p>
            <a:r>
              <a:rPr lang="es-MX" sz="1800" u="none">
                <a:solidFill>
                  <a:srgbClr val="990033"/>
                </a:solidFill>
              </a:rPr>
              <a:t>Alumnos Graduados</a:t>
            </a:r>
            <a:endParaRPr lang="es-MX" sz="1800" b="0" u="none">
              <a:solidFill>
                <a:srgbClr val="990033"/>
              </a:solidFill>
            </a:endParaRPr>
          </a:p>
        </p:txBody>
      </p:sp>
      <p:sp>
        <p:nvSpPr>
          <p:cNvPr id="40965" name="Text Box 9"/>
          <p:cNvSpPr txBox="1">
            <a:spLocks noChangeArrowheads="1"/>
          </p:cNvSpPr>
          <p:nvPr/>
        </p:nvSpPr>
        <p:spPr bwMode="auto">
          <a:xfrm>
            <a:off x="3740150" y="1149350"/>
            <a:ext cx="3879850" cy="623888"/>
          </a:xfrm>
          <a:prstGeom prst="rect">
            <a:avLst/>
          </a:prstGeom>
          <a:noFill/>
          <a:ln w="57150" algn="ctr">
            <a:noFill/>
            <a:miter lim="800000"/>
            <a:headEnd/>
            <a:tailEnd/>
          </a:ln>
        </p:spPr>
        <p:txBody>
          <a:bodyPr>
            <a:spAutoFit/>
          </a:bodyPr>
          <a:lstStyle/>
          <a:p>
            <a:pPr>
              <a:spcBef>
                <a:spcPct val="50000"/>
              </a:spcBef>
            </a:pPr>
            <a:r>
              <a:rPr lang="es-MX" sz="1400" i="1" u="none">
                <a:solidFill>
                  <a:schemeClr val="bg1"/>
                </a:solidFill>
                <a:cs typeface="Arial" charset="0"/>
              </a:rPr>
              <a:t>CIMAV: 1 doctor/1.8  Investigadores</a:t>
            </a:r>
          </a:p>
          <a:p>
            <a:pPr>
              <a:spcBef>
                <a:spcPct val="50000"/>
              </a:spcBef>
            </a:pPr>
            <a:r>
              <a:rPr lang="es-MX" sz="1400" i="1" u="none">
                <a:solidFill>
                  <a:schemeClr val="bg1"/>
                </a:solidFill>
                <a:cs typeface="Arial" charset="0"/>
              </a:rPr>
              <a:t>SIN: 1 Doctor/7.5 Investigadores</a:t>
            </a:r>
            <a:endParaRPr lang="es-ES" sz="1400" i="1" u="none">
              <a:solidFill>
                <a:schemeClr val="bg1"/>
              </a:solidFill>
              <a:cs typeface="Arial"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6" descr="logo_uanl"/>
          <p:cNvPicPr>
            <a:picLocks noChangeAspect="1" noChangeArrowheads="1"/>
          </p:cNvPicPr>
          <p:nvPr/>
        </p:nvPicPr>
        <p:blipFill>
          <a:blip r:embed="rId3" cstate="print"/>
          <a:srcRect/>
          <a:stretch>
            <a:fillRect/>
          </a:stretch>
        </p:blipFill>
        <p:spPr bwMode="auto">
          <a:xfrm>
            <a:off x="6337300" y="1225550"/>
            <a:ext cx="671513" cy="585788"/>
          </a:xfrm>
          <a:prstGeom prst="rect">
            <a:avLst/>
          </a:prstGeom>
          <a:noFill/>
          <a:ln w="9525">
            <a:noFill/>
            <a:miter lim="800000"/>
            <a:headEnd/>
            <a:tailEnd/>
          </a:ln>
        </p:spPr>
      </p:pic>
      <p:pic>
        <p:nvPicPr>
          <p:cNvPr id="41987" name="Picture 14" descr="logo_uanl"/>
          <p:cNvPicPr>
            <a:picLocks noChangeAspect="1" noChangeArrowheads="1"/>
          </p:cNvPicPr>
          <p:nvPr/>
        </p:nvPicPr>
        <p:blipFill>
          <a:blip r:embed="rId4" cstate="print">
            <a:lum bright="70000" contrast="-70000"/>
          </a:blip>
          <a:srcRect/>
          <a:stretch>
            <a:fillRect/>
          </a:stretch>
        </p:blipFill>
        <p:spPr bwMode="auto">
          <a:xfrm>
            <a:off x="5780088" y="3921125"/>
            <a:ext cx="3363912" cy="2936875"/>
          </a:xfrm>
          <a:prstGeom prst="rect">
            <a:avLst/>
          </a:prstGeom>
          <a:noFill/>
          <a:ln w="9525">
            <a:noFill/>
            <a:miter lim="800000"/>
            <a:headEnd/>
            <a:tailEnd/>
          </a:ln>
        </p:spPr>
      </p:pic>
      <p:pic>
        <p:nvPicPr>
          <p:cNvPr id="41988" name="Picture 4" descr="unison-logo"/>
          <p:cNvPicPr>
            <a:picLocks noChangeAspect="1" noChangeArrowheads="1"/>
          </p:cNvPicPr>
          <p:nvPr/>
        </p:nvPicPr>
        <p:blipFill>
          <a:blip r:embed="rId5" cstate="print">
            <a:lum bright="70000" contrast="-70000"/>
          </a:blip>
          <a:srcRect/>
          <a:stretch>
            <a:fillRect/>
          </a:stretch>
        </p:blipFill>
        <p:spPr bwMode="auto">
          <a:xfrm>
            <a:off x="28575" y="3733800"/>
            <a:ext cx="3038475" cy="3038475"/>
          </a:xfrm>
          <a:prstGeom prst="rect">
            <a:avLst/>
          </a:prstGeom>
          <a:noFill/>
          <a:ln w="9525">
            <a:noFill/>
            <a:miter lim="800000"/>
            <a:headEnd/>
            <a:tailEnd/>
          </a:ln>
        </p:spPr>
      </p:pic>
      <p:sp>
        <p:nvSpPr>
          <p:cNvPr id="41989" name="Rectangle 6"/>
          <p:cNvSpPr>
            <a:spLocks noChangeArrowheads="1"/>
          </p:cNvSpPr>
          <p:nvPr/>
        </p:nvSpPr>
        <p:spPr bwMode="auto">
          <a:xfrm>
            <a:off x="622300" y="600075"/>
            <a:ext cx="7899400" cy="595313"/>
          </a:xfrm>
          <a:prstGeom prst="rect">
            <a:avLst/>
          </a:prstGeom>
          <a:noFill/>
          <a:ln w="9525" algn="ctr">
            <a:noFill/>
            <a:miter lim="800000"/>
            <a:headEnd/>
            <a:tailEnd/>
          </a:ln>
        </p:spPr>
        <p:txBody>
          <a:bodyPr bIns="0" anchor="ctr">
            <a:spAutoFit/>
          </a:bodyPr>
          <a:lstStyle/>
          <a:p>
            <a:pPr algn="ctr"/>
            <a:r>
              <a:rPr lang="es-ES" sz="1800" u="none">
                <a:solidFill>
                  <a:srgbClr val="990033"/>
                </a:solidFill>
              </a:rPr>
              <a:t>Convenios con Universidades </a:t>
            </a:r>
          </a:p>
          <a:p>
            <a:pPr algn="ctr"/>
            <a:r>
              <a:rPr lang="es-MX" sz="1800" b="0" u="none">
                <a:solidFill>
                  <a:srgbClr val="990033"/>
                </a:solidFill>
              </a:rPr>
              <a:t>Grados Conjuntos</a:t>
            </a:r>
            <a:endParaRPr lang="es-ES" sz="1800" b="0" u="none">
              <a:solidFill>
                <a:srgbClr val="990033"/>
              </a:solidFill>
            </a:endParaRPr>
          </a:p>
        </p:txBody>
      </p:sp>
      <p:sp>
        <p:nvSpPr>
          <p:cNvPr id="41990" name="Rectangle 6"/>
          <p:cNvSpPr>
            <a:spLocks noChangeArrowheads="1"/>
          </p:cNvSpPr>
          <p:nvPr/>
        </p:nvSpPr>
        <p:spPr bwMode="auto">
          <a:xfrm>
            <a:off x="215900" y="4741863"/>
            <a:ext cx="3981450" cy="1314450"/>
          </a:xfrm>
          <a:prstGeom prst="rect">
            <a:avLst/>
          </a:prstGeom>
          <a:noFill/>
          <a:ln w="9525" algn="ctr">
            <a:noFill/>
            <a:miter lim="800000"/>
            <a:headEnd/>
            <a:tailEnd/>
          </a:ln>
        </p:spPr>
        <p:txBody>
          <a:bodyPr anchor="ctr">
            <a:spAutoFit/>
          </a:bodyPr>
          <a:lstStyle/>
          <a:p>
            <a:pPr algn="ctr"/>
            <a:r>
              <a:rPr lang="es-MX" sz="1600" u="none">
                <a:solidFill>
                  <a:schemeClr val="hlink"/>
                </a:solidFill>
              </a:rPr>
              <a:t>Maestría y Doctorado</a:t>
            </a:r>
          </a:p>
          <a:p>
            <a:pPr algn="ctr"/>
            <a:r>
              <a:rPr lang="es-MX" sz="1600" u="none">
                <a:solidFill>
                  <a:schemeClr val="hlink"/>
                </a:solidFill>
              </a:rPr>
              <a:t> </a:t>
            </a:r>
            <a:r>
              <a:rPr lang="es-MX" sz="1600" u="none">
                <a:solidFill>
                  <a:srgbClr val="A50021"/>
                </a:solidFill>
              </a:rPr>
              <a:t>Ciencia de Materiales</a:t>
            </a:r>
            <a:r>
              <a:rPr lang="es-MX" sz="1600" u="none">
                <a:solidFill>
                  <a:schemeClr val="hlink"/>
                </a:solidFill>
              </a:rPr>
              <a:t> </a:t>
            </a:r>
          </a:p>
          <a:p>
            <a:pPr algn="ctr"/>
            <a:r>
              <a:rPr lang="es-MX" sz="1600" i="1" u="none">
                <a:solidFill>
                  <a:schemeClr val="hlink"/>
                </a:solidFill>
              </a:rPr>
              <a:t>(Doctorado en Nanotecnología)</a:t>
            </a:r>
          </a:p>
          <a:p>
            <a:pPr algn="ctr"/>
            <a:endParaRPr lang="es-ES" sz="1600" i="1" u="none">
              <a:solidFill>
                <a:schemeClr val="hlink"/>
              </a:solidFill>
            </a:endParaRPr>
          </a:p>
          <a:p>
            <a:pPr algn="ctr" eaLnBrk="0" hangingPunct="0"/>
            <a:endParaRPr lang="es-ES" sz="1600" u="none">
              <a:solidFill>
                <a:schemeClr val="hlink"/>
              </a:solidFill>
            </a:endParaRPr>
          </a:p>
        </p:txBody>
      </p:sp>
      <p:pic>
        <p:nvPicPr>
          <p:cNvPr id="41991" name="Picture 7" descr="unison-logo"/>
          <p:cNvPicPr>
            <a:picLocks noChangeAspect="1" noChangeArrowheads="1"/>
          </p:cNvPicPr>
          <p:nvPr/>
        </p:nvPicPr>
        <p:blipFill>
          <a:blip r:embed="rId5" cstate="print"/>
          <a:srcRect/>
          <a:stretch>
            <a:fillRect/>
          </a:stretch>
        </p:blipFill>
        <p:spPr bwMode="auto">
          <a:xfrm>
            <a:off x="2109788" y="1244600"/>
            <a:ext cx="531812" cy="531813"/>
          </a:xfrm>
          <a:prstGeom prst="rect">
            <a:avLst/>
          </a:prstGeom>
          <a:noFill/>
          <a:ln w="9525">
            <a:noFill/>
            <a:miter lim="800000"/>
            <a:headEnd/>
            <a:tailEnd/>
          </a:ln>
        </p:spPr>
      </p:pic>
      <p:pic>
        <p:nvPicPr>
          <p:cNvPr id="41992" name="Picture 8"/>
          <p:cNvPicPr>
            <a:picLocks noChangeAspect="1" noChangeArrowheads="1"/>
          </p:cNvPicPr>
          <p:nvPr/>
        </p:nvPicPr>
        <p:blipFill>
          <a:blip r:embed="rId6" cstate="print"/>
          <a:srcRect/>
          <a:stretch>
            <a:fillRect/>
          </a:stretch>
        </p:blipFill>
        <p:spPr bwMode="auto">
          <a:xfrm>
            <a:off x="355600" y="1911350"/>
            <a:ext cx="3948113" cy="2898775"/>
          </a:xfrm>
          <a:prstGeom prst="rect">
            <a:avLst/>
          </a:prstGeom>
          <a:noFill/>
          <a:ln w="9525" algn="ctr">
            <a:noFill/>
            <a:miter lim="800000"/>
            <a:headEnd/>
            <a:tailEnd/>
          </a:ln>
        </p:spPr>
      </p:pic>
      <p:pic>
        <p:nvPicPr>
          <p:cNvPr id="41993" name="Picture 3"/>
          <p:cNvPicPr>
            <a:picLocks noChangeAspect="1" noChangeArrowheads="1"/>
          </p:cNvPicPr>
          <p:nvPr/>
        </p:nvPicPr>
        <p:blipFill>
          <a:blip r:embed="rId7" cstate="print"/>
          <a:srcRect/>
          <a:stretch>
            <a:fillRect/>
          </a:stretch>
        </p:blipFill>
        <p:spPr bwMode="auto">
          <a:xfrm>
            <a:off x="5078413" y="1960563"/>
            <a:ext cx="3151187" cy="3551237"/>
          </a:xfrm>
          <a:prstGeom prst="rect">
            <a:avLst/>
          </a:prstGeom>
          <a:noFill/>
          <a:ln w="9525">
            <a:noFill/>
            <a:miter lim="800000"/>
            <a:headEnd/>
            <a:tailEnd/>
          </a:ln>
        </p:spPr>
      </p:pic>
      <p:sp>
        <p:nvSpPr>
          <p:cNvPr id="41994" name="Text Box 10"/>
          <p:cNvSpPr txBox="1">
            <a:spLocks noChangeArrowheads="1"/>
          </p:cNvSpPr>
          <p:nvPr/>
        </p:nvSpPr>
        <p:spPr bwMode="auto">
          <a:xfrm>
            <a:off x="1358900" y="1789113"/>
            <a:ext cx="1574800" cy="396875"/>
          </a:xfrm>
          <a:prstGeom prst="rect">
            <a:avLst/>
          </a:prstGeom>
          <a:noFill/>
          <a:ln w="9525" algn="ctr">
            <a:noFill/>
            <a:miter lim="800000"/>
            <a:headEnd/>
            <a:tailEnd/>
          </a:ln>
        </p:spPr>
        <p:txBody>
          <a:bodyPr>
            <a:spAutoFit/>
          </a:bodyPr>
          <a:lstStyle/>
          <a:p>
            <a:pPr algn="r">
              <a:spcBef>
                <a:spcPct val="50000"/>
              </a:spcBef>
            </a:pPr>
            <a:r>
              <a:rPr lang="es-MX" sz="2000" u="none">
                <a:solidFill>
                  <a:schemeClr val="accent2"/>
                </a:solidFill>
              </a:rPr>
              <a:t>UNISON</a:t>
            </a:r>
            <a:endParaRPr lang="es-ES" sz="2000" u="none">
              <a:solidFill>
                <a:schemeClr val="accent2"/>
              </a:solidFill>
            </a:endParaRPr>
          </a:p>
        </p:txBody>
      </p:sp>
      <p:sp>
        <p:nvSpPr>
          <p:cNvPr id="41995" name="Text Box 11"/>
          <p:cNvSpPr txBox="1">
            <a:spLocks noChangeArrowheads="1"/>
          </p:cNvSpPr>
          <p:nvPr/>
        </p:nvSpPr>
        <p:spPr bwMode="auto">
          <a:xfrm>
            <a:off x="5905500" y="1778000"/>
            <a:ext cx="1231900" cy="396875"/>
          </a:xfrm>
          <a:prstGeom prst="rect">
            <a:avLst/>
          </a:prstGeom>
          <a:noFill/>
          <a:ln w="9525" algn="ctr">
            <a:noFill/>
            <a:miter lim="800000"/>
            <a:headEnd/>
            <a:tailEnd/>
          </a:ln>
        </p:spPr>
        <p:txBody>
          <a:bodyPr>
            <a:spAutoFit/>
          </a:bodyPr>
          <a:lstStyle/>
          <a:p>
            <a:pPr algn="r">
              <a:spcBef>
                <a:spcPct val="50000"/>
              </a:spcBef>
            </a:pPr>
            <a:r>
              <a:rPr lang="es-MX" sz="2000" u="none">
                <a:solidFill>
                  <a:schemeClr val="accent2"/>
                </a:solidFill>
              </a:rPr>
              <a:t>UANL</a:t>
            </a:r>
            <a:endParaRPr lang="es-ES" sz="2000" u="none">
              <a:solidFill>
                <a:schemeClr val="accent2"/>
              </a:solidFill>
            </a:endParaRPr>
          </a:p>
        </p:txBody>
      </p:sp>
      <p:sp>
        <p:nvSpPr>
          <p:cNvPr id="41996" name="Text Box 12"/>
          <p:cNvSpPr txBox="1">
            <a:spLocks noChangeArrowheads="1"/>
          </p:cNvSpPr>
          <p:nvPr/>
        </p:nvSpPr>
        <p:spPr bwMode="auto">
          <a:xfrm>
            <a:off x="5054600" y="5370513"/>
            <a:ext cx="3238500" cy="336550"/>
          </a:xfrm>
          <a:prstGeom prst="rect">
            <a:avLst/>
          </a:prstGeom>
          <a:noFill/>
          <a:ln w="9525" algn="ctr">
            <a:noFill/>
            <a:miter lim="800000"/>
            <a:headEnd/>
            <a:tailEnd/>
          </a:ln>
        </p:spPr>
        <p:txBody>
          <a:bodyPr>
            <a:spAutoFit/>
          </a:bodyPr>
          <a:lstStyle/>
          <a:p>
            <a:pPr algn="r">
              <a:spcBef>
                <a:spcPct val="50000"/>
              </a:spcBef>
            </a:pPr>
            <a:r>
              <a:rPr lang="es-MX" sz="1600" u="none">
                <a:solidFill>
                  <a:schemeClr val="accent2"/>
                </a:solidFill>
              </a:rPr>
              <a:t>Doctorado en Nanotecnología</a:t>
            </a:r>
            <a:endParaRPr lang="es-ES" sz="1600" u="none">
              <a:solidFill>
                <a:schemeClr val="accent2"/>
              </a:solidFill>
            </a:endParaRPr>
          </a:p>
        </p:txBody>
      </p:sp>
      <p:sp>
        <p:nvSpPr>
          <p:cNvPr id="41997" name="12 Rectángulo"/>
          <p:cNvSpPr>
            <a:spLocks noChangeArrowheads="1"/>
          </p:cNvSpPr>
          <p:nvPr/>
        </p:nvSpPr>
        <p:spPr bwMode="auto">
          <a:xfrm>
            <a:off x="2608263" y="201613"/>
            <a:ext cx="3930650" cy="368300"/>
          </a:xfrm>
          <a:prstGeom prst="rect">
            <a:avLst/>
          </a:prstGeom>
          <a:noFill/>
          <a:ln w="9525">
            <a:noFill/>
            <a:miter lim="800000"/>
            <a:headEnd/>
            <a:tailEnd/>
          </a:ln>
        </p:spPr>
        <p:txBody>
          <a:bodyPr wrap="none">
            <a:spAutoFit/>
          </a:bodyPr>
          <a:lstStyle/>
          <a:p>
            <a:pPr algn="ctr"/>
            <a:r>
              <a:rPr lang="es-ES" sz="1800" u="none">
                <a:solidFill>
                  <a:srgbClr val="990033"/>
                </a:solidFill>
              </a:rPr>
              <a:t>Formación de Recursos Humanos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ome">
            <a:hlinkClick r:id="rId3" tooltip="Home"/>
          </p:cNvPr>
          <p:cNvPicPr>
            <a:picLocks noChangeAspect="1" noChangeArrowheads="1"/>
          </p:cNvPicPr>
          <p:nvPr/>
        </p:nvPicPr>
        <p:blipFill>
          <a:blip r:embed="rId4" cstate="print">
            <a:clrChange>
              <a:clrFrom>
                <a:srgbClr val="FFFFFF"/>
              </a:clrFrom>
              <a:clrTo>
                <a:srgbClr val="FFFFFF">
                  <a:alpha val="0"/>
                </a:srgbClr>
              </a:clrTo>
            </a:clrChange>
          </a:blip>
          <a:srcRect l="10840" r="9618" b="11838"/>
          <a:stretch>
            <a:fillRect/>
          </a:stretch>
        </p:blipFill>
        <p:spPr bwMode="auto">
          <a:xfrm>
            <a:off x="4006850" y="2738438"/>
            <a:ext cx="1130300" cy="466725"/>
          </a:xfrm>
          <a:prstGeom prst="rect">
            <a:avLst/>
          </a:prstGeom>
          <a:noFill/>
          <a:ln w="9525">
            <a:noFill/>
            <a:miter lim="800000"/>
            <a:headEnd/>
            <a:tailEnd/>
          </a:ln>
        </p:spPr>
      </p:pic>
      <p:grpSp>
        <p:nvGrpSpPr>
          <p:cNvPr id="43011" name="Group 3"/>
          <p:cNvGrpSpPr>
            <a:grpSpLocks/>
          </p:cNvGrpSpPr>
          <p:nvPr/>
        </p:nvGrpSpPr>
        <p:grpSpPr bwMode="auto">
          <a:xfrm>
            <a:off x="0" y="0"/>
            <a:ext cx="9144000" cy="1058863"/>
            <a:chOff x="0" y="0"/>
            <a:chExt cx="5760" cy="667"/>
          </a:xfrm>
        </p:grpSpPr>
        <p:sp>
          <p:nvSpPr>
            <p:cNvPr id="43062" name="Rectangle 4"/>
            <p:cNvSpPr>
              <a:spLocks noChangeArrowheads="1"/>
            </p:cNvSpPr>
            <p:nvPr/>
          </p:nvSpPr>
          <p:spPr bwMode="auto">
            <a:xfrm>
              <a:off x="0" y="0"/>
              <a:ext cx="5760" cy="527"/>
            </a:xfrm>
            <a:prstGeom prst="rect">
              <a:avLst/>
            </a:prstGeom>
            <a:solidFill>
              <a:schemeClr val="bg1"/>
            </a:solidFill>
            <a:ln w="9525">
              <a:noFill/>
              <a:miter lim="800000"/>
              <a:headEnd/>
              <a:tailEnd/>
            </a:ln>
          </p:spPr>
          <p:txBody>
            <a:bodyPr wrap="none" anchor="ctr"/>
            <a:lstStyle/>
            <a:p>
              <a:pPr algn="ctr"/>
              <a:endParaRPr lang="es-MX"/>
            </a:p>
          </p:txBody>
        </p:sp>
        <p:pic>
          <p:nvPicPr>
            <p:cNvPr id="43063" name="Picture 5" descr="firma_conacyt">
              <a:hlinkClick r:id="rId5"/>
            </p:cNvPr>
            <p:cNvPicPr>
              <a:picLocks noChangeAspect="1" noChangeArrowheads="1"/>
            </p:cNvPicPr>
            <p:nvPr/>
          </p:nvPicPr>
          <p:blipFill>
            <a:blip r:embed="rId6" cstate="print"/>
            <a:srcRect r="59772" b="38124"/>
            <a:stretch>
              <a:fillRect/>
            </a:stretch>
          </p:blipFill>
          <p:spPr bwMode="auto">
            <a:xfrm>
              <a:off x="91" y="164"/>
              <a:ext cx="657" cy="503"/>
            </a:xfrm>
            <a:prstGeom prst="rect">
              <a:avLst/>
            </a:prstGeom>
            <a:noFill/>
            <a:ln w="9525">
              <a:noFill/>
              <a:miter lim="800000"/>
              <a:headEnd/>
              <a:tailEnd/>
            </a:ln>
          </p:spPr>
        </p:pic>
        <p:pic>
          <p:nvPicPr>
            <p:cNvPr id="4306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47" y="300"/>
              <a:ext cx="545" cy="328"/>
            </a:xfrm>
            <a:prstGeom prst="rect">
              <a:avLst/>
            </a:prstGeom>
            <a:noFill/>
            <a:ln w="9525">
              <a:noFill/>
              <a:miter lim="800000"/>
              <a:headEnd/>
              <a:tailEnd/>
            </a:ln>
          </p:spPr>
        </p:pic>
        <p:pic>
          <p:nvPicPr>
            <p:cNvPr id="43065" name="Picture 7" descr="The University of Texas at Austin. What Starts Here Changes The World"/>
            <p:cNvPicPr>
              <a:picLocks noChangeAspect="1" noChangeArrowheads="1"/>
            </p:cNvPicPr>
            <p:nvPr/>
          </p:nvPicPr>
          <p:blipFill>
            <a:blip r:embed="rId8" cstate="print">
              <a:clrChange>
                <a:clrFrom>
                  <a:srgbClr val="FFFFFF"/>
                </a:clrFrom>
                <a:clrTo>
                  <a:srgbClr val="FFFFFF">
                    <a:alpha val="0"/>
                  </a:srgbClr>
                </a:clrTo>
              </a:clrChange>
            </a:blip>
            <a:srcRect r="5562" b="-6250"/>
            <a:stretch>
              <a:fillRect/>
            </a:stretch>
          </p:blipFill>
          <p:spPr bwMode="auto">
            <a:xfrm>
              <a:off x="975" y="346"/>
              <a:ext cx="2599" cy="297"/>
            </a:xfrm>
            <a:prstGeom prst="rect">
              <a:avLst/>
            </a:prstGeom>
            <a:noFill/>
            <a:ln w="9525">
              <a:noFill/>
              <a:miter lim="800000"/>
              <a:headEnd/>
              <a:tailEnd/>
            </a:ln>
          </p:spPr>
        </p:pic>
        <p:pic>
          <p:nvPicPr>
            <p:cNvPr id="43066" name="Picture 8" descr="lg_i2t2"/>
            <p:cNvPicPr>
              <a:picLocks noChangeAspect="1" noChangeArrowheads="1"/>
            </p:cNvPicPr>
            <p:nvPr/>
          </p:nvPicPr>
          <p:blipFill>
            <a:blip r:embed="rId9" cstate="print"/>
            <a:srcRect/>
            <a:stretch>
              <a:fillRect/>
            </a:stretch>
          </p:blipFill>
          <p:spPr bwMode="auto">
            <a:xfrm>
              <a:off x="3742" y="323"/>
              <a:ext cx="1179" cy="337"/>
            </a:xfrm>
            <a:prstGeom prst="rect">
              <a:avLst/>
            </a:prstGeom>
            <a:noFill/>
            <a:ln w="9525">
              <a:noFill/>
              <a:miter lim="800000"/>
              <a:headEnd/>
              <a:tailEnd/>
            </a:ln>
          </p:spPr>
        </p:pic>
      </p:grpSp>
      <p:pic>
        <p:nvPicPr>
          <p:cNvPr id="43012" name="Picture 9" descr="maestria en comoercializacion"/>
          <p:cNvPicPr>
            <a:picLocks noChangeAspect="1" noChangeArrowheads="1"/>
          </p:cNvPicPr>
          <p:nvPr/>
        </p:nvPicPr>
        <p:blipFill>
          <a:blip r:embed="rId10" cstate="print"/>
          <a:srcRect/>
          <a:stretch>
            <a:fillRect/>
          </a:stretch>
        </p:blipFill>
        <p:spPr bwMode="auto">
          <a:xfrm>
            <a:off x="2946400" y="1136650"/>
            <a:ext cx="3249613" cy="661988"/>
          </a:xfrm>
          <a:prstGeom prst="rect">
            <a:avLst/>
          </a:prstGeom>
          <a:noFill/>
          <a:ln w="9525">
            <a:noFill/>
            <a:miter lim="800000"/>
            <a:headEnd/>
            <a:tailEnd/>
          </a:ln>
        </p:spPr>
      </p:pic>
      <p:graphicFrame>
        <p:nvGraphicFramePr>
          <p:cNvPr id="79931" name="Group 59"/>
          <p:cNvGraphicFramePr>
            <a:graphicFrameLocks noGrp="1"/>
          </p:cNvGraphicFramePr>
          <p:nvPr/>
        </p:nvGraphicFramePr>
        <p:xfrm>
          <a:off x="4505325" y="3584575"/>
          <a:ext cx="4575175" cy="1966597"/>
        </p:xfrm>
        <a:graphic>
          <a:graphicData uri="http://schemas.openxmlformats.org/drawingml/2006/table">
            <a:tbl>
              <a:tblPr/>
              <a:tblGrid>
                <a:gridCol w="1004888"/>
                <a:gridCol w="1131887"/>
                <a:gridCol w="631825"/>
                <a:gridCol w="1108075"/>
                <a:gridCol w="698500"/>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rPr>
                        <a:t>Origen</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chemeClr val="accent2"/>
                          </a:solidFill>
                          <a:effectLst/>
                          <a:latin typeface="Arial" charset="0"/>
                        </a:rPr>
                        <a:t>1era. Generación 2008-2009</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accent2"/>
                          </a:solidFill>
                          <a:effectLst/>
                          <a:latin typeface="Arial" charset="0"/>
                        </a:rPr>
                        <a:t>2da. Generación 2009-2010</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CPI´S</a:t>
                      </a:r>
                      <a:endParaRPr kumimoji="0" lang="es-MX"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17</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40%</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5</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13%</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IES</a:t>
                      </a:r>
                      <a:endParaRPr kumimoji="0" lang="es-MX"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14</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33%</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21</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54%</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r>
              <a:tr h="2063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Empresas</a:t>
                      </a:r>
                      <a:endParaRPr kumimoji="0" lang="es-MX"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6</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14%</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13</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33%</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Gobierno</a:t>
                      </a:r>
                      <a:endParaRPr kumimoji="0" lang="es-MX" sz="1200" b="1" i="0" u="sng"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6</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14%</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0</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0%</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MX" sz="1200" b="1" i="0" u="sng"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43</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100%</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39</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rPr>
                        <a:t>100%</a:t>
                      </a:r>
                      <a:endParaRPr kumimoji="0" lang="es-MX" sz="1200" b="1" i="0" u="sng"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alpha val="50195"/>
                      </a:srgbClr>
                    </a:solidFill>
                  </a:tcPr>
                </a:tc>
              </a:tr>
            </a:tbl>
          </a:graphicData>
        </a:graphic>
      </p:graphicFrame>
      <p:sp>
        <p:nvSpPr>
          <p:cNvPr id="43057" name="Rectangle 56"/>
          <p:cNvSpPr>
            <a:spLocks noChangeArrowheads="1"/>
          </p:cNvSpPr>
          <p:nvPr/>
        </p:nvSpPr>
        <p:spPr bwMode="auto">
          <a:xfrm>
            <a:off x="255588" y="1922463"/>
            <a:ext cx="8631237" cy="915987"/>
          </a:xfrm>
          <a:prstGeom prst="rect">
            <a:avLst/>
          </a:prstGeom>
          <a:noFill/>
          <a:ln w="9525" algn="ctr">
            <a:noFill/>
            <a:miter lim="800000"/>
            <a:headEnd/>
            <a:tailEnd/>
          </a:ln>
        </p:spPr>
        <p:txBody>
          <a:bodyPr anchor="ctr">
            <a:spAutoFit/>
          </a:bodyPr>
          <a:lstStyle/>
          <a:p>
            <a:pPr algn="ctr"/>
            <a:r>
              <a:rPr lang="es-MX" sz="1800" u="none">
                <a:solidFill>
                  <a:schemeClr val="accent2"/>
                </a:solidFill>
              </a:rPr>
              <a:t>Se graduó la </a:t>
            </a:r>
            <a:r>
              <a:rPr lang="es-MX" sz="1800" u="none">
                <a:solidFill>
                  <a:srgbClr val="C00000"/>
                </a:solidFill>
              </a:rPr>
              <a:t>Primera Generación</a:t>
            </a:r>
            <a:r>
              <a:rPr lang="es-MX" sz="1800" u="none">
                <a:solidFill>
                  <a:schemeClr val="accent2"/>
                </a:solidFill>
              </a:rPr>
              <a:t> de la Maestría en  Comercialización de Ciencia y Tecnología (MSTC) impartida en las instalaciones de la Unidad CIMAV en Monterrey</a:t>
            </a:r>
            <a:endParaRPr lang="es-MX"/>
          </a:p>
        </p:txBody>
      </p:sp>
      <p:pic>
        <p:nvPicPr>
          <p:cNvPr id="43058" name="Picture 55" descr="DSC_1818"/>
          <p:cNvPicPr>
            <a:picLocks noChangeAspect="1" noChangeArrowheads="1"/>
          </p:cNvPicPr>
          <p:nvPr/>
        </p:nvPicPr>
        <p:blipFill>
          <a:blip r:embed="rId11" cstate="print"/>
          <a:srcRect/>
          <a:stretch>
            <a:fillRect/>
          </a:stretch>
        </p:blipFill>
        <p:spPr bwMode="auto">
          <a:xfrm>
            <a:off x="0" y="3317875"/>
            <a:ext cx="4462463" cy="2524125"/>
          </a:xfrm>
          <a:prstGeom prst="rect">
            <a:avLst/>
          </a:prstGeom>
          <a:noFill/>
          <a:ln w="9525">
            <a:noFill/>
            <a:miter lim="800000"/>
            <a:headEnd/>
            <a:tailEnd/>
          </a:ln>
        </p:spPr>
      </p:pic>
      <p:sp>
        <p:nvSpPr>
          <p:cNvPr id="43059" name="Text Box 57"/>
          <p:cNvSpPr txBox="1">
            <a:spLocks noChangeArrowheads="1"/>
          </p:cNvSpPr>
          <p:nvPr/>
        </p:nvSpPr>
        <p:spPr bwMode="auto">
          <a:xfrm>
            <a:off x="4762500" y="5613400"/>
            <a:ext cx="4102100" cy="366713"/>
          </a:xfrm>
          <a:prstGeom prst="rect">
            <a:avLst/>
          </a:prstGeom>
          <a:noFill/>
          <a:ln w="9525">
            <a:noFill/>
            <a:miter lim="800000"/>
            <a:headEnd/>
            <a:tailEnd/>
          </a:ln>
        </p:spPr>
        <p:txBody>
          <a:bodyPr>
            <a:spAutoFit/>
          </a:bodyPr>
          <a:lstStyle/>
          <a:p>
            <a:pPr>
              <a:spcBef>
                <a:spcPct val="50000"/>
              </a:spcBef>
            </a:pPr>
            <a:r>
              <a:rPr lang="es-MX" sz="1800" i="1" u="none">
                <a:solidFill>
                  <a:schemeClr val="hlink"/>
                </a:solidFill>
              </a:rPr>
              <a:t>3ª Generación inicia Agosto/2010</a:t>
            </a:r>
            <a:endParaRPr lang="es-ES" sz="1800" i="1" u="none">
              <a:solidFill>
                <a:schemeClr val="hlink"/>
              </a:solidFill>
            </a:endParaRPr>
          </a:p>
        </p:txBody>
      </p:sp>
      <p:sp>
        <p:nvSpPr>
          <p:cNvPr id="43060" name="Text Box 58"/>
          <p:cNvSpPr txBox="1">
            <a:spLocks noChangeArrowheads="1"/>
          </p:cNvSpPr>
          <p:nvPr/>
        </p:nvSpPr>
        <p:spPr bwMode="auto">
          <a:xfrm>
            <a:off x="330200" y="6096000"/>
            <a:ext cx="2933700" cy="366713"/>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es-MX" sz="1800" i="1" u="none">
                <a:solidFill>
                  <a:schemeClr val="hlink"/>
                </a:solidFill>
              </a:rPr>
              <a:t>Apoyos: CONACYT, SEP</a:t>
            </a:r>
            <a:endParaRPr lang="es-ES" sz="1800" i="1" u="none">
              <a:solidFill>
                <a:schemeClr val="hlink"/>
              </a:solidFill>
            </a:endParaRPr>
          </a:p>
        </p:txBody>
      </p:sp>
      <p:sp>
        <p:nvSpPr>
          <p:cNvPr id="43061" name="Rectangle 59"/>
          <p:cNvSpPr>
            <a:spLocks noChangeArrowheads="1"/>
          </p:cNvSpPr>
          <p:nvPr/>
        </p:nvSpPr>
        <p:spPr bwMode="auto">
          <a:xfrm>
            <a:off x="4775200" y="5638800"/>
            <a:ext cx="3771900" cy="317500"/>
          </a:xfrm>
          <a:prstGeom prst="rect">
            <a:avLst/>
          </a:prstGeom>
          <a:noFill/>
          <a:ln w="12700">
            <a:solidFill>
              <a:srgbClr val="000080"/>
            </a:solidFill>
            <a:miter lim="800000"/>
            <a:headEnd/>
            <a:tailEnd/>
          </a:ln>
        </p:spPr>
        <p:txBody>
          <a:bodyPr wrap="none" anchor="ctr"/>
          <a:lstStyle/>
          <a:p>
            <a:endParaRPr lang="es-MX"/>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4"/>
          <p:cNvPicPr>
            <a:picLocks noChangeAspect="1" noChangeArrowheads="1"/>
          </p:cNvPicPr>
          <p:nvPr/>
        </p:nvPicPr>
        <p:blipFill>
          <a:blip r:embed="rId3" cstate="print"/>
          <a:srcRect t="3413" b="3575"/>
          <a:stretch>
            <a:fillRect/>
          </a:stretch>
        </p:blipFill>
        <p:spPr bwMode="auto">
          <a:xfrm>
            <a:off x="0" y="38100"/>
            <a:ext cx="9144000" cy="6804025"/>
          </a:xfrm>
          <a:prstGeom prst="rect">
            <a:avLst/>
          </a:prstGeom>
          <a:noFill/>
          <a:ln w="9525" algn="ctr">
            <a:noFill/>
            <a:miter lim="800000"/>
            <a:headEnd/>
            <a:tailEnd/>
          </a:ln>
        </p:spPr>
      </p:pic>
      <p:sp>
        <p:nvSpPr>
          <p:cNvPr id="44035" name="Title 1"/>
          <p:cNvSpPr>
            <a:spLocks/>
          </p:cNvSpPr>
          <p:nvPr/>
        </p:nvSpPr>
        <p:spPr bwMode="auto">
          <a:xfrm>
            <a:off x="611188" y="1179513"/>
            <a:ext cx="6858000" cy="581025"/>
          </a:xfrm>
          <a:prstGeom prst="rect">
            <a:avLst/>
          </a:prstGeom>
          <a:noFill/>
          <a:ln w="9525">
            <a:noFill/>
            <a:miter lim="800000"/>
            <a:headEnd/>
            <a:tailEnd/>
          </a:ln>
        </p:spPr>
        <p:txBody>
          <a:bodyPr anchor="b"/>
          <a:lstStyle/>
          <a:p>
            <a:pPr eaLnBrk="0" hangingPunct="0"/>
            <a:endParaRPr lang="es-MX" sz="1600" u="none">
              <a:solidFill>
                <a:schemeClr val="accent2"/>
              </a:solidFill>
            </a:endParaRPr>
          </a:p>
        </p:txBody>
      </p:sp>
      <p:sp>
        <p:nvSpPr>
          <p:cNvPr id="44036" name="Content Placeholder 2"/>
          <p:cNvSpPr>
            <a:spLocks/>
          </p:cNvSpPr>
          <p:nvPr/>
        </p:nvSpPr>
        <p:spPr bwMode="auto">
          <a:xfrm>
            <a:off x="255588" y="1914525"/>
            <a:ext cx="8585200" cy="1770063"/>
          </a:xfrm>
          <a:prstGeom prst="rect">
            <a:avLst/>
          </a:prstGeom>
          <a:noFill/>
          <a:ln w="9525">
            <a:noFill/>
            <a:miter lim="800000"/>
            <a:headEnd/>
            <a:tailEnd/>
          </a:ln>
        </p:spPr>
        <p:txBody>
          <a:bodyPr/>
          <a:lstStyle/>
          <a:p>
            <a:pPr marL="342900" indent="-342900"/>
            <a:r>
              <a:rPr lang="es-MX" sz="2000" i="1" u="none">
                <a:solidFill>
                  <a:srgbClr val="A50021"/>
                </a:solidFill>
              </a:rPr>
              <a:t>Objetivo General</a:t>
            </a:r>
          </a:p>
          <a:p>
            <a:pPr marL="342900" indent="-342900"/>
            <a:endParaRPr lang="es-MX" sz="2000" b="0" i="1" u="none">
              <a:solidFill>
                <a:srgbClr val="A50021"/>
              </a:solidFill>
            </a:endParaRPr>
          </a:p>
          <a:p>
            <a:pPr marL="342900" indent="-342900"/>
            <a:r>
              <a:rPr lang="es-MX" sz="1800" b="0" i="1" u="none">
                <a:solidFill>
                  <a:schemeClr val="folHlink"/>
                </a:solidFill>
              </a:rPr>
              <a:t>Formar expertos en  el tema en cinco áreas (</a:t>
            </a:r>
            <a:r>
              <a:rPr lang="es-MX" sz="1800" b="0" i="1" u="none">
                <a:solidFill>
                  <a:srgbClr val="FF0000"/>
                </a:solidFill>
              </a:rPr>
              <a:t>solar térmica, solar fotovoltaica</a:t>
            </a:r>
          </a:p>
          <a:p>
            <a:pPr marL="342900" indent="-342900"/>
            <a:r>
              <a:rPr lang="es-MX" sz="1800" b="0" i="1" u="none">
                <a:solidFill>
                  <a:srgbClr val="FF0000"/>
                </a:solidFill>
              </a:rPr>
              <a:t>eólica, biomasa y eficiencia energética</a:t>
            </a:r>
            <a:r>
              <a:rPr lang="es-MX" sz="1800" b="0" i="1" u="none">
                <a:solidFill>
                  <a:schemeClr val="folHlink"/>
                </a:solidFill>
              </a:rPr>
              <a:t>)</a:t>
            </a:r>
          </a:p>
          <a:p>
            <a:pPr marL="342900" indent="-342900"/>
            <a:endParaRPr lang="es-MX" sz="1800" b="0" i="1" u="none">
              <a:solidFill>
                <a:schemeClr val="folHlink"/>
              </a:solidFill>
            </a:endParaRPr>
          </a:p>
          <a:p>
            <a:pPr marL="342900" indent="-342900"/>
            <a:r>
              <a:rPr lang="es-MX" sz="2000" i="1" u="none">
                <a:solidFill>
                  <a:srgbClr val="A50021"/>
                </a:solidFill>
              </a:rPr>
              <a:t>Estructura de la Maestría</a:t>
            </a:r>
          </a:p>
          <a:p>
            <a:pPr marL="342900" indent="-342900"/>
            <a:endParaRPr lang="es-MX" sz="2000" i="1" u="none">
              <a:solidFill>
                <a:srgbClr val="A50021"/>
              </a:solidFill>
            </a:endParaRPr>
          </a:p>
          <a:p>
            <a:pPr marL="342900" indent="-342900">
              <a:buFont typeface="Wingdings" pitchFamily="2" charset="2"/>
              <a:buChar char="ü"/>
            </a:pPr>
            <a:r>
              <a:rPr lang="es-MX" sz="2400" b="0" u="none"/>
              <a:t>  </a:t>
            </a:r>
            <a:r>
              <a:rPr lang="es-MX" sz="1800" b="0" i="1" u="none">
                <a:solidFill>
                  <a:schemeClr val="folHlink"/>
                </a:solidFill>
              </a:rPr>
              <a:t>Claustro de Profesores de diversas instituciones (CIMAV, UNAM, CINVESTAV, IES, ASU, UT, NMSU))</a:t>
            </a:r>
          </a:p>
          <a:p>
            <a:pPr marL="342900" indent="-342900">
              <a:buFont typeface="Wingdings" pitchFamily="2" charset="2"/>
              <a:buChar char="ü"/>
            </a:pPr>
            <a:r>
              <a:rPr lang="es-MX" sz="1800" b="0" i="1" u="none">
                <a:solidFill>
                  <a:schemeClr val="folHlink"/>
                </a:solidFill>
              </a:rPr>
              <a:t>   En su mayoría  cursos a distancia</a:t>
            </a:r>
          </a:p>
          <a:p>
            <a:pPr marL="342900" indent="-342900">
              <a:buFont typeface="Wingdings" pitchFamily="2" charset="2"/>
              <a:buChar char="ü"/>
            </a:pPr>
            <a:r>
              <a:rPr lang="es-MX" sz="1800" b="0" i="1" u="none">
                <a:solidFill>
                  <a:schemeClr val="folHlink"/>
                </a:solidFill>
              </a:rPr>
              <a:t>   CIMAV otorgará el grado</a:t>
            </a:r>
          </a:p>
          <a:p>
            <a:pPr marL="342900" indent="-342900">
              <a:buFont typeface="Wingdings" pitchFamily="2" charset="2"/>
              <a:buChar char="ü"/>
            </a:pPr>
            <a:r>
              <a:rPr lang="es-MX" sz="1800" b="0" i="1" u="none">
                <a:solidFill>
                  <a:schemeClr val="folHlink"/>
                </a:solidFill>
              </a:rPr>
              <a:t>  70 alumnos de las  UTs y 20 independientes (primera generación)</a:t>
            </a:r>
          </a:p>
          <a:p>
            <a:pPr marL="342900" indent="-342900">
              <a:buFont typeface="Wingdings" pitchFamily="2" charset="2"/>
              <a:buChar char="ü"/>
            </a:pPr>
            <a:r>
              <a:rPr lang="es-MX" sz="1800" b="0" i="1" u="none">
                <a:solidFill>
                  <a:schemeClr val="folHlink"/>
                </a:solidFill>
              </a:rPr>
              <a:t>  </a:t>
            </a:r>
            <a:r>
              <a:rPr lang="es-MX" sz="1800" b="0" i="1" u="none">
                <a:solidFill>
                  <a:srgbClr val="FF0000"/>
                </a:solidFill>
              </a:rPr>
              <a:t>Costo Maestría a 2 años $ 11,088,262 (Equipamiento + pago a docentes)</a:t>
            </a:r>
          </a:p>
          <a:p>
            <a:pPr marL="342900" indent="-342900">
              <a:buFont typeface="Wingdings" pitchFamily="2" charset="2"/>
              <a:buChar char="ü"/>
            </a:pPr>
            <a:r>
              <a:rPr lang="es-MX" sz="1800" b="0" i="1" u="none">
                <a:solidFill>
                  <a:schemeClr val="folHlink"/>
                </a:solidFill>
              </a:rPr>
              <a:t> Inicio: sep./2010</a:t>
            </a:r>
          </a:p>
          <a:p>
            <a:pPr marL="342900" indent="-342900" algn="r"/>
            <a:endParaRPr lang="es-MX" sz="1800" b="0" i="1" u="none">
              <a:solidFill>
                <a:schemeClr val="folHlink"/>
              </a:solidFill>
            </a:endParaRPr>
          </a:p>
        </p:txBody>
      </p:sp>
      <p:sp>
        <p:nvSpPr>
          <p:cNvPr id="44037" name="Rectangle 10"/>
          <p:cNvSpPr>
            <a:spLocks noChangeArrowheads="1"/>
          </p:cNvSpPr>
          <p:nvPr/>
        </p:nvSpPr>
        <p:spPr bwMode="auto">
          <a:xfrm>
            <a:off x="852488" y="328613"/>
            <a:ext cx="7570787" cy="1281112"/>
          </a:xfrm>
          <a:prstGeom prst="rect">
            <a:avLst/>
          </a:prstGeom>
          <a:noFill/>
          <a:ln w="9525" algn="ctr">
            <a:noFill/>
            <a:miter lim="800000"/>
            <a:headEnd/>
            <a:tailEnd/>
          </a:ln>
        </p:spPr>
        <p:txBody>
          <a:bodyPr wrap="none" anchor="ctr">
            <a:spAutoFit/>
          </a:bodyPr>
          <a:lstStyle/>
          <a:p>
            <a:pPr algn="ctr"/>
            <a:endParaRPr lang="es-ES_tradnl" sz="1800" u="none">
              <a:solidFill>
                <a:srgbClr val="990033"/>
              </a:solidFill>
            </a:endParaRPr>
          </a:p>
          <a:p>
            <a:pPr algn="ctr"/>
            <a:r>
              <a:rPr lang="es-ES_tradnl" sz="2400" i="1" u="none">
                <a:solidFill>
                  <a:srgbClr val="990033"/>
                </a:solidFill>
                <a:latin typeface="Bookman Old Style" pitchFamily="18" charset="0"/>
              </a:rPr>
              <a:t>Maestría en Ciencias en  Energías Renovables</a:t>
            </a:r>
          </a:p>
          <a:p>
            <a:pPr algn="ctr"/>
            <a:endParaRPr lang="es-ES_tradnl" sz="1800" i="1" u="none">
              <a:solidFill>
                <a:srgbClr val="990033"/>
              </a:solidFill>
              <a:latin typeface="Bookman Old Style" pitchFamily="18" charset="0"/>
            </a:endParaRPr>
          </a:p>
          <a:p>
            <a:pPr algn="ctr"/>
            <a:r>
              <a:rPr lang="es-ES_tradnl" sz="1800" i="1" u="none">
                <a:solidFill>
                  <a:srgbClr val="990033"/>
                </a:solidFill>
                <a:latin typeface="Bookman Old Style" pitchFamily="18" charset="0"/>
              </a:rPr>
              <a:t>Convenio con las Universidades Tecnológicas del País</a:t>
            </a:r>
          </a:p>
        </p:txBody>
      </p:sp>
      <p:sp>
        <p:nvSpPr>
          <p:cNvPr id="44038" name="Oval 15"/>
          <p:cNvSpPr>
            <a:spLocks noChangeArrowheads="1"/>
          </p:cNvSpPr>
          <p:nvPr/>
        </p:nvSpPr>
        <p:spPr bwMode="auto">
          <a:xfrm>
            <a:off x="355600" y="2489200"/>
            <a:ext cx="7670800" cy="736600"/>
          </a:xfrm>
          <a:prstGeom prst="ellipse">
            <a:avLst/>
          </a:prstGeom>
          <a:noFill/>
          <a:ln w="9525" algn="ctr">
            <a:noFill/>
            <a:round/>
            <a:headEnd/>
            <a:tailEnd/>
          </a:ln>
          <a:effectLst>
            <a:prstShdw prst="shdw12">
              <a:srgbClr val="808080">
                <a:alpha val="50000"/>
              </a:srgbClr>
            </a:prstShdw>
          </a:effectLst>
        </p:spPr>
        <p:txBody>
          <a:bodyPr wrap="none" anchor="ctr"/>
          <a:lstStyle/>
          <a:p>
            <a:pPr algn="r"/>
            <a:endParaRPr lang="es-MX"/>
          </a:p>
        </p:txBody>
      </p:sp>
      <p:sp>
        <p:nvSpPr>
          <p:cNvPr id="44039" name="Rectangle 16"/>
          <p:cNvSpPr>
            <a:spLocks noChangeArrowheads="1"/>
          </p:cNvSpPr>
          <p:nvPr/>
        </p:nvSpPr>
        <p:spPr bwMode="auto">
          <a:xfrm>
            <a:off x="215900" y="3352800"/>
            <a:ext cx="7937500" cy="2540000"/>
          </a:xfrm>
          <a:prstGeom prst="rect">
            <a:avLst/>
          </a:prstGeom>
          <a:noFill/>
          <a:ln w="9525" algn="ctr">
            <a:noFill/>
            <a:miter lim="800000"/>
            <a:headEnd/>
            <a:tailEnd/>
          </a:ln>
          <a:effectLst>
            <a:prstShdw prst="shdw12">
              <a:srgbClr val="808080">
                <a:alpha val="50000"/>
              </a:srgbClr>
            </a:prstShdw>
          </a:effectLst>
        </p:spPr>
        <p:txBody>
          <a:bodyPr wrap="none" anchor="ctr"/>
          <a:lstStyle/>
          <a:p>
            <a:pPr algn="r"/>
            <a:endParaRPr lang="es-MX"/>
          </a:p>
        </p:txBody>
      </p:sp>
      <p:sp>
        <p:nvSpPr>
          <p:cNvPr id="44040" name="Rectangle 18"/>
          <p:cNvSpPr>
            <a:spLocks noChangeArrowheads="1"/>
          </p:cNvSpPr>
          <p:nvPr/>
        </p:nvSpPr>
        <p:spPr bwMode="auto">
          <a:xfrm>
            <a:off x="165100" y="3911600"/>
            <a:ext cx="8013700" cy="2400300"/>
          </a:xfrm>
          <a:prstGeom prst="rect">
            <a:avLst/>
          </a:prstGeom>
          <a:noFill/>
          <a:ln w="9525" algn="ctr">
            <a:noFill/>
            <a:miter lim="800000"/>
            <a:headEnd/>
            <a:tailEnd/>
          </a:ln>
          <a:effectLst>
            <a:prstShdw prst="shdw12">
              <a:srgbClr val="808080">
                <a:alpha val="50000"/>
              </a:srgbClr>
            </a:prstShdw>
          </a:effectLst>
        </p:spPr>
        <p:txBody>
          <a:bodyPr wrap="none" anchor="ctr"/>
          <a:lstStyle/>
          <a:p>
            <a:pPr algn="ctr"/>
            <a:endParaRPr lang="es-E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463" y="3005138"/>
            <a:ext cx="9144001" cy="457200"/>
          </a:xfrm>
          <a:prstGeom prst="rect">
            <a:avLst/>
          </a:prstGeom>
          <a:noFill/>
          <a:ln w="9525" algn="ctr">
            <a:noFill/>
            <a:miter lim="800000"/>
            <a:headEnd/>
            <a:tailEnd/>
          </a:ln>
        </p:spPr>
        <p:txBody>
          <a:bodyPr>
            <a:spAutoFit/>
          </a:bodyPr>
          <a:lstStyle/>
          <a:p>
            <a:pPr algn="ctr"/>
            <a:r>
              <a:rPr lang="es-MX" sz="2400" u="none">
                <a:solidFill>
                  <a:schemeClr val="accent2"/>
                </a:solidFill>
              </a:rPr>
              <a:t>2. Lectura y aprobación, en su caso, del orden del día</a:t>
            </a:r>
            <a:r>
              <a:rPr lang="es-ES" sz="2400" u="none">
                <a:solidFill>
                  <a:schemeClr val="accent2"/>
                </a:solidFill>
              </a:rPr>
              <a:t> </a:t>
            </a:r>
            <a:endParaRPr lang="es-MX" sz="1800" b="0" u="none"/>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895475" y="146050"/>
            <a:ext cx="5353050" cy="366713"/>
          </a:xfrm>
          <a:prstGeom prst="rect">
            <a:avLst/>
          </a:prstGeom>
          <a:noFill/>
          <a:ln w="9525">
            <a:noFill/>
            <a:miter lim="800000"/>
            <a:headEnd/>
            <a:tailEnd/>
          </a:ln>
        </p:spPr>
        <p:txBody>
          <a:bodyPr wrap="none" anchor="ctr">
            <a:spAutoFit/>
          </a:bodyPr>
          <a:lstStyle/>
          <a:p>
            <a:pPr algn="ctr"/>
            <a:r>
              <a:rPr lang="es-MX" sz="1800" u="none">
                <a:solidFill>
                  <a:srgbClr val="990033"/>
                </a:solidFill>
              </a:rPr>
              <a:t>Alumnos de licenciatura atendidos en el CIMAV</a:t>
            </a:r>
          </a:p>
        </p:txBody>
      </p:sp>
      <p:pic>
        <p:nvPicPr>
          <p:cNvPr id="45059" name="Picture 2"/>
          <p:cNvPicPr>
            <a:picLocks noChangeAspect="1" noChangeArrowheads="1"/>
          </p:cNvPicPr>
          <p:nvPr/>
        </p:nvPicPr>
        <p:blipFill>
          <a:blip r:embed="rId3" cstate="print"/>
          <a:srcRect/>
          <a:stretch>
            <a:fillRect/>
          </a:stretch>
        </p:blipFill>
        <p:spPr bwMode="auto">
          <a:xfrm>
            <a:off x="-23813" y="822325"/>
            <a:ext cx="9112251" cy="59388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MWM logo"/>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696200" y="0"/>
            <a:ext cx="1384300" cy="530225"/>
          </a:xfrm>
          <a:prstGeom prst="rect">
            <a:avLst/>
          </a:prstGeom>
          <a:noFill/>
          <a:ln w="9525">
            <a:noFill/>
            <a:miter lim="800000"/>
            <a:headEnd/>
            <a:tailEnd/>
          </a:ln>
        </p:spPr>
      </p:pic>
      <p:sp>
        <p:nvSpPr>
          <p:cNvPr id="46083" name="Rectangle 15"/>
          <p:cNvSpPr>
            <a:spLocks noChangeArrowheads="1"/>
          </p:cNvSpPr>
          <p:nvPr/>
        </p:nvSpPr>
        <p:spPr bwMode="auto">
          <a:xfrm>
            <a:off x="2441575" y="192088"/>
            <a:ext cx="4235450" cy="366712"/>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Módulos del Mundo de los Materiales</a:t>
            </a:r>
          </a:p>
        </p:txBody>
      </p:sp>
      <p:pic>
        <p:nvPicPr>
          <p:cNvPr id="46084" name="Picture 142" descr="DSC02550"/>
          <p:cNvPicPr>
            <a:picLocks noChangeAspect="1" noChangeArrowheads="1"/>
          </p:cNvPicPr>
          <p:nvPr/>
        </p:nvPicPr>
        <p:blipFill>
          <a:blip r:embed="rId4" cstate="print"/>
          <a:srcRect/>
          <a:stretch>
            <a:fillRect/>
          </a:stretch>
        </p:blipFill>
        <p:spPr bwMode="auto">
          <a:xfrm>
            <a:off x="0" y="5054600"/>
            <a:ext cx="2463800" cy="1587500"/>
          </a:xfrm>
          <a:prstGeom prst="rect">
            <a:avLst/>
          </a:prstGeom>
          <a:noFill/>
          <a:ln w="9525">
            <a:noFill/>
            <a:miter lim="800000"/>
            <a:headEnd/>
            <a:tailEnd/>
          </a:ln>
        </p:spPr>
      </p:pic>
      <p:sp>
        <p:nvSpPr>
          <p:cNvPr id="33798" name="Rectangle 40"/>
          <p:cNvSpPr>
            <a:spLocks noChangeArrowheads="1"/>
          </p:cNvSpPr>
          <p:nvPr/>
        </p:nvSpPr>
        <p:spPr bwMode="auto">
          <a:xfrm>
            <a:off x="2592388" y="4867275"/>
            <a:ext cx="6308725" cy="2247900"/>
          </a:xfrm>
          <a:prstGeom prst="rect">
            <a:avLst/>
          </a:prstGeom>
          <a:noFill/>
          <a:ln w="9525" algn="ctr">
            <a:noFill/>
            <a:miter lim="800000"/>
            <a:headEnd/>
            <a:tailEnd/>
          </a:ln>
        </p:spPr>
        <p:txBody>
          <a:bodyPr anchor="ctr">
            <a:spAutoFit/>
          </a:bodyPr>
          <a:lstStyle/>
          <a:p>
            <a:pPr marL="92075" indent="-92075">
              <a:buFontTx/>
              <a:buChar char="•"/>
            </a:pPr>
            <a:endParaRPr lang="es-ES" sz="1400">
              <a:solidFill>
                <a:schemeClr val="folHlink"/>
              </a:solidFill>
            </a:endParaRPr>
          </a:p>
          <a:p>
            <a:pPr marL="92075" indent="-92075">
              <a:buFontTx/>
              <a:buChar char="•"/>
            </a:pPr>
            <a:r>
              <a:rPr lang="es-MX" sz="1400" u="none">
                <a:solidFill>
                  <a:schemeClr val="folHlink"/>
                </a:solidFill>
              </a:rPr>
              <a:t>Se entrenó a </a:t>
            </a:r>
            <a:r>
              <a:rPr lang="es-MX" sz="1400" u="none">
                <a:solidFill>
                  <a:srgbClr val="A50021"/>
                </a:solidFill>
              </a:rPr>
              <a:t>30 profesores de la ciudad de Puebla</a:t>
            </a:r>
            <a:r>
              <a:rPr lang="es-MX" sz="1400" u="none">
                <a:solidFill>
                  <a:schemeClr val="folHlink"/>
                </a:solidFill>
              </a:rPr>
              <a:t> en 4 módulos. Programan arrancar en 2010 y capacitar a 1,000 alumnos de bachillerato. El programa arranca en </a:t>
            </a:r>
            <a:r>
              <a:rPr lang="es-MX" sz="1400" u="none">
                <a:solidFill>
                  <a:srgbClr val="A50021"/>
                </a:solidFill>
              </a:rPr>
              <a:t>Nuevo León </a:t>
            </a:r>
            <a:r>
              <a:rPr lang="es-MX" sz="1400" u="none">
                <a:solidFill>
                  <a:schemeClr val="folHlink"/>
                </a:solidFill>
              </a:rPr>
              <a:t>en sep/2010</a:t>
            </a:r>
          </a:p>
          <a:p>
            <a:pPr marL="92075" indent="-92075">
              <a:buFontTx/>
              <a:buChar char="•"/>
            </a:pPr>
            <a:endParaRPr lang="es-ES" sz="1400" u="none">
              <a:solidFill>
                <a:schemeClr val="folHlink"/>
              </a:solidFill>
            </a:endParaRPr>
          </a:p>
          <a:p>
            <a:pPr marL="92075" indent="-92075">
              <a:buFontTx/>
              <a:buChar char="•"/>
            </a:pPr>
            <a:r>
              <a:rPr lang="es-MX" sz="1400" u="none">
                <a:solidFill>
                  <a:schemeClr val="folHlink"/>
                </a:solidFill>
              </a:rPr>
              <a:t>En septiembre del 2009 se participó en el </a:t>
            </a:r>
            <a:r>
              <a:rPr lang="es-MX" sz="1400" u="none">
                <a:solidFill>
                  <a:srgbClr val="A50021"/>
                </a:solidFill>
              </a:rPr>
              <a:t>“Internacional Conference on Advanced Materials”,</a:t>
            </a:r>
            <a:r>
              <a:rPr lang="es-MX" sz="1400" u="none">
                <a:solidFill>
                  <a:schemeClr val="folHlink"/>
                </a:solidFill>
              </a:rPr>
              <a:t> con sede en Brasil, con una plática sobre el impacto y beneficios de los Módulos del Mundo de los Materiales en México.</a:t>
            </a:r>
            <a:endParaRPr lang="es-ES" sz="1400" u="none">
              <a:solidFill>
                <a:schemeClr val="folHlink"/>
              </a:solidFill>
            </a:endParaRPr>
          </a:p>
          <a:p>
            <a:pPr marL="92075" indent="-92075" eaLnBrk="0" hangingPunct="0">
              <a:buFontTx/>
              <a:buChar char="•"/>
            </a:pPr>
            <a:endParaRPr lang="es-ES" sz="1400" u="none">
              <a:solidFill>
                <a:schemeClr val="folHlink"/>
              </a:solidFill>
            </a:endParaRPr>
          </a:p>
        </p:txBody>
      </p:sp>
      <p:sp>
        <p:nvSpPr>
          <p:cNvPr id="33800" name="Rectangle 42"/>
          <p:cNvSpPr>
            <a:spLocks noChangeArrowheads="1"/>
          </p:cNvSpPr>
          <p:nvPr/>
        </p:nvSpPr>
        <p:spPr bwMode="auto">
          <a:xfrm>
            <a:off x="257175" y="4391025"/>
            <a:ext cx="8429625" cy="639763"/>
          </a:xfrm>
          <a:prstGeom prst="rect">
            <a:avLst/>
          </a:prstGeom>
          <a:solidFill>
            <a:schemeClr val="bg2"/>
          </a:solidFill>
          <a:ln w="9525" algn="ctr">
            <a:noFill/>
            <a:miter lim="800000"/>
            <a:headEnd/>
            <a:tailEnd/>
          </a:ln>
        </p:spPr>
        <p:txBody>
          <a:bodyPr anchor="ctr">
            <a:spAutoFit/>
          </a:bodyPr>
          <a:lstStyle/>
          <a:p>
            <a:pPr eaLnBrk="0" hangingPunct="0"/>
            <a:r>
              <a:rPr lang="es-ES" u="none">
                <a:solidFill>
                  <a:schemeClr val="bg1"/>
                </a:solidFill>
              </a:rPr>
              <a:t>El CIMAV y la Organización de los Estados Americanos (OEA) con sede en Washington, D.C. firmaron un convenio de colaboración para promover el proyecto “El Mundo de los Materiales” en México, Centro y Sur América.  </a:t>
            </a:r>
          </a:p>
        </p:txBody>
      </p:sp>
      <p:graphicFrame>
        <p:nvGraphicFramePr>
          <p:cNvPr id="33947" name="Group 155"/>
          <p:cNvGraphicFramePr>
            <a:graphicFrameLocks noGrp="1"/>
          </p:cNvGraphicFramePr>
          <p:nvPr/>
        </p:nvGraphicFramePr>
        <p:xfrm>
          <a:off x="241300" y="1004888"/>
          <a:ext cx="8664575" cy="1127760"/>
        </p:xfrm>
        <a:graphic>
          <a:graphicData uri="http://schemas.openxmlformats.org/drawingml/2006/table">
            <a:tbl>
              <a:tblPr/>
              <a:tblGrid>
                <a:gridCol w="2184400"/>
                <a:gridCol w="1054100"/>
                <a:gridCol w="1093788"/>
                <a:gridCol w="1052512"/>
                <a:gridCol w="1117600"/>
                <a:gridCol w="639763"/>
                <a:gridCol w="1522412"/>
              </a:tblGrid>
              <a:tr h="182563">
                <a:tc>
                  <a:txBody>
                    <a:bodyPr/>
                    <a:lstStyle/>
                    <a:p>
                      <a:pPr marL="0" marR="0" lvl="0" indent="0" algn="l" defTabSz="1147763" rtl="0" eaLnBrk="1" fontAlgn="base" latinLnBrk="0" hangingPunct="1">
                        <a:lnSpc>
                          <a:spcPct val="100000"/>
                        </a:lnSpc>
                        <a:spcBef>
                          <a:spcPct val="500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Ciclo escolar</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2005-2006</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2006-2007</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2007-2008</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2008-2009</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Total</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2009-2010</a:t>
                      </a:r>
                    </a:p>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(Ejecutándose)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0">
                <a:tc>
                  <a:txBody>
                    <a:bodyPr/>
                    <a:lstStyle/>
                    <a:p>
                      <a:pPr marL="0" marR="0" lvl="0" indent="0" algn="l"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Times New Roman" pitchFamily="18" charset="0"/>
                          <a:cs typeface="Arial" charset="0"/>
                        </a:rPr>
                        <a:t>Maestros Capacitados</a:t>
                      </a:r>
                      <a:endParaRPr kumimoji="0" lang="es-ES" sz="14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Times New Roman" pitchFamily="18" charset="0"/>
                          <a:cs typeface="Arial" charset="0"/>
                        </a:rPr>
                        <a:t>51</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Times New Roman" pitchFamily="18" charset="0"/>
                          <a:cs typeface="Arial" charset="0"/>
                        </a:rPr>
                        <a:t>80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Times New Roman" pitchFamily="18" charset="0"/>
                          <a:cs typeface="Arial" charset="0"/>
                        </a:rPr>
                        <a:t>81</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Times New Roman" pitchFamily="18" charset="0"/>
                          <a:cs typeface="Arial" charset="0"/>
                        </a:rPr>
                        <a:t>35</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Times New Roman" pitchFamily="18" charset="0"/>
                          <a:cs typeface="Arial" charset="0"/>
                        </a:rPr>
                        <a:t>247</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chemeClr val="accent2"/>
                          </a:solidFill>
                          <a:effectLst/>
                          <a:latin typeface="Arial" charset="0"/>
                          <a:ea typeface="Times New Roman" pitchFamily="18" charset="0"/>
                          <a:cs typeface="Arial" charset="0"/>
                        </a:rPr>
                        <a:t>60</a:t>
                      </a:r>
                      <a:endParaRPr kumimoji="0" lang="es-ES" sz="1400" b="1" i="0" u="none" strike="noStrike" cap="none" normalizeH="0" baseline="0" smtClean="0">
                        <a:ln>
                          <a:noFill/>
                        </a:ln>
                        <a:solidFill>
                          <a:schemeClr val="accent2"/>
                        </a:solidFill>
                        <a:effectLst/>
                        <a:latin typeface="Arial" charset="0"/>
                        <a:ea typeface="Times New Roman" pitchFamily="18"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0">
                <a:tc>
                  <a:txBody>
                    <a:bodyPr/>
                    <a:lstStyle/>
                    <a:p>
                      <a:pPr marL="0" marR="0" lvl="0" indent="0" algn="l"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Times New Roman" pitchFamily="18" charset="0"/>
                          <a:cs typeface="Arial" charset="0"/>
                        </a:rPr>
                        <a:t>Alumnos Participantes</a:t>
                      </a:r>
                      <a:endParaRPr kumimoji="0" lang="es-ES" sz="1400" b="0" i="0" u="none" strike="noStrike" cap="none" normalizeH="0" baseline="0" smtClean="0">
                        <a:ln>
                          <a:noFill/>
                        </a:ln>
                        <a:solidFill>
                          <a:srgbClr val="FF0000"/>
                        </a:solidFill>
                        <a:effectLst/>
                        <a:latin typeface="Arial" charset="0"/>
                        <a:ea typeface="Times New Roman" pitchFamily="18" charset="0"/>
                        <a:cs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Times New Roman" pitchFamily="18" charset="0"/>
                          <a:cs typeface="Arial" charset="0"/>
                        </a:rPr>
                        <a:t>442</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Times New Roman" pitchFamily="18" charset="0"/>
                          <a:cs typeface="Arial" charset="0"/>
                        </a:rPr>
                        <a:t>911</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Times New Roman" pitchFamily="18" charset="0"/>
                          <a:cs typeface="Arial" charset="0"/>
                        </a:rPr>
                        <a:t>1,004</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Times New Roman" pitchFamily="18" charset="0"/>
                          <a:cs typeface="Arial" charset="0"/>
                        </a:rPr>
                        <a:t>1,506</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0000"/>
                          </a:solidFill>
                          <a:effectLst/>
                          <a:latin typeface="Arial" charset="0"/>
                          <a:ea typeface="Times New Roman" pitchFamily="18" charset="0"/>
                          <a:cs typeface="Arial" charset="0"/>
                        </a:rPr>
                        <a:t>3,863</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1147763"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FF0000"/>
                          </a:solidFill>
                          <a:effectLst/>
                          <a:latin typeface="Arial" charset="0"/>
                          <a:ea typeface="Times New Roman" pitchFamily="18" charset="0"/>
                          <a:cs typeface="Arial" charset="0"/>
                        </a:rPr>
                        <a:t>2,000</a:t>
                      </a:r>
                      <a:endParaRPr kumimoji="0" lang="es-ES" sz="1400" b="1" i="0" u="none" strike="noStrike" cap="none" normalizeH="0" baseline="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34009" name="Group 217"/>
          <p:cNvGraphicFramePr>
            <a:graphicFrameLocks noGrp="1"/>
          </p:cNvGraphicFramePr>
          <p:nvPr/>
        </p:nvGraphicFramePr>
        <p:xfrm>
          <a:off x="263525" y="2428875"/>
          <a:ext cx="8618538" cy="1828800"/>
        </p:xfrm>
        <a:graphic>
          <a:graphicData uri="http://schemas.openxmlformats.org/drawingml/2006/table">
            <a:tbl>
              <a:tblPr/>
              <a:tblGrid>
                <a:gridCol w="3265488"/>
                <a:gridCol w="1057275"/>
                <a:gridCol w="1049337"/>
                <a:gridCol w="1133475"/>
                <a:gridCol w="1049338"/>
                <a:gridCol w="1063625"/>
              </a:tblGrid>
              <a:tr h="120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SimSun" pitchFamily="2" charset="-122"/>
                          <a:cs typeface="Times New Roman" pitchFamily="18" charset="0"/>
                        </a:rPr>
                        <a:t> </a:t>
                      </a: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Ciclo escolar</a:t>
                      </a:r>
                      <a:endParaRPr kumimoji="0" lang="es-ES" sz="1400" b="1" i="0" u="none" strike="noStrike" cap="none" normalizeH="0" baseline="0" smtClean="0">
                        <a:ln>
                          <a:noFill/>
                        </a:ln>
                        <a:solidFill>
                          <a:schemeClr val="bg1"/>
                        </a:solidFill>
                        <a:effectLst/>
                        <a:latin typeface="Arial" charset="0"/>
                        <a:ea typeface="SimSun" pitchFamily="2" charset="-122"/>
                        <a:cs typeface="Times New Roman" pitchFamily="18"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SimSun" pitchFamily="2" charset="-122"/>
                          <a:cs typeface="Times New Roman" pitchFamily="18" charset="0"/>
                        </a:rPr>
                        <a:t>2005-2006</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SimSun" pitchFamily="2" charset="-122"/>
                          <a:cs typeface="Times New Roman" pitchFamily="18" charset="0"/>
                        </a:rPr>
                        <a:t>2006-2007</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SimSun" pitchFamily="2" charset="-122"/>
                          <a:cs typeface="Times New Roman" pitchFamily="18" charset="0"/>
                        </a:rPr>
                        <a:t>2007-2008</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SimSun" pitchFamily="2" charset="-122"/>
                          <a:cs typeface="Times New Roman" pitchFamily="18" charset="0"/>
                        </a:rPr>
                        <a:t>2008-2009</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SimSun" pitchFamily="2" charset="-122"/>
                          <a:cs typeface="Times New Roman" pitchFamily="18" charset="0"/>
                        </a:rPr>
                        <a:t>2009-2010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122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Secretaría de Educación y Cultura</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$400,000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$500,000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$500,000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$500,000 </a:t>
                      </a:r>
                      <a:endPar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sym typeface="Wingdings" pitchFamily="2" charset="2"/>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 $500,000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20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Iniciativa Privada Chihuahua</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$150,000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$200,000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$250,000</a:t>
                      </a:r>
                      <a:endPar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sym typeface="Wingdings" pitchFamily="2" charset="2"/>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400" b="1" i="0" u="none" strike="noStrike" cap="none" normalizeH="0" baseline="0" smtClean="0">
                        <a:ln>
                          <a:noFill/>
                        </a:ln>
                        <a:solidFill>
                          <a:schemeClr val="accent2"/>
                        </a:solidFill>
                        <a:effectLst/>
                        <a:latin typeface="Arial"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20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CIMAV – CONACYT</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$300,000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chemeClr val="accent2"/>
                          </a:solidFill>
                          <a:effectLst/>
                          <a:latin typeface="Arial" charset="0"/>
                          <a:ea typeface="SimSun" pitchFamily="2" charset="-122"/>
                          <a:cs typeface="Times New Roman" pitchFamily="18" charset="0"/>
                        </a:rPr>
                        <a:t>$100,000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 </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 </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22238">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Fondos Mixtos Chihuahua - FOMIX</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 </a:t>
                      </a:r>
                      <a:r>
                        <a:rPr kumimoji="0" lang="es-ES_tradnl" sz="1400" b="1" i="0" u="none" strike="noStrike" cap="none" normalizeH="0" baseline="0" smtClean="0">
                          <a:ln>
                            <a:noFill/>
                          </a:ln>
                          <a:solidFill>
                            <a:schemeClr val="accent2"/>
                          </a:solidFill>
                          <a:effectLst/>
                          <a:latin typeface="Arial" charset="0"/>
                          <a:ea typeface="SimSun" pitchFamily="2" charset="-122"/>
                          <a:cs typeface="Times New Roman" pitchFamily="18" charset="0"/>
                        </a:rPr>
                        <a:t>$628,000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s-MX"/>
                    </a:p>
                  </a:txBody>
                  <a:tcPr/>
                </a:tc>
              </a:tr>
              <a:tr h="120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rPr>
                        <a:t>Maestría en Educación Científica</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MX" sz="1400" b="1" i="0" u="none" strike="noStrike" cap="none" normalizeH="0" baseline="0" smtClean="0">
                        <a:ln>
                          <a:noFill/>
                        </a:ln>
                        <a:solidFill>
                          <a:schemeClr val="accent2"/>
                        </a:solidFill>
                        <a:effectLst/>
                        <a:latin typeface="Arial" charset="0"/>
                        <a:ea typeface="SimSun" pitchFamily="2" charset="-122"/>
                        <a:cs typeface="Times New Roman" pitchFamily="18"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chemeClr val="accent2"/>
                          </a:solidFill>
                          <a:effectLst/>
                          <a:latin typeface="Arial" charset="0"/>
                          <a:ea typeface="SimSun" pitchFamily="2" charset="-122"/>
                          <a:cs typeface="Times New Roman" pitchFamily="18" charset="0"/>
                        </a:rPr>
                        <a:t>1,000,000</a:t>
                      </a:r>
                      <a:endPar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chemeClr val="accent2"/>
                          </a:solidFill>
                          <a:effectLst/>
                          <a:latin typeface="Arial" charset="0"/>
                          <a:ea typeface="SimSun" pitchFamily="2" charset="-122"/>
                          <a:cs typeface="Times New Roman" pitchFamily="18" charset="0"/>
                        </a:rPr>
                        <a:t>1,000,000</a:t>
                      </a:r>
                      <a:endParaRPr kumimoji="0" lang="es-ES" sz="1400" b="1" i="0" u="none" strike="noStrike" cap="none" normalizeH="0" baseline="0" smtClean="0">
                        <a:ln>
                          <a:noFill/>
                        </a:ln>
                        <a:solidFill>
                          <a:schemeClr val="accent2"/>
                        </a:solidFill>
                        <a:effectLst/>
                        <a:latin typeface="Arial" charset="0"/>
                        <a:ea typeface="SimSun" pitchFamily="2" charset="-122"/>
                        <a:cs typeface="Times New Roman" pitchFamily="18"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smtClean="0">
                          <a:ln>
                            <a:noFill/>
                          </a:ln>
                          <a:solidFill>
                            <a:schemeClr val="accent2"/>
                          </a:solidFill>
                          <a:effectLst/>
                          <a:latin typeface="Arial" charset="0"/>
                          <a:ea typeface="SimSun" pitchFamily="2" charset="-122"/>
                          <a:cs typeface="Times New Roman" pitchFamily="18" charset="0"/>
                        </a:rPr>
                        <a:t>1,000,000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s-ES_tradnl" sz="1400" b="1" i="0" u="none" strike="noStrike" cap="none" normalizeH="0" baseline="0" smtClean="0">
                        <a:ln>
                          <a:noFill/>
                        </a:ln>
                        <a:solidFill>
                          <a:schemeClr val="accent2"/>
                        </a:solidFill>
                        <a:effectLst/>
                        <a:latin typeface="Arial" charset="0"/>
                        <a:ea typeface="SimSun" pitchFamily="2" charset="-122"/>
                        <a:cs typeface="Times New Roman" pitchFamily="18"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34010" name="Text Box 218"/>
          <p:cNvSpPr txBox="1">
            <a:spLocks noChangeArrowheads="1"/>
          </p:cNvSpPr>
          <p:nvPr/>
        </p:nvSpPr>
        <p:spPr bwMode="auto">
          <a:xfrm>
            <a:off x="4068763" y="2108200"/>
            <a:ext cx="1009650" cy="366713"/>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Fondeo</a:t>
            </a:r>
            <a:endParaRPr lang="es-ES" sz="1800" u="none">
              <a:solidFill>
                <a:srgbClr val="990033"/>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4009"/>
                                        </p:tgtEl>
                                        <p:attrNameLst>
                                          <p:attrName>style.visibility</p:attrName>
                                        </p:attrNameLst>
                                      </p:cBhvr>
                                      <p:to>
                                        <p:strVal val="visible"/>
                                      </p:to>
                                    </p:set>
                                    <p:anim calcmode="lin" valueType="num">
                                      <p:cBhvr>
                                        <p:cTn id="7" dur="1000" fill="hold"/>
                                        <p:tgtEl>
                                          <p:spTgt spid="34009"/>
                                        </p:tgtEl>
                                        <p:attrNameLst>
                                          <p:attrName>ppt_x</p:attrName>
                                        </p:attrNameLst>
                                      </p:cBhvr>
                                      <p:tavLst>
                                        <p:tav tm="0">
                                          <p:val>
                                            <p:strVal val="#ppt_x-#ppt_w/2"/>
                                          </p:val>
                                        </p:tav>
                                        <p:tav tm="100000">
                                          <p:val>
                                            <p:strVal val="#ppt_x"/>
                                          </p:val>
                                        </p:tav>
                                      </p:tavLst>
                                    </p:anim>
                                    <p:anim calcmode="lin" valueType="num">
                                      <p:cBhvr>
                                        <p:cTn id="8" dur="1000" fill="hold"/>
                                        <p:tgtEl>
                                          <p:spTgt spid="34009"/>
                                        </p:tgtEl>
                                        <p:attrNameLst>
                                          <p:attrName>ppt_y</p:attrName>
                                        </p:attrNameLst>
                                      </p:cBhvr>
                                      <p:tavLst>
                                        <p:tav tm="0">
                                          <p:val>
                                            <p:strVal val="#ppt_y"/>
                                          </p:val>
                                        </p:tav>
                                        <p:tav tm="100000">
                                          <p:val>
                                            <p:strVal val="#ppt_y"/>
                                          </p:val>
                                        </p:tav>
                                      </p:tavLst>
                                    </p:anim>
                                    <p:anim calcmode="lin" valueType="num">
                                      <p:cBhvr>
                                        <p:cTn id="9" dur="1000" fill="hold"/>
                                        <p:tgtEl>
                                          <p:spTgt spid="34009"/>
                                        </p:tgtEl>
                                        <p:attrNameLst>
                                          <p:attrName>ppt_w</p:attrName>
                                        </p:attrNameLst>
                                      </p:cBhvr>
                                      <p:tavLst>
                                        <p:tav tm="0">
                                          <p:val>
                                            <p:fltVal val="0"/>
                                          </p:val>
                                        </p:tav>
                                        <p:tav tm="100000">
                                          <p:val>
                                            <p:strVal val="#ppt_w"/>
                                          </p:val>
                                        </p:tav>
                                      </p:tavLst>
                                    </p:anim>
                                    <p:anim calcmode="lin" valueType="num">
                                      <p:cBhvr>
                                        <p:cTn id="10" dur="1000" fill="hold"/>
                                        <p:tgtEl>
                                          <p:spTgt spid="34009"/>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4010"/>
                                        </p:tgtEl>
                                        <p:attrNameLst>
                                          <p:attrName>style.visibility</p:attrName>
                                        </p:attrNameLst>
                                      </p:cBhvr>
                                      <p:to>
                                        <p:strVal val="visible"/>
                                      </p:to>
                                    </p:set>
                                    <p:anim calcmode="lin" valueType="num">
                                      <p:cBhvr>
                                        <p:cTn id="13" dur="500" fill="hold"/>
                                        <p:tgtEl>
                                          <p:spTgt spid="34010"/>
                                        </p:tgtEl>
                                        <p:attrNameLst>
                                          <p:attrName>ppt_x</p:attrName>
                                        </p:attrNameLst>
                                      </p:cBhvr>
                                      <p:tavLst>
                                        <p:tav tm="0">
                                          <p:val>
                                            <p:strVal val="#ppt_x-#ppt_w/2"/>
                                          </p:val>
                                        </p:tav>
                                        <p:tav tm="100000">
                                          <p:val>
                                            <p:strVal val="#ppt_x"/>
                                          </p:val>
                                        </p:tav>
                                      </p:tavLst>
                                    </p:anim>
                                    <p:anim calcmode="lin" valueType="num">
                                      <p:cBhvr>
                                        <p:cTn id="14" dur="500" fill="hold"/>
                                        <p:tgtEl>
                                          <p:spTgt spid="34010"/>
                                        </p:tgtEl>
                                        <p:attrNameLst>
                                          <p:attrName>ppt_y</p:attrName>
                                        </p:attrNameLst>
                                      </p:cBhvr>
                                      <p:tavLst>
                                        <p:tav tm="0">
                                          <p:val>
                                            <p:strVal val="#ppt_y"/>
                                          </p:val>
                                        </p:tav>
                                        <p:tav tm="100000">
                                          <p:val>
                                            <p:strVal val="#ppt_y"/>
                                          </p:val>
                                        </p:tav>
                                      </p:tavLst>
                                    </p:anim>
                                    <p:anim calcmode="lin" valueType="num">
                                      <p:cBhvr>
                                        <p:cTn id="15" dur="500" fill="hold"/>
                                        <p:tgtEl>
                                          <p:spTgt spid="34010"/>
                                        </p:tgtEl>
                                        <p:attrNameLst>
                                          <p:attrName>ppt_w</p:attrName>
                                        </p:attrNameLst>
                                      </p:cBhvr>
                                      <p:tavLst>
                                        <p:tav tm="0">
                                          <p:val>
                                            <p:fltVal val="0"/>
                                          </p:val>
                                        </p:tav>
                                        <p:tav tm="100000">
                                          <p:val>
                                            <p:strVal val="#ppt_w"/>
                                          </p:val>
                                        </p:tav>
                                      </p:tavLst>
                                    </p:anim>
                                    <p:anim calcmode="lin" valueType="num">
                                      <p:cBhvr>
                                        <p:cTn id="16" dur="500" fill="hold"/>
                                        <p:tgtEl>
                                          <p:spTgt spid="34010"/>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33798"/>
                                        </p:tgtEl>
                                        <p:attrNameLst>
                                          <p:attrName>style.visibility</p:attrName>
                                        </p:attrNameLst>
                                      </p:cBhvr>
                                      <p:to>
                                        <p:strVal val="visible"/>
                                      </p:to>
                                    </p:set>
                                    <p:anim calcmode="lin" valueType="num">
                                      <p:cBhvr>
                                        <p:cTn id="20" dur="1000" fill="hold"/>
                                        <p:tgtEl>
                                          <p:spTgt spid="33798"/>
                                        </p:tgtEl>
                                        <p:attrNameLst>
                                          <p:attrName>ppt_x</p:attrName>
                                        </p:attrNameLst>
                                      </p:cBhvr>
                                      <p:tavLst>
                                        <p:tav tm="0">
                                          <p:val>
                                            <p:strVal val="#ppt_x-#ppt_w/2"/>
                                          </p:val>
                                        </p:tav>
                                        <p:tav tm="100000">
                                          <p:val>
                                            <p:strVal val="#ppt_x"/>
                                          </p:val>
                                        </p:tav>
                                      </p:tavLst>
                                    </p:anim>
                                    <p:anim calcmode="lin" valueType="num">
                                      <p:cBhvr>
                                        <p:cTn id="21" dur="1000" fill="hold"/>
                                        <p:tgtEl>
                                          <p:spTgt spid="33798"/>
                                        </p:tgtEl>
                                        <p:attrNameLst>
                                          <p:attrName>ppt_y</p:attrName>
                                        </p:attrNameLst>
                                      </p:cBhvr>
                                      <p:tavLst>
                                        <p:tav tm="0">
                                          <p:val>
                                            <p:strVal val="#ppt_y"/>
                                          </p:val>
                                        </p:tav>
                                        <p:tav tm="100000">
                                          <p:val>
                                            <p:strVal val="#ppt_y"/>
                                          </p:val>
                                        </p:tav>
                                      </p:tavLst>
                                    </p:anim>
                                    <p:anim calcmode="lin" valueType="num">
                                      <p:cBhvr>
                                        <p:cTn id="22" dur="1000" fill="hold"/>
                                        <p:tgtEl>
                                          <p:spTgt spid="33798"/>
                                        </p:tgtEl>
                                        <p:attrNameLst>
                                          <p:attrName>ppt_w</p:attrName>
                                        </p:attrNameLst>
                                      </p:cBhvr>
                                      <p:tavLst>
                                        <p:tav tm="0">
                                          <p:val>
                                            <p:fltVal val="0"/>
                                          </p:val>
                                        </p:tav>
                                        <p:tav tm="100000">
                                          <p:val>
                                            <p:strVal val="#ppt_w"/>
                                          </p:val>
                                        </p:tav>
                                      </p:tavLst>
                                    </p:anim>
                                    <p:anim calcmode="lin" valueType="num">
                                      <p:cBhvr>
                                        <p:cTn id="23" dur="1000" fill="hold"/>
                                        <p:tgtEl>
                                          <p:spTgt spid="33798"/>
                                        </p:tgtEl>
                                        <p:attrNameLst>
                                          <p:attrName>ppt_h</p:attrName>
                                        </p:attrNameLst>
                                      </p:cBhvr>
                                      <p:tavLst>
                                        <p:tav tm="0">
                                          <p:val>
                                            <p:strVal val="#ppt_h"/>
                                          </p:val>
                                        </p:tav>
                                        <p:tav tm="100000">
                                          <p:val>
                                            <p:strVal val="#ppt_h"/>
                                          </p:val>
                                        </p:tav>
                                      </p:tavLst>
                                    </p:anim>
                                  </p:childTnLst>
                                </p:cTn>
                              </p:par>
                              <p:par>
                                <p:cTn id="24" presetID="17" presetClass="entr" presetSubtype="8" fill="hold" grpId="0" nodeType="withEffect">
                                  <p:stCondLst>
                                    <p:cond delay="0"/>
                                  </p:stCondLst>
                                  <p:childTnLst>
                                    <p:set>
                                      <p:cBhvr>
                                        <p:cTn id="25" dur="1" fill="hold">
                                          <p:stCondLst>
                                            <p:cond delay="0"/>
                                          </p:stCondLst>
                                        </p:cTn>
                                        <p:tgtEl>
                                          <p:spTgt spid="33800"/>
                                        </p:tgtEl>
                                        <p:attrNameLst>
                                          <p:attrName>style.visibility</p:attrName>
                                        </p:attrNameLst>
                                      </p:cBhvr>
                                      <p:to>
                                        <p:strVal val="visible"/>
                                      </p:to>
                                    </p:set>
                                    <p:anim calcmode="lin" valueType="num">
                                      <p:cBhvr>
                                        <p:cTn id="26" dur="500" fill="hold"/>
                                        <p:tgtEl>
                                          <p:spTgt spid="33800"/>
                                        </p:tgtEl>
                                        <p:attrNameLst>
                                          <p:attrName>ppt_x</p:attrName>
                                        </p:attrNameLst>
                                      </p:cBhvr>
                                      <p:tavLst>
                                        <p:tav tm="0">
                                          <p:val>
                                            <p:strVal val="#ppt_x-#ppt_w/2"/>
                                          </p:val>
                                        </p:tav>
                                        <p:tav tm="100000">
                                          <p:val>
                                            <p:strVal val="#ppt_x"/>
                                          </p:val>
                                        </p:tav>
                                      </p:tavLst>
                                    </p:anim>
                                    <p:anim calcmode="lin" valueType="num">
                                      <p:cBhvr>
                                        <p:cTn id="27" dur="500" fill="hold"/>
                                        <p:tgtEl>
                                          <p:spTgt spid="33800"/>
                                        </p:tgtEl>
                                        <p:attrNameLst>
                                          <p:attrName>ppt_y</p:attrName>
                                        </p:attrNameLst>
                                      </p:cBhvr>
                                      <p:tavLst>
                                        <p:tav tm="0">
                                          <p:val>
                                            <p:strVal val="#ppt_y"/>
                                          </p:val>
                                        </p:tav>
                                        <p:tav tm="100000">
                                          <p:val>
                                            <p:strVal val="#ppt_y"/>
                                          </p:val>
                                        </p:tav>
                                      </p:tavLst>
                                    </p:anim>
                                    <p:anim calcmode="lin" valueType="num">
                                      <p:cBhvr>
                                        <p:cTn id="28" dur="500" fill="hold"/>
                                        <p:tgtEl>
                                          <p:spTgt spid="33800"/>
                                        </p:tgtEl>
                                        <p:attrNameLst>
                                          <p:attrName>ppt_w</p:attrName>
                                        </p:attrNameLst>
                                      </p:cBhvr>
                                      <p:tavLst>
                                        <p:tav tm="0">
                                          <p:val>
                                            <p:fltVal val="0"/>
                                          </p:val>
                                        </p:tav>
                                        <p:tav tm="100000">
                                          <p:val>
                                            <p:strVal val="#ppt_w"/>
                                          </p:val>
                                        </p:tav>
                                      </p:tavLst>
                                    </p:anim>
                                    <p:anim calcmode="lin" valueType="num">
                                      <p:cBhvr>
                                        <p:cTn id="29" dur="500" fill="hold"/>
                                        <p:tgtEl>
                                          <p:spTgt spid="338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0" grpId="0" animBg="1"/>
      <p:bldP spid="340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57525" y="550863"/>
            <a:ext cx="2994025" cy="647700"/>
          </a:xfrm>
          <a:prstGeom prst="rect">
            <a:avLst/>
          </a:prstGeom>
          <a:noFill/>
          <a:ln w="9525">
            <a:noFill/>
            <a:miter lim="800000"/>
            <a:headEnd/>
            <a:tailEnd/>
          </a:ln>
        </p:spPr>
        <p:txBody>
          <a:bodyPr wrap="none" anchor="ctr">
            <a:spAutoFit/>
          </a:bodyPr>
          <a:lstStyle/>
          <a:p>
            <a:pPr algn="ctr"/>
            <a:r>
              <a:rPr lang="es-MX" sz="1800" u="none">
                <a:solidFill>
                  <a:srgbClr val="990033"/>
                </a:solidFill>
              </a:rPr>
              <a:t>279 Clientes Atendidos</a:t>
            </a:r>
          </a:p>
          <a:p>
            <a:pPr algn="ctr"/>
            <a:r>
              <a:rPr lang="es-MX" sz="1800" u="none">
                <a:solidFill>
                  <a:srgbClr val="990033"/>
                </a:solidFill>
              </a:rPr>
              <a:t>901 servicios y proyectos</a:t>
            </a:r>
          </a:p>
        </p:txBody>
      </p:sp>
      <p:pic>
        <p:nvPicPr>
          <p:cNvPr id="323585" name="Picture 1"/>
          <p:cNvPicPr>
            <a:picLocks noChangeAspect="1" noChangeArrowheads="1"/>
          </p:cNvPicPr>
          <p:nvPr/>
        </p:nvPicPr>
        <p:blipFill>
          <a:blip r:embed="rId3" cstate="print"/>
          <a:srcRect l="8781" t="11886" r="18182"/>
          <a:stretch>
            <a:fillRect/>
          </a:stretch>
        </p:blipFill>
        <p:spPr bwMode="auto">
          <a:xfrm>
            <a:off x="1238250" y="1409700"/>
            <a:ext cx="6734175" cy="49545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8 Rectángulo"/>
          <p:cNvSpPr>
            <a:spLocks noChangeArrowheads="1"/>
          </p:cNvSpPr>
          <p:nvPr/>
        </p:nvSpPr>
        <p:spPr bwMode="auto">
          <a:xfrm>
            <a:off x="3509963" y="187325"/>
            <a:ext cx="2127250" cy="366713"/>
          </a:xfrm>
          <a:prstGeom prst="rect">
            <a:avLst/>
          </a:prstGeom>
          <a:noFill/>
          <a:ln w="9525" algn="ctr">
            <a:noFill/>
            <a:miter lim="800000"/>
            <a:headEnd/>
            <a:tailEnd/>
          </a:ln>
        </p:spPr>
        <p:txBody>
          <a:bodyPr wrap="none" anchor="ctr">
            <a:spAutoFit/>
          </a:bodyPr>
          <a:lstStyle/>
          <a:p>
            <a:pPr algn="ctr"/>
            <a:r>
              <a:rPr lang="es-MX" sz="1800" u="none">
                <a:solidFill>
                  <a:srgbClr val="990033"/>
                </a:solidFill>
                <a:ea typeface="Times New Roman" pitchFamily="18" charset="0"/>
                <a:cs typeface="Arial" charset="0"/>
              </a:rPr>
              <a:t>Ingresos Totales  </a:t>
            </a:r>
            <a:endParaRPr lang="es-ES" sz="1800" u="none">
              <a:solidFill>
                <a:srgbClr val="990033"/>
              </a:solidFill>
              <a:ea typeface="Times New Roman" pitchFamily="18" charset="0"/>
              <a:cs typeface="Arial" charset="0"/>
            </a:endParaRPr>
          </a:p>
        </p:txBody>
      </p:sp>
      <p:pic>
        <p:nvPicPr>
          <p:cNvPr id="319489" name="Picture 1"/>
          <p:cNvPicPr>
            <a:picLocks noChangeAspect="1" noChangeArrowheads="1"/>
          </p:cNvPicPr>
          <p:nvPr/>
        </p:nvPicPr>
        <p:blipFill>
          <a:blip r:embed="rId3" cstate="print"/>
          <a:srcRect r="6429"/>
          <a:stretch>
            <a:fillRect/>
          </a:stretch>
        </p:blipFill>
        <p:spPr bwMode="auto">
          <a:xfrm>
            <a:off x="685335" y="1152525"/>
            <a:ext cx="7763340" cy="5062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747963" y="157163"/>
            <a:ext cx="3622675" cy="369887"/>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Ingreso Programado y Captado</a:t>
            </a:r>
          </a:p>
        </p:txBody>
      </p:sp>
      <p:pic>
        <p:nvPicPr>
          <p:cNvPr id="317442" name="Picture 2"/>
          <p:cNvPicPr>
            <a:picLocks noChangeAspect="1" noChangeArrowheads="1"/>
          </p:cNvPicPr>
          <p:nvPr/>
        </p:nvPicPr>
        <p:blipFill>
          <a:blip r:embed="rId3" cstate="print"/>
          <a:srcRect/>
          <a:stretch>
            <a:fillRect/>
          </a:stretch>
        </p:blipFill>
        <p:spPr bwMode="auto">
          <a:xfrm>
            <a:off x="675285" y="1123949"/>
            <a:ext cx="7969030" cy="4862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9156" name="3 CuadroTexto"/>
          <p:cNvSpPr txBox="1">
            <a:spLocks noChangeArrowheads="1"/>
          </p:cNvSpPr>
          <p:nvPr/>
        </p:nvSpPr>
        <p:spPr bwMode="auto">
          <a:xfrm>
            <a:off x="3019425" y="1244600"/>
            <a:ext cx="3224213" cy="369888"/>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Por Origen de los Recursos</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684463" y="157163"/>
            <a:ext cx="3749675" cy="369887"/>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Presupuesto Original y Ejercido</a:t>
            </a:r>
          </a:p>
        </p:txBody>
      </p:sp>
      <p:pic>
        <p:nvPicPr>
          <p:cNvPr id="315393" name="Picture 1"/>
          <p:cNvPicPr>
            <a:picLocks noChangeAspect="1" noChangeArrowheads="1"/>
          </p:cNvPicPr>
          <p:nvPr/>
        </p:nvPicPr>
        <p:blipFill>
          <a:blip r:embed="rId3" cstate="print"/>
          <a:srcRect/>
          <a:stretch>
            <a:fillRect/>
          </a:stretch>
        </p:blipFill>
        <p:spPr bwMode="auto">
          <a:xfrm>
            <a:off x="545909" y="1000125"/>
            <a:ext cx="8071007" cy="492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0180" name="3 CuadroTexto"/>
          <p:cNvSpPr txBox="1">
            <a:spLocks noChangeArrowheads="1"/>
          </p:cNvSpPr>
          <p:nvPr/>
        </p:nvSpPr>
        <p:spPr bwMode="auto">
          <a:xfrm>
            <a:off x="4025900" y="1500188"/>
            <a:ext cx="2711450" cy="366712"/>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Por Capítulo del Gasto </a:t>
            </a:r>
          </a:p>
        </p:txBody>
      </p:sp>
      <p:sp>
        <p:nvSpPr>
          <p:cNvPr id="6" name="5 CuadroTexto"/>
          <p:cNvSpPr txBox="1"/>
          <p:nvPr/>
        </p:nvSpPr>
        <p:spPr>
          <a:xfrm>
            <a:off x="538163" y="6200775"/>
            <a:ext cx="6307137" cy="338138"/>
          </a:xfrm>
          <a:prstGeom prst="rect">
            <a:avLst/>
          </a:prstGeom>
          <a:noFill/>
          <a:ln w="9525" algn="ctr">
            <a:noFill/>
            <a:miter lim="800000"/>
            <a:headEnd/>
            <a:tailEnd/>
          </a:ln>
        </p:spPr>
        <p:txBody>
          <a:bodyPr wrap="none" anchor="ctr">
            <a:spAutoFit/>
          </a:bodyPr>
          <a:lstStyle/>
          <a:p>
            <a:pPr algn="ctr">
              <a:defRPr/>
            </a:pPr>
            <a:r>
              <a:rPr lang="es-MX" sz="1600" u="none" dirty="0">
                <a:solidFill>
                  <a:schemeClr val="accent2">
                    <a:lumMod val="75000"/>
                  </a:schemeClr>
                </a:solidFill>
                <a:latin typeface="Arial" pitchFamily="34" charset="0"/>
              </a:rPr>
              <a:t>Nota: </a:t>
            </a:r>
            <a:r>
              <a:rPr lang="es-MX" sz="1600" u="none" dirty="0">
                <a:solidFill>
                  <a:srgbClr val="990033"/>
                </a:solidFill>
                <a:latin typeface="Arial" pitchFamily="34" charset="0"/>
              </a:rPr>
              <a:t>No se incluyen recursos de proyectos por convocatorias</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0" y="2925763"/>
            <a:ext cx="9144000" cy="396875"/>
          </a:xfrm>
          <a:prstGeom prst="rect">
            <a:avLst/>
          </a:prstGeom>
          <a:noFill/>
          <a:ln w="9525" algn="ctr">
            <a:noFill/>
            <a:miter lim="800000"/>
            <a:headEnd/>
            <a:tailEnd/>
          </a:ln>
        </p:spPr>
        <p:txBody>
          <a:bodyPr>
            <a:spAutoFit/>
          </a:bodyPr>
          <a:lstStyle/>
          <a:p>
            <a:pPr algn="ctr"/>
            <a:r>
              <a:rPr lang="es-MX" sz="2000" u="none">
                <a:solidFill>
                  <a:schemeClr val="accent2"/>
                </a:solidFill>
              </a:rPr>
              <a:t>Proyectos de Éxito</a:t>
            </a:r>
            <a:endParaRPr lang="es-ES" sz="2000" u="none">
              <a:solidFill>
                <a:schemeClr val="accent2"/>
              </a:solidFill>
            </a:endParaRPr>
          </a:p>
        </p:txBody>
      </p:sp>
      <p:sp>
        <p:nvSpPr>
          <p:cNvPr id="790535" name="Line 7"/>
          <p:cNvSpPr>
            <a:spLocks noChangeShapeType="1"/>
          </p:cNvSpPr>
          <p:nvPr/>
        </p:nvSpPr>
        <p:spPr bwMode="auto">
          <a:xfrm>
            <a:off x="3454400" y="329088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C:\Users\Lorena\AppData\Local\Microsoft\Windows\Temporary Internet Files\Content.IE5\PI99OJJU\MPj04327250000[1].jpg"/>
          <p:cNvPicPr>
            <a:picLocks noChangeAspect="1" noChangeArrowheads="1"/>
          </p:cNvPicPr>
          <p:nvPr/>
        </p:nvPicPr>
        <p:blipFill>
          <a:blip r:embed="rId3" cstate="print"/>
          <a:srcRect l="5531" t="2686"/>
          <a:stretch>
            <a:fillRect/>
          </a:stretch>
        </p:blipFill>
        <p:spPr bwMode="auto">
          <a:xfrm>
            <a:off x="457200" y="1193800"/>
            <a:ext cx="1192213" cy="920750"/>
          </a:xfrm>
          <a:prstGeom prst="rect">
            <a:avLst/>
          </a:prstGeom>
          <a:noFill/>
          <a:ln w="9525">
            <a:noFill/>
            <a:miter lim="800000"/>
            <a:headEnd/>
            <a:tailEnd/>
          </a:ln>
        </p:spPr>
      </p:pic>
      <p:sp>
        <p:nvSpPr>
          <p:cNvPr id="40966" name="Rectangle 6"/>
          <p:cNvSpPr>
            <a:spLocks noChangeArrowheads="1"/>
          </p:cNvSpPr>
          <p:nvPr/>
        </p:nvSpPr>
        <p:spPr bwMode="auto">
          <a:xfrm>
            <a:off x="1638300" y="1201738"/>
            <a:ext cx="5218113" cy="954087"/>
          </a:xfrm>
          <a:prstGeom prst="rect">
            <a:avLst/>
          </a:prstGeom>
          <a:noFill/>
          <a:ln w="9525">
            <a:noFill/>
            <a:miter lim="800000"/>
            <a:headEnd/>
            <a:tailEnd/>
          </a:ln>
          <a:effectLst/>
        </p:spPr>
        <p:txBody>
          <a:bodyPr tIns="304704" bIns="0" anchor="ctr">
            <a:spAutoFit/>
          </a:bodyPr>
          <a:lstStyle/>
          <a:p>
            <a:pPr eaLnBrk="0" hangingPunct="0">
              <a:defRPr/>
            </a:pPr>
            <a:r>
              <a:rPr lang="es-ES" sz="1400" u="none" dirty="0">
                <a:solidFill>
                  <a:srgbClr val="FF0000"/>
                </a:solidFill>
                <a:latin typeface="+mj-lt"/>
                <a:ea typeface="Times New Roman" pitchFamily="18" charset="0"/>
              </a:rPr>
              <a:t>G</a:t>
            </a:r>
            <a:r>
              <a:rPr lang="es-ES" sz="1400" u="none" dirty="0" bmk="">
                <a:solidFill>
                  <a:srgbClr val="FF0000"/>
                </a:solidFill>
                <a:latin typeface="+mj-lt"/>
                <a:ea typeface="Times New Roman" pitchFamily="18" charset="0"/>
              </a:rPr>
              <a:t>asto Corriente: $ 10,156 miles</a:t>
            </a:r>
          </a:p>
          <a:p>
            <a:pPr eaLnBrk="0" hangingPunct="0">
              <a:defRPr/>
            </a:pPr>
            <a:r>
              <a:rPr lang="es-ES" sz="1400" u="none" dirty="0">
                <a:solidFill>
                  <a:srgbClr val="FF0000"/>
                </a:solidFill>
                <a:latin typeface="+mj-lt"/>
                <a:ea typeface="Times New Roman" pitchFamily="18" charset="0"/>
              </a:rPr>
              <a:t>G</a:t>
            </a:r>
            <a:r>
              <a:rPr lang="es-ES" sz="1400" u="none" dirty="0" bmk="">
                <a:solidFill>
                  <a:srgbClr val="FF0000"/>
                </a:solidFill>
                <a:latin typeface="+mj-lt"/>
                <a:ea typeface="Times New Roman" pitchFamily="18" charset="0"/>
              </a:rPr>
              <a:t>asto de Inversión: $ 2,278 miles</a:t>
            </a:r>
            <a:endParaRPr lang="es-ES" sz="1400" u="none" dirty="0">
              <a:solidFill>
                <a:srgbClr val="FF0000"/>
              </a:solidFill>
              <a:latin typeface="+mj-lt"/>
              <a:ea typeface="Times New Roman" pitchFamily="18" charset="0"/>
            </a:endParaRPr>
          </a:p>
          <a:p>
            <a:pPr eaLnBrk="0" hangingPunct="0">
              <a:defRPr/>
            </a:pPr>
            <a:endParaRPr lang="es-ES" sz="1400" u="none" dirty="0">
              <a:solidFill>
                <a:schemeClr val="accent2">
                  <a:lumMod val="75000"/>
                </a:schemeClr>
              </a:solidFill>
              <a:latin typeface="+mj-lt"/>
            </a:endParaRPr>
          </a:p>
        </p:txBody>
      </p:sp>
      <p:sp>
        <p:nvSpPr>
          <p:cNvPr id="7176" name="Rectangle 6"/>
          <p:cNvSpPr>
            <a:spLocks noChangeArrowheads="1"/>
          </p:cNvSpPr>
          <p:nvPr/>
        </p:nvSpPr>
        <p:spPr bwMode="auto">
          <a:xfrm>
            <a:off x="965200" y="727075"/>
            <a:ext cx="5334000" cy="738188"/>
          </a:xfrm>
          <a:prstGeom prst="rect">
            <a:avLst/>
          </a:prstGeom>
          <a:noFill/>
          <a:ln w="9525">
            <a:noFill/>
            <a:miter lim="800000"/>
            <a:headEnd/>
            <a:tailEnd/>
          </a:ln>
        </p:spPr>
        <p:txBody>
          <a:bodyPr tIns="304704" bIns="0" anchor="ctr">
            <a:spAutoFit/>
          </a:bodyPr>
          <a:lstStyle/>
          <a:p>
            <a:pPr eaLnBrk="0" hangingPunct="0">
              <a:defRPr/>
            </a:pPr>
            <a:r>
              <a:rPr lang="es-MX" sz="1600" u="none" dirty="0">
                <a:solidFill>
                  <a:schemeClr val="accent2">
                    <a:lumMod val="75000"/>
                  </a:schemeClr>
                </a:solidFill>
              </a:rPr>
              <a:t>Recursos Autorizados : </a:t>
            </a:r>
            <a:r>
              <a:rPr lang="es-ES" sz="1600" u="none" dirty="0">
                <a:solidFill>
                  <a:srgbClr val="00B050"/>
                </a:solidFill>
                <a:latin typeface="Calibri" pitchFamily="34" charset="0"/>
                <a:cs typeface="Times New Roman" pitchFamily="18" charset="0"/>
              </a:rPr>
              <a:t>$</a:t>
            </a:r>
            <a:r>
              <a:rPr lang="es-MX" sz="1600" u="none" dirty="0">
                <a:solidFill>
                  <a:srgbClr val="00B050"/>
                </a:solidFill>
                <a:cs typeface="Times New Roman" pitchFamily="18" charset="0"/>
              </a:rPr>
              <a:t> 12,434 miles</a:t>
            </a:r>
            <a:endParaRPr lang="es-ES" sz="1400" u="none" dirty="0">
              <a:solidFill>
                <a:srgbClr val="00B050"/>
              </a:solidFill>
              <a:latin typeface="Cambria" pitchFamily="18" charset="0"/>
              <a:cs typeface="Times New Roman" pitchFamily="18" charset="0"/>
            </a:endParaRPr>
          </a:p>
          <a:p>
            <a:pPr eaLnBrk="0" hangingPunct="0">
              <a:defRPr/>
            </a:pPr>
            <a:endParaRPr lang="es-ES" u="none" dirty="0">
              <a:solidFill>
                <a:srgbClr val="00B050"/>
              </a:solidFill>
              <a:cs typeface="Times New Roman" pitchFamily="18" charset="0"/>
            </a:endParaRPr>
          </a:p>
        </p:txBody>
      </p:sp>
      <p:sp>
        <p:nvSpPr>
          <p:cNvPr id="10" name="Title 1"/>
          <p:cNvSpPr txBox="1">
            <a:spLocks/>
          </p:cNvSpPr>
          <p:nvPr/>
        </p:nvSpPr>
        <p:spPr bwMode="auto">
          <a:xfrm>
            <a:off x="736600" y="2233613"/>
            <a:ext cx="2057400" cy="369887"/>
          </a:xfrm>
          <a:prstGeom prst="rect">
            <a:avLst/>
          </a:prstGeom>
          <a:noFill/>
          <a:ln>
            <a:miter lim="800000"/>
            <a:headEnd/>
            <a:tailEnd/>
          </a:ln>
        </p:spPr>
        <p:txBody>
          <a:bodyPr/>
          <a:lstStyle/>
          <a:p>
            <a:pPr>
              <a:defRPr/>
            </a:pPr>
            <a:r>
              <a:rPr lang="es-MX" sz="1400" u="none" kern="0" dirty="0">
                <a:solidFill>
                  <a:srgbClr val="C00000"/>
                </a:solidFill>
                <a:latin typeface="+mj-lt"/>
                <a:ea typeface="+mj-ea"/>
                <a:cs typeface="+mj-cs"/>
              </a:rPr>
              <a:t>Objetivos Específicos</a:t>
            </a:r>
          </a:p>
        </p:txBody>
      </p:sp>
      <p:sp>
        <p:nvSpPr>
          <p:cNvPr id="52230" name="Rectangle 1"/>
          <p:cNvSpPr>
            <a:spLocks noChangeArrowheads="1"/>
          </p:cNvSpPr>
          <p:nvPr/>
        </p:nvSpPr>
        <p:spPr bwMode="auto">
          <a:xfrm>
            <a:off x="688975" y="2544763"/>
            <a:ext cx="7643813" cy="2554287"/>
          </a:xfrm>
          <a:prstGeom prst="rect">
            <a:avLst/>
          </a:prstGeom>
          <a:noFill/>
          <a:ln w="9525">
            <a:noFill/>
            <a:miter lim="800000"/>
            <a:headEnd/>
            <a:tailEnd/>
          </a:ln>
        </p:spPr>
        <p:txBody>
          <a:bodyPr anchor="ctr">
            <a:spAutoFit/>
          </a:bodyPr>
          <a:lstStyle/>
          <a:p>
            <a:pPr marL="342900" indent="-342900" algn="just" eaLnBrk="0" hangingPunct="0">
              <a:buFont typeface="Arial" charset="0"/>
              <a:buAutoNum type="arabicPeriod"/>
            </a:pPr>
            <a:r>
              <a:rPr lang="es-MX" sz="1600" u="none">
                <a:solidFill>
                  <a:srgbClr val="002060"/>
                </a:solidFill>
              </a:rPr>
              <a:t>Desarrollar y caracterizar soportes mesoporosos 3-D tipo KIT-6 y KIT-7 modificado con aluminio, titanio y fosforo.</a:t>
            </a:r>
            <a:endParaRPr lang="es-MX" sz="1600" u="none">
              <a:solidFill>
                <a:srgbClr val="A50021"/>
              </a:solidFill>
            </a:endParaRPr>
          </a:p>
          <a:p>
            <a:pPr marL="342900" indent="-342900" algn="just" eaLnBrk="0" hangingPunct="0">
              <a:buFontTx/>
              <a:buAutoNum type="arabicPeriod"/>
            </a:pPr>
            <a:endParaRPr lang="es-MX" sz="1600" u="none">
              <a:solidFill>
                <a:srgbClr val="A50021"/>
              </a:solidFill>
            </a:endParaRPr>
          </a:p>
          <a:p>
            <a:pPr marL="342900" indent="-342900" algn="just" eaLnBrk="0" hangingPunct="0">
              <a:buFont typeface="Arial" charset="0"/>
              <a:buAutoNum type="arabicPeriod"/>
            </a:pPr>
            <a:r>
              <a:rPr lang="es-MX" sz="1600" u="none">
                <a:solidFill>
                  <a:srgbClr val="002060"/>
                </a:solidFill>
              </a:rPr>
              <a:t>Desarrollar de técnica de incorporación de la fase activa y obtención de catalizadores con baja carga de fase activa, </a:t>
            </a:r>
          </a:p>
          <a:p>
            <a:pPr marL="342900" indent="-342900" algn="just" eaLnBrk="0" hangingPunct="0"/>
            <a:endParaRPr lang="es-MX" sz="1600" u="none">
              <a:solidFill>
                <a:srgbClr val="002060"/>
              </a:solidFill>
            </a:endParaRPr>
          </a:p>
          <a:p>
            <a:pPr marL="342900" indent="-342900" algn="just" eaLnBrk="0" hangingPunct="0">
              <a:buFont typeface="Arial" charset="0"/>
              <a:buAutoNum type="arabicPeriod"/>
            </a:pPr>
            <a:endParaRPr lang="es-MX" sz="1600" u="none">
              <a:solidFill>
                <a:srgbClr val="002060"/>
              </a:solidFill>
            </a:endParaRPr>
          </a:p>
          <a:p>
            <a:pPr marL="342900" indent="-342900" algn="just" eaLnBrk="0" hangingPunct="0"/>
            <a:r>
              <a:rPr lang="es-MX" sz="1600" u="none">
                <a:solidFill>
                  <a:srgbClr val="002060"/>
                </a:solidFill>
              </a:rPr>
              <a:t>3.  Evaluación de las propiedades catalíticas de los catalizadores a nivel laboratorio con moléculas modelo y carga real y a nivel planta piloto con un gasóleo de referencia </a:t>
            </a:r>
          </a:p>
        </p:txBody>
      </p:sp>
      <p:sp>
        <p:nvSpPr>
          <p:cNvPr id="14" name="Title 1"/>
          <p:cNvSpPr txBox="1">
            <a:spLocks/>
          </p:cNvSpPr>
          <p:nvPr/>
        </p:nvSpPr>
        <p:spPr bwMode="auto">
          <a:xfrm>
            <a:off x="2325688" y="566738"/>
            <a:ext cx="5000625" cy="428625"/>
          </a:xfrm>
          <a:prstGeom prst="rect">
            <a:avLst/>
          </a:prstGeom>
          <a:ln>
            <a:miter lim="800000"/>
            <a:headEnd/>
            <a:tailEnd/>
          </a:ln>
        </p:spPr>
        <p:txBody>
          <a:bodyPr/>
          <a:lstStyle/>
          <a:p>
            <a:pPr>
              <a:defRPr/>
            </a:pPr>
            <a:r>
              <a:rPr lang="es-MX" sz="1600" b="0" u="none" kern="0" dirty="0">
                <a:solidFill>
                  <a:schemeClr val="bg1">
                    <a:lumMod val="50000"/>
                  </a:schemeClr>
                </a:solidFill>
                <a:latin typeface="+mj-lt"/>
                <a:ea typeface="+mj-ea"/>
                <a:cs typeface="+mj-cs"/>
              </a:rPr>
              <a:t>CONACYT-SENER-HIDROCARBUROS No. 120135</a:t>
            </a:r>
          </a:p>
        </p:txBody>
      </p:sp>
      <p:sp>
        <p:nvSpPr>
          <p:cNvPr id="15" name="TextBox 5"/>
          <p:cNvSpPr txBox="1">
            <a:spLocks noChangeArrowheads="1"/>
          </p:cNvSpPr>
          <p:nvPr/>
        </p:nvSpPr>
        <p:spPr bwMode="auto">
          <a:xfrm>
            <a:off x="1273175" y="63500"/>
            <a:ext cx="7718425" cy="523875"/>
          </a:xfrm>
          <a:prstGeom prst="rect">
            <a:avLst/>
          </a:prstGeom>
          <a:noFill/>
          <a:ln w="9525">
            <a:noFill/>
            <a:miter lim="800000"/>
            <a:headEnd/>
            <a:tailEnd/>
          </a:ln>
        </p:spPr>
        <p:txBody>
          <a:bodyPr>
            <a:spAutoFit/>
          </a:bodyPr>
          <a:lstStyle/>
          <a:p>
            <a:pPr algn="ctr">
              <a:defRPr/>
            </a:pPr>
            <a:r>
              <a:rPr lang="es-MX" sz="1400" u="none" kern="0" dirty="0">
                <a:solidFill>
                  <a:srgbClr val="C00000"/>
                </a:solidFill>
                <a:latin typeface="+mj-lt"/>
                <a:ea typeface="+mj-ea"/>
                <a:cs typeface="+mj-cs"/>
              </a:rPr>
              <a:t>Desarrollo de Catalizadores con Baja Carga de “Co-Mo” Altamente Disperso sobre Materiales </a:t>
            </a:r>
            <a:r>
              <a:rPr lang="es-MX" sz="1400" u="none" kern="0" dirty="0" err="1">
                <a:solidFill>
                  <a:srgbClr val="C00000"/>
                </a:solidFill>
                <a:latin typeface="+mj-lt"/>
                <a:ea typeface="+mj-ea"/>
                <a:cs typeface="+mj-cs"/>
              </a:rPr>
              <a:t>Mesoporosos</a:t>
            </a:r>
            <a:r>
              <a:rPr lang="es-MX" sz="1400" u="none" kern="0" dirty="0">
                <a:solidFill>
                  <a:srgbClr val="C00000"/>
                </a:solidFill>
                <a:latin typeface="+mj-lt"/>
                <a:ea typeface="+mj-ea"/>
                <a:cs typeface="+mj-cs"/>
              </a:rPr>
              <a:t> 3-D, para </a:t>
            </a:r>
            <a:r>
              <a:rPr lang="es-MX" sz="1400" u="none" kern="0" dirty="0" err="1">
                <a:solidFill>
                  <a:srgbClr val="C00000"/>
                </a:solidFill>
                <a:latin typeface="+mj-lt"/>
                <a:ea typeface="+mj-ea"/>
                <a:cs typeface="+mj-cs"/>
              </a:rPr>
              <a:t>Hidrodesulfuración</a:t>
            </a:r>
            <a:r>
              <a:rPr lang="es-MX" sz="1400" u="none" kern="0" dirty="0">
                <a:solidFill>
                  <a:srgbClr val="C00000"/>
                </a:solidFill>
                <a:latin typeface="+mj-lt"/>
                <a:ea typeface="+mj-ea"/>
                <a:cs typeface="+mj-cs"/>
              </a:rPr>
              <a:t> de Diesel</a:t>
            </a:r>
            <a:endParaRPr lang="es-ES" sz="1400" u="none" kern="0" dirty="0">
              <a:solidFill>
                <a:srgbClr val="C00000"/>
              </a:solidFill>
              <a:latin typeface="+mj-lt"/>
              <a:ea typeface="+mj-ea"/>
              <a:cs typeface="+mj-cs"/>
            </a:endParaRPr>
          </a:p>
        </p:txBody>
      </p:sp>
      <p:pic>
        <p:nvPicPr>
          <p:cNvPr id="52233" name="Picture 9"/>
          <p:cNvPicPr>
            <a:picLocks noChangeAspect="1" noChangeArrowheads="1"/>
          </p:cNvPicPr>
          <p:nvPr/>
        </p:nvPicPr>
        <p:blipFill>
          <a:blip r:embed="rId4" cstate="print"/>
          <a:srcRect/>
          <a:stretch>
            <a:fillRect/>
          </a:stretch>
        </p:blipFill>
        <p:spPr bwMode="auto">
          <a:xfrm>
            <a:off x="38100" y="5892800"/>
            <a:ext cx="1658938" cy="825500"/>
          </a:xfrm>
          <a:prstGeom prst="rect">
            <a:avLst/>
          </a:prstGeom>
          <a:noFill/>
          <a:ln w="9525">
            <a:noFill/>
            <a:miter lim="800000"/>
            <a:headEnd/>
            <a:tailEnd/>
          </a:ln>
        </p:spPr>
      </p:pic>
      <p:pic>
        <p:nvPicPr>
          <p:cNvPr id="52234" name="Picture 10"/>
          <p:cNvPicPr>
            <a:picLocks noChangeAspect="1" noChangeArrowheads="1"/>
          </p:cNvPicPr>
          <p:nvPr/>
        </p:nvPicPr>
        <p:blipFill>
          <a:blip r:embed="rId5" cstate="print"/>
          <a:srcRect/>
          <a:stretch>
            <a:fillRect/>
          </a:stretch>
        </p:blipFill>
        <p:spPr bwMode="auto">
          <a:xfrm>
            <a:off x="4073525" y="5884863"/>
            <a:ext cx="1250950" cy="833437"/>
          </a:xfrm>
          <a:prstGeom prst="rect">
            <a:avLst/>
          </a:prstGeom>
          <a:noFill/>
          <a:ln w="9525">
            <a:noFill/>
            <a:miter lim="800000"/>
            <a:headEnd/>
            <a:tailEnd/>
          </a:ln>
        </p:spPr>
      </p:pic>
      <p:pic>
        <p:nvPicPr>
          <p:cNvPr id="52235" name="Picture 8"/>
          <p:cNvPicPr>
            <a:picLocks noChangeAspect="1" noChangeArrowheads="1"/>
          </p:cNvPicPr>
          <p:nvPr/>
        </p:nvPicPr>
        <p:blipFill>
          <a:blip r:embed="rId6" cstate="print"/>
          <a:srcRect/>
          <a:stretch>
            <a:fillRect/>
          </a:stretch>
        </p:blipFill>
        <p:spPr bwMode="auto">
          <a:xfrm>
            <a:off x="7832725" y="5916613"/>
            <a:ext cx="1260475" cy="8016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370013" y="620713"/>
            <a:ext cx="6311900" cy="584200"/>
          </a:xfrm>
          <a:prstGeom prst="rect">
            <a:avLst/>
          </a:prstGeom>
          <a:noFill/>
          <a:ln w="9525">
            <a:noFill/>
            <a:miter lim="800000"/>
            <a:headEnd/>
            <a:tailEnd/>
          </a:ln>
        </p:spPr>
        <p:txBody>
          <a:bodyPr anchor="ctr">
            <a:spAutoFit/>
          </a:bodyPr>
          <a:lstStyle/>
          <a:p>
            <a:pPr algn="ctr" eaLnBrk="0" hangingPunct="0">
              <a:defRPr/>
            </a:pPr>
            <a:r>
              <a:rPr lang="es-ES" sz="1600" u="none" dirty="0">
                <a:solidFill>
                  <a:schemeClr val="accent2"/>
                </a:solidFill>
                <a:latin typeface="+mn-lt"/>
                <a:cs typeface="Times New Roman" pitchFamily="18" charset="0"/>
              </a:rPr>
              <a:t>Fondo para la Cooperación Internacional en Ciencia y Tecnología Unión Europea-México </a:t>
            </a:r>
          </a:p>
        </p:txBody>
      </p:sp>
      <p:sp>
        <p:nvSpPr>
          <p:cNvPr id="5123" name="4 Rectángulo"/>
          <p:cNvSpPr>
            <a:spLocks noChangeArrowheads="1"/>
          </p:cNvSpPr>
          <p:nvPr/>
        </p:nvSpPr>
        <p:spPr bwMode="auto">
          <a:xfrm>
            <a:off x="2401888" y="1169988"/>
            <a:ext cx="4143375" cy="584200"/>
          </a:xfrm>
          <a:prstGeom prst="rect">
            <a:avLst/>
          </a:prstGeom>
          <a:noFill/>
          <a:ln w="9525">
            <a:noFill/>
            <a:miter lim="800000"/>
            <a:headEnd/>
            <a:tailEnd/>
          </a:ln>
        </p:spPr>
        <p:txBody>
          <a:bodyPr>
            <a:spAutoFit/>
          </a:bodyPr>
          <a:lstStyle/>
          <a:p>
            <a:pPr algn="r">
              <a:defRPr/>
            </a:pPr>
            <a:r>
              <a:rPr lang="es-ES" sz="1600" u="none" dirty="0">
                <a:solidFill>
                  <a:schemeClr val="accent2"/>
                </a:solidFill>
                <a:latin typeface="+mn-lt"/>
              </a:rPr>
              <a:t>FONCICYT C002-2008-1 / ALA – 127 249</a:t>
            </a:r>
          </a:p>
          <a:p>
            <a:pPr algn="r">
              <a:defRPr/>
            </a:pPr>
            <a:endParaRPr lang="es-ES" sz="1600" u="none" dirty="0">
              <a:solidFill>
                <a:schemeClr val="accent2"/>
              </a:solidFill>
              <a:latin typeface="+mn-lt"/>
            </a:endParaRPr>
          </a:p>
        </p:txBody>
      </p:sp>
      <p:sp>
        <p:nvSpPr>
          <p:cNvPr id="5125" name="Rectangle 2"/>
          <p:cNvSpPr>
            <a:spLocks noChangeArrowheads="1"/>
          </p:cNvSpPr>
          <p:nvPr/>
        </p:nvSpPr>
        <p:spPr bwMode="auto">
          <a:xfrm>
            <a:off x="0" y="1703388"/>
            <a:ext cx="9144000" cy="831850"/>
          </a:xfrm>
          <a:prstGeom prst="rect">
            <a:avLst/>
          </a:prstGeom>
          <a:noFill/>
          <a:ln w="9525">
            <a:noFill/>
            <a:miter lim="800000"/>
            <a:headEnd/>
            <a:tailEnd/>
          </a:ln>
        </p:spPr>
        <p:txBody>
          <a:bodyPr anchor="ctr">
            <a:spAutoFit/>
          </a:bodyPr>
          <a:lstStyle/>
          <a:p>
            <a:pPr eaLnBrk="0" hangingPunct="0">
              <a:defRPr/>
            </a:pPr>
            <a:r>
              <a:rPr lang="es-ES" sz="1600" u="none" dirty="0">
                <a:solidFill>
                  <a:schemeClr val="accent2"/>
                </a:solidFill>
                <a:latin typeface="+mn-lt"/>
                <a:cs typeface="Times New Roman" pitchFamily="18" charset="0"/>
              </a:rPr>
              <a:t>Inicio: 12 de Agosto del 2009</a:t>
            </a:r>
          </a:p>
          <a:p>
            <a:pPr eaLnBrk="0" hangingPunct="0">
              <a:defRPr/>
            </a:pPr>
            <a:r>
              <a:rPr lang="es-ES" sz="1600" u="none" dirty="0">
                <a:solidFill>
                  <a:schemeClr val="accent2"/>
                </a:solidFill>
                <a:cs typeface="Times New Roman" pitchFamily="18" charset="0"/>
              </a:rPr>
              <a:t>Terminación :  30 de Junio del 2011</a:t>
            </a:r>
          </a:p>
          <a:p>
            <a:pPr eaLnBrk="0" hangingPunct="0">
              <a:defRPr/>
            </a:pPr>
            <a:endParaRPr lang="es-ES" sz="1600" u="none" dirty="0">
              <a:solidFill>
                <a:schemeClr val="accent2"/>
              </a:solidFill>
              <a:latin typeface="+mn-lt"/>
              <a:cs typeface="Times New Roman" pitchFamily="18" charset="0"/>
            </a:endParaRPr>
          </a:p>
        </p:txBody>
      </p:sp>
      <p:sp>
        <p:nvSpPr>
          <p:cNvPr id="5127" name="TextBox 8"/>
          <p:cNvSpPr txBox="1">
            <a:spLocks noChangeArrowheads="1"/>
          </p:cNvSpPr>
          <p:nvPr/>
        </p:nvSpPr>
        <p:spPr bwMode="auto">
          <a:xfrm>
            <a:off x="5121275" y="1771650"/>
            <a:ext cx="4022725" cy="708025"/>
          </a:xfrm>
          <a:prstGeom prst="rect">
            <a:avLst/>
          </a:prstGeom>
          <a:noFill/>
          <a:ln w="9525">
            <a:noFill/>
            <a:miter lim="800000"/>
            <a:headEnd/>
            <a:tailEnd/>
          </a:ln>
        </p:spPr>
        <p:txBody>
          <a:bodyPr>
            <a:spAutoFit/>
          </a:bodyPr>
          <a:lstStyle/>
          <a:p>
            <a:pPr algn="ctr">
              <a:defRPr/>
            </a:pPr>
            <a:r>
              <a:rPr lang="en-US" sz="2000" u="none" dirty="0" err="1">
                <a:solidFill>
                  <a:srgbClr val="C00000"/>
                </a:solidFill>
                <a:latin typeface="+mn-lt"/>
                <a:cs typeface="Times New Roman" pitchFamily="18" charset="0"/>
              </a:rPr>
              <a:t>Financiamiento</a:t>
            </a:r>
            <a:r>
              <a:rPr lang="en-US" sz="2000" u="none" dirty="0">
                <a:solidFill>
                  <a:srgbClr val="C00000"/>
                </a:solidFill>
                <a:latin typeface="+mn-lt"/>
                <a:cs typeface="Times New Roman" pitchFamily="18" charset="0"/>
              </a:rPr>
              <a:t>:</a:t>
            </a:r>
          </a:p>
          <a:p>
            <a:pPr algn="ctr" eaLnBrk="0" hangingPunct="0">
              <a:defRPr/>
            </a:pPr>
            <a:r>
              <a:rPr lang="en-US" sz="2000" u="none" dirty="0">
                <a:solidFill>
                  <a:srgbClr val="C00000"/>
                </a:solidFill>
                <a:latin typeface="+mn-lt"/>
                <a:cs typeface="Times New Roman" pitchFamily="18" charset="0"/>
              </a:rPr>
              <a:t>12’550,000 pesos </a:t>
            </a:r>
            <a:r>
              <a:rPr lang="en-US" sz="2000" u="none" dirty="0" err="1">
                <a:solidFill>
                  <a:srgbClr val="C00000"/>
                </a:solidFill>
                <a:latin typeface="+mn-lt"/>
                <a:cs typeface="Times New Roman" pitchFamily="18" charset="0"/>
              </a:rPr>
              <a:t>mexicanos</a:t>
            </a:r>
            <a:endParaRPr lang="es-MX" sz="2000" u="none" dirty="0">
              <a:solidFill>
                <a:srgbClr val="C00000"/>
              </a:solidFill>
              <a:latin typeface="+mn-lt"/>
              <a:cs typeface="Times New Roman" pitchFamily="18" charset="0"/>
            </a:endParaRPr>
          </a:p>
        </p:txBody>
      </p:sp>
      <p:pic>
        <p:nvPicPr>
          <p:cNvPr id="53254" name="Picture 4"/>
          <p:cNvPicPr>
            <a:picLocks noChangeAspect="1" noChangeArrowheads="1"/>
          </p:cNvPicPr>
          <p:nvPr/>
        </p:nvPicPr>
        <p:blipFill>
          <a:blip r:embed="rId3" cstate="print"/>
          <a:srcRect/>
          <a:stretch>
            <a:fillRect/>
          </a:stretch>
        </p:blipFill>
        <p:spPr bwMode="auto">
          <a:xfrm>
            <a:off x="3644900" y="6049963"/>
            <a:ext cx="2192338" cy="808037"/>
          </a:xfrm>
          <a:prstGeom prst="rect">
            <a:avLst/>
          </a:prstGeom>
          <a:noFill/>
          <a:ln w="9525">
            <a:noFill/>
            <a:miter lim="800000"/>
            <a:headEnd/>
            <a:tailEnd/>
          </a:ln>
        </p:spPr>
      </p:pic>
      <p:pic>
        <p:nvPicPr>
          <p:cNvPr id="53255" name="Picture 5"/>
          <p:cNvPicPr>
            <a:picLocks noChangeAspect="1" noChangeArrowheads="1"/>
          </p:cNvPicPr>
          <p:nvPr/>
        </p:nvPicPr>
        <p:blipFill>
          <a:blip r:embed="rId4" cstate="print"/>
          <a:srcRect/>
          <a:stretch>
            <a:fillRect/>
          </a:stretch>
        </p:blipFill>
        <p:spPr bwMode="auto">
          <a:xfrm>
            <a:off x="8093075" y="6161088"/>
            <a:ext cx="1050925" cy="696912"/>
          </a:xfrm>
          <a:prstGeom prst="rect">
            <a:avLst/>
          </a:prstGeom>
          <a:noFill/>
          <a:ln w="9525">
            <a:noFill/>
            <a:miter lim="800000"/>
            <a:headEnd/>
            <a:tailEnd/>
          </a:ln>
        </p:spPr>
      </p:pic>
      <p:pic>
        <p:nvPicPr>
          <p:cNvPr id="53256" name="Picture 6"/>
          <p:cNvPicPr>
            <a:picLocks noChangeAspect="1" noChangeArrowheads="1"/>
          </p:cNvPicPr>
          <p:nvPr/>
        </p:nvPicPr>
        <p:blipFill>
          <a:blip r:embed="rId5" cstate="print"/>
          <a:srcRect/>
          <a:stretch>
            <a:fillRect/>
          </a:stretch>
        </p:blipFill>
        <p:spPr bwMode="auto">
          <a:xfrm>
            <a:off x="0" y="6080125"/>
            <a:ext cx="1176338" cy="777875"/>
          </a:xfrm>
          <a:prstGeom prst="rect">
            <a:avLst/>
          </a:prstGeom>
          <a:noFill/>
          <a:ln w="9525">
            <a:noFill/>
            <a:miter lim="800000"/>
            <a:headEnd/>
            <a:tailEnd/>
          </a:ln>
        </p:spPr>
      </p:pic>
      <p:sp>
        <p:nvSpPr>
          <p:cNvPr id="12" name="11 Rectángulo"/>
          <p:cNvSpPr/>
          <p:nvPr/>
        </p:nvSpPr>
        <p:spPr>
          <a:xfrm>
            <a:off x="1739900" y="63500"/>
            <a:ext cx="7404100" cy="461963"/>
          </a:xfrm>
          <a:prstGeom prst="rect">
            <a:avLst/>
          </a:prstGeom>
        </p:spPr>
        <p:txBody>
          <a:bodyPr>
            <a:spAutoFit/>
          </a:bodyPr>
          <a:lstStyle/>
          <a:p>
            <a:pPr fontAlgn="auto">
              <a:spcBef>
                <a:spcPts val="0"/>
              </a:spcBef>
              <a:spcAft>
                <a:spcPts val="0"/>
              </a:spcAft>
              <a:defRPr/>
            </a:pPr>
            <a:r>
              <a:rPr lang="es-MX" sz="2400" u="none" kern="10" dirty="0">
                <a:ln w="9525">
                  <a:noFill/>
                  <a:round/>
                  <a:headEnd/>
                  <a:tailEnd/>
                </a:ln>
                <a:solidFill>
                  <a:srgbClr val="C00000"/>
                </a:solidFill>
                <a:latin typeface="Arial"/>
                <a:cs typeface="Times New Roman"/>
              </a:rPr>
              <a:t>Proyecto Óxidos para la </a:t>
            </a:r>
            <a:r>
              <a:rPr lang="es-MX" sz="2400" u="none" kern="10" dirty="0" err="1">
                <a:ln w="9525">
                  <a:noFill/>
                  <a:round/>
                  <a:headEnd/>
                  <a:tailEnd/>
                </a:ln>
                <a:solidFill>
                  <a:srgbClr val="C00000"/>
                </a:solidFill>
                <a:latin typeface="Arial"/>
                <a:cs typeface="Times New Roman"/>
              </a:rPr>
              <a:t>Espintrónica</a:t>
            </a:r>
            <a:endParaRPr lang="es-MX" sz="2400" u="none" kern="10" dirty="0">
              <a:ln w="9525">
                <a:noFill/>
                <a:round/>
                <a:headEnd/>
                <a:tailEnd/>
              </a:ln>
              <a:solidFill>
                <a:srgbClr val="C00000"/>
              </a:solidFill>
              <a:latin typeface="Arial"/>
              <a:cs typeface="Times New Roman"/>
            </a:endParaRPr>
          </a:p>
        </p:txBody>
      </p:sp>
      <p:sp>
        <p:nvSpPr>
          <p:cNvPr id="53258" name="Rectangle 3"/>
          <p:cNvSpPr>
            <a:spLocks noChangeArrowheads="1"/>
          </p:cNvSpPr>
          <p:nvPr/>
        </p:nvSpPr>
        <p:spPr bwMode="auto">
          <a:xfrm>
            <a:off x="0" y="3662363"/>
            <a:ext cx="8358188" cy="2444750"/>
          </a:xfrm>
          <a:prstGeom prst="rect">
            <a:avLst/>
          </a:prstGeom>
          <a:noFill/>
          <a:ln w="9525">
            <a:noFill/>
            <a:miter lim="800000"/>
            <a:headEnd/>
            <a:tailEnd/>
          </a:ln>
        </p:spPr>
        <p:txBody>
          <a:bodyPr>
            <a:spAutoFit/>
          </a:bodyPr>
          <a:lstStyle/>
          <a:p>
            <a:pPr eaLnBrk="0" hangingPunct="0"/>
            <a:r>
              <a:rPr lang="es-MX" sz="1600" u="none">
                <a:solidFill>
                  <a:srgbClr val="C00000"/>
                </a:solidFill>
                <a:cs typeface="Arial" charset="0"/>
              </a:rPr>
              <a:t>Instituciones Participantes</a:t>
            </a:r>
          </a:p>
          <a:p>
            <a:pPr eaLnBrk="0" hangingPunct="0">
              <a:buFont typeface="Arial" charset="0"/>
              <a:buChar char="•"/>
            </a:pPr>
            <a:endParaRPr lang="es-MX" sz="1000" u="none">
              <a:solidFill>
                <a:schemeClr val="accent2"/>
              </a:solidFill>
              <a:cs typeface="Arial" charset="0"/>
            </a:endParaRPr>
          </a:p>
          <a:p>
            <a:pPr eaLnBrk="0" hangingPunct="0">
              <a:buFont typeface="Arial" charset="0"/>
              <a:buChar char="•"/>
            </a:pPr>
            <a:r>
              <a:rPr lang="es-MX" sz="1600" u="none">
                <a:solidFill>
                  <a:schemeClr val="accent2"/>
                </a:solidFill>
                <a:cs typeface="Arial" charset="0"/>
              </a:rPr>
              <a:t>  Centro de Investigación en Materiales Avanzados, S.C.</a:t>
            </a:r>
          </a:p>
          <a:p>
            <a:pPr eaLnBrk="0" hangingPunct="0">
              <a:buFont typeface="Arial" charset="0"/>
              <a:buChar char="•"/>
            </a:pPr>
            <a:r>
              <a:rPr lang="es-MX" sz="1600" u="none">
                <a:solidFill>
                  <a:schemeClr val="accent2"/>
                </a:solidFill>
                <a:cs typeface="Arial" charset="0"/>
              </a:rPr>
              <a:t>  Trinity College Dublin</a:t>
            </a:r>
          </a:p>
          <a:p>
            <a:pPr eaLnBrk="0" hangingPunct="0">
              <a:buFont typeface="Arial" charset="0"/>
              <a:buChar char="•"/>
            </a:pPr>
            <a:r>
              <a:rPr lang="es-MX" sz="1600" u="none">
                <a:solidFill>
                  <a:schemeClr val="accent2"/>
                </a:solidFill>
                <a:cs typeface="Arial" charset="0"/>
              </a:rPr>
              <a:t>  Laboratorio Nacional de Campos Magnéticos Intensos</a:t>
            </a:r>
          </a:p>
          <a:p>
            <a:pPr eaLnBrk="0" hangingPunct="0">
              <a:buFont typeface="Arial" charset="0"/>
              <a:buChar char="•"/>
            </a:pPr>
            <a:r>
              <a:rPr lang="es-MX" sz="1600" u="none">
                <a:solidFill>
                  <a:schemeClr val="accent2"/>
                </a:solidFill>
                <a:cs typeface="Arial" charset="0"/>
              </a:rPr>
              <a:t>  Instituto de Magnetismo Aplicado</a:t>
            </a:r>
          </a:p>
          <a:p>
            <a:pPr eaLnBrk="0" hangingPunct="0">
              <a:buFont typeface="Arial" charset="0"/>
              <a:buChar char="•"/>
            </a:pPr>
            <a:r>
              <a:rPr lang="es-MX" sz="1600" u="none">
                <a:solidFill>
                  <a:schemeClr val="accent2"/>
                </a:solidFill>
                <a:cs typeface="Arial" charset="0"/>
              </a:rPr>
              <a:t>  Fundación para el Desarrollo de las Telecomunicaciones</a:t>
            </a:r>
          </a:p>
          <a:p>
            <a:pPr eaLnBrk="0" hangingPunct="0">
              <a:buFont typeface="Arial" charset="0"/>
              <a:buChar char="•"/>
            </a:pPr>
            <a:r>
              <a:rPr lang="es-MX" sz="1600" u="none">
                <a:solidFill>
                  <a:schemeClr val="accent2"/>
                </a:solidFill>
                <a:cs typeface="Arial" charset="0"/>
              </a:rPr>
              <a:t>  Ingeniería en Diseños Electrónicos y Automatización, S.A.</a:t>
            </a:r>
          </a:p>
          <a:p>
            <a:pPr eaLnBrk="0" hangingPunct="0">
              <a:buFont typeface="Arial" charset="0"/>
              <a:buChar char="•"/>
            </a:pPr>
            <a:r>
              <a:rPr lang="es-MX" sz="1600" u="none">
                <a:solidFill>
                  <a:schemeClr val="accent2"/>
                </a:solidFill>
                <a:cs typeface="Arial" charset="0"/>
              </a:rPr>
              <a:t>  Cinvestav-IPN Unidad Querétaro</a:t>
            </a:r>
          </a:p>
          <a:p>
            <a:pPr eaLnBrk="0" hangingPunct="0">
              <a:buFont typeface="Arial" charset="0"/>
              <a:buChar char="•"/>
            </a:pPr>
            <a:r>
              <a:rPr lang="es-MX" sz="1600" u="none">
                <a:solidFill>
                  <a:schemeClr val="accent2"/>
                </a:solidFill>
                <a:cs typeface="Arial" charset="0"/>
              </a:rPr>
              <a:t>  Universidad Autónoma de Ciudad Juárez</a:t>
            </a:r>
          </a:p>
        </p:txBody>
      </p:sp>
      <p:sp>
        <p:nvSpPr>
          <p:cNvPr id="53259" name="Rectangle 1"/>
          <p:cNvSpPr>
            <a:spLocks noChangeArrowheads="1"/>
          </p:cNvSpPr>
          <p:nvPr/>
        </p:nvSpPr>
        <p:spPr bwMode="auto">
          <a:xfrm>
            <a:off x="0" y="2352675"/>
            <a:ext cx="8940800" cy="1314450"/>
          </a:xfrm>
          <a:prstGeom prst="rect">
            <a:avLst/>
          </a:prstGeom>
          <a:noFill/>
          <a:ln w="9525">
            <a:noFill/>
            <a:miter lim="800000"/>
            <a:headEnd/>
            <a:tailEnd/>
          </a:ln>
        </p:spPr>
        <p:txBody>
          <a:bodyPr anchor="ctr">
            <a:spAutoFit/>
          </a:bodyPr>
          <a:lstStyle/>
          <a:p>
            <a:r>
              <a:rPr lang="es-ES" sz="1600" u="none">
                <a:solidFill>
                  <a:srgbClr val="C00000"/>
                </a:solidFill>
                <a:cs typeface="Times New Roman" pitchFamily="18" charset="0"/>
              </a:rPr>
              <a:t>Objetivo:</a:t>
            </a:r>
          </a:p>
          <a:p>
            <a:endParaRPr lang="es-ES" sz="1600" u="none">
              <a:solidFill>
                <a:schemeClr val="accent2"/>
              </a:solidFill>
            </a:endParaRPr>
          </a:p>
          <a:p>
            <a:pPr eaLnBrk="0" hangingPunct="0"/>
            <a:r>
              <a:rPr lang="es-ES" sz="1600" u="none">
                <a:solidFill>
                  <a:schemeClr val="accent2"/>
                </a:solidFill>
                <a:cs typeface="Times New Roman" pitchFamily="18" charset="0"/>
              </a:rPr>
              <a:t>Estudio de </a:t>
            </a:r>
            <a:r>
              <a:rPr lang="es-ES" sz="1600" u="none">
                <a:solidFill>
                  <a:srgbClr val="A50021"/>
                </a:solidFill>
                <a:cs typeface="Times New Roman" pitchFamily="18" charset="0"/>
              </a:rPr>
              <a:t>películas delgadas y nanopartículas</a:t>
            </a:r>
            <a:r>
              <a:rPr lang="es-ES" sz="1600" u="none">
                <a:solidFill>
                  <a:schemeClr val="accent2"/>
                </a:solidFill>
                <a:cs typeface="Times New Roman" pitchFamily="18" charset="0"/>
              </a:rPr>
              <a:t> de los óxidos TiO</a:t>
            </a:r>
            <a:r>
              <a:rPr lang="es-ES" sz="1600" u="none" baseline="-30000">
                <a:solidFill>
                  <a:schemeClr val="accent2"/>
                </a:solidFill>
                <a:cs typeface="Times New Roman" pitchFamily="18" charset="0"/>
              </a:rPr>
              <a:t>2</a:t>
            </a:r>
            <a:r>
              <a:rPr lang="es-ES" sz="1600" u="none">
                <a:solidFill>
                  <a:schemeClr val="accent2"/>
                </a:solidFill>
                <a:cs typeface="Times New Roman" pitchFamily="18" charset="0"/>
              </a:rPr>
              <a:t>, SnO</a:t>
            </a:r>
            <a:r>
              <a:rPr lang="es-ES" sz="1600" u="none" baseline="-30000">
                <a:solidFill>
                  <a:schemeClr val="accent2"/>
                </a:solidFill>
                <a:cs typeface="Times New Roman" pitchFamily="18" charset="0"/>
              </a:rPr>
              <a:t>2 </a:t>
            </a:r>
            <a:r>
              <a:rPr lang="es-ES" sz="1600" u="none">
                <a:solidFill>
                  <a:schemeClr val="accent2"/>
                </a:solidFill>
                <a:cs typeface="Times New Roman" pitchFamily="18" charset="0"/>
              </a:rPr>
              <a:t>HfO</a:t>
            </a:r>
            <a:r>
              <a:rPr lang="es-ES" sz="1600" u="none" baseline="-30000">
                <a:solidFill>
                  <a:schemeClr val="accent2"/>
                </a:solidFill>
                <a:cs typeface="Times New Roman" pitchFamily="18" charset="0"/>
              </a:rPr>
              <a:t>2</a:t>
            </a:r>
            <a:r>
              <a:rPr lang="es-ES" sz="1600" u="none">
                <a:solidFill>
                  <a:schemeClr val="accent2"/>
                </a:solidFill>
                <a:cs typeface="Times New Roman" pitchFamily="18" charset="0"/>
              </a:rPr>
              <a:t>, CeO</a:t>
            </a:r>
            <a:r>
              <a:rPr lang="es-ES" sz="1600" u="none" baseline="-30000">
                <a:solidFill>
                  <a:schemeClr val="accent2"/>
                </a:solidFill>
                <a:cs typeface="Times New Roman" pitchFamily="18" charset="0"/>
              </a:rPr>
              <a:t>2</a:t>
            </a:r>
            <a:r>
              <a:rPr lang="es-ES" sz="1600" u="none">
                <a:solidFill>
                  <a:schemeClr val="accent2"/>
                </a:solidFill>
                <a:cs typeface="Times New Roman" pitchFamily="18" charset="0"/>
              </a:rPr>
              <a:t>, In</a:t>
            </a:r>
            <a:r>
              <a:rPr lang="es-ES" sz="1600" u="none" baseline="-30000">
                <a:solidFill>
                  <a:schemeClr val="accent2"/>
                </a:solidFill>
                <a:cs typeface="Times New Roman" pitchFamily="18" charset="0"/>
              </a:rPr>
              <a:t>2</a:t>
            </a:r>
            <a:r>
              <a:rPr lang="es-ES" sz="1600" u="none">
                <a:solidFill>
                  <a:schemeClr val="accent2"/>
                </a:solidFill>
                <a:cs typeface="Times New Roman" pitchFamily="18" charset="0"/>
              </a:rPr>
              <a:t>O</a:t>
            </a:r>
            <a:r>
              <a:rPr lang="es-ES" sz="1600" u="none" baseline="-30000">
                <a:solidFill>
                  <a:schemeClr val="accent2"/>
                </a:solidFill>
                <a:cs typeface="Times New Roman" pitchFamily="18" charset="0"/>
              </a:rPr>
              <a:t>3 </a:t>
            </a:r>
            <a:r>
              <a:rPr lang="es-ES" sz="1600" u="none">
                <a:solidFill>
                  <a:schemeClr val="accent2"/>
                </a:solidFill>
                <a:cs typeface="Times New Roman" pitchFamily="18" charset="0"/>
              </a:rPr>
              <a:t>y</a:t>
            </a:r>
            <a:r>
              <a:rPr lang="es-ES" sz="1600" u="none" baseline="-30000">
                <a:solidFill>
                  <a:schemeClr val="accent2"/>
                </a:solidFill>
                <a:cs typeface="Times New Roman" pitchFamily="18" charset="0"/>
              </a:rPr>
              <a:t> </a:t>
            </a:r>
            <a:r>
              <a:rPr lang="es-ES" sz="1600" u="none">
                <a:solidFill>
                  <a:schemeClr val="accent2"/>
                </a:solidFill>
                <a:cs typeface="Times New Roman" pitchFamily="18" charset="0"/>
              </a:rPr>
              <a:t>ZnO dopados con menos del 5% atómico de metales como Fe, Co, Ni, Mn, etc. para su uso potencial en espintrónica.</a:t>
            </a:r>
            <a:endParaRPr lang="es-ES" sz="16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accent1"/>
            </a:solidFill>
            <a:miter lim="800000"/>
            <a:headEnd/>
            <a:tailEnd/>
          </a:ln>
        </p:spPr>
      </p:pic>
      <p:pic>
        <p:nvPicPr>
          <p:cNvPr id="54275" name="Rectangle 197"/>
          <p:cNvPicPr>
            <a:picLocks noChangeArrowheads="1"/>
          </p:cNvPicPr>
          <p:nvPr/>
        </p:nvPicPr>
        <p:blipFill>
          <a:blip r:embed="rId4" cstate="print"/>
          <a:srcRect/>
          <a:stretch>
            <a:fillRect/>
          </a:stretch>
        </p:blipFill>
        <p:spPr bwMode="auto">
          <a:xfrm>
            <a:off x="2676525" y="-38100"/>
            <a:ext cx="4378325" cy="615950"/>
          </a:xfrm>
          <a:prstGeom prst="rect">
            <a:avLst/>
          </a:prstGeom>
          <a:noFill/>
          <a:ln w="9525">
            <a:noFill/>
            <a:miter lim="800000"/>
            <a:headEnd/>
            <a:tailEnd/>
          </a:ln>
        </p:spPr>
      </p:pic>
      <p:pic>
        <p:nvPicPr>
          <p:cNvPr id="54276" name="3 Rectángulo"/>
          <p:cNvPicPr>
            <a:picLocks noChangeArrowheads="1"/>
          </p:cNvPicPr>
          <p:nvPr/>
        </p:nvPicPr>
        <p:blipFill>
          <a:blip r:embed="rId5" cstate="print"/>
          <a:srcRect/>
          <a:stretch>
            <a:fillRect/>
          </a:stretch>
        </p:blipFill>
        <p:spPr bwMode="auto">
          <a:xfrm>
            <a:off x="2265363" y="407988"/>
            <a:ext cx="5403850" cy="454025"/>
          </a:xfrm>
          <a:prstGeom prst="rect">
            <a:avLst/>
          </a:prstGeom>
          <a:noFill/>
          <a:ln w="9525">
            <a:noFill/>
            <a:miter lim="800000"/>
            <a:headEnd/>
            <a:tailEnd/>
          </a:ln>
        </p:spPr>
      </p:pic>
      <p:pic>
        <p:nvPicPr>
          <p:cNvPr id="54277" name="Picture 10" descr="SREmision"/>
          <p:cNvPicPr>
            <a:picLocks noChangeAspect="1" noChangeArrowheads="1"/>
          </p:cNvPicPr>
          <p:nvPr/>
        </p:nvPicPr>
        <p:blipFill>
          <a:blip r:embed="rId6" cstate="print"/>
          <a:srcRect/>
          <a:stretch>
            <a:fillRect/>
          </a:stretch>
        </p:blipFill>
        <p:spPr bwMode="auto">
          <a:xfrm>
            <a:off x="0" y="0"/>
            <a:ext cx="1171575" cy="817563"/>
          </a:xfrm>
          <a:prstGeom prst="rect">
            <a:avLst/>
          </a:prstGeom>
          <a:noFill/>
          <a:ln w="9525">
            <a:noFill/>
            <a:miter lim="800000"/>
            <a:headEnd/>
            <a:tailEnd/>
          </a:ln>
        </p:spPr>
      </p:pic>
      <p:pic>
        <p:nvPicPr>
          <p:cNvPr id="54278" name="Picture 11" descr="sitio_Logo_BanderaUE"/>
          <p:cNvPicPr preferRelativeResize="0">
            <a:picLocks noChangeArrowheads="1"/>
          </p:cNvPicPr>
          <p:nvPr/>
        </p:nvPicPr>
        <p:blipFill>
          <a:blip r:embed="rId7" cstate="print"/>
          <a:srcRect/>
          <a:stretch>
            <a:fillRect/>
          </a:stretch>
        </p:blipFill>
        <p:spPr bwMode="auto">
          <a:xfrm>
            <a:off x="1169988" y="0"/>
            <a:ext cx="1233487" cy="788988"/>
          </a:xfrm>
          <a:prstGeom prst="rect">
            <a:avLst/>
          </a:prstGeom>
          <a:noFill/>
          <a:ln w="9525">
            <a:noFill/>
            <a:miter lim="800000"/>
            <a:headEnd/>
            <a:tailEnd/>
          </a:ln>
        </p:spPr>
      </p:pic>
      <p:sp>
        <p:nvSpPr>
          <p:cNvPr id="3" name="Rectangle 43"/>
          <p:cNvSpPr>
            <a:spLocks noChangeArrowheads="1"/>
          </p:cNvSpPr>
          <p:nvPr/>
        </p:nvSpPr>
        <p:spPr bwMode="auto">
          <a:xfrm>
            <a:off x="895350" y="1549400"/>
            <a:ext cx="7931150" cy="584200"/>
          </a:xfrm>
          <a:prstGeom prst="rect">
            <a:avLst/>
          </a:prstGeom>
          <a:noFill/>
          <a:ln w="9525">
            <a:noFill/>
            <a:miter lim="800000"/>
            <a:headEnd/>
            <a:tailEnd/>
          </a:ln>
        </p:spPr>
        <p:txBody>
          <a:bodyPr>
            <a:spAutoFit/>
          </a:bodyPr>
          <a:lstStyle/>
          <a:p>
            <a:pPr algn="ctr">
              <a:defRPr/>
            </a:pPr>
            <a:r>
              <a:rPr lang="en-US" sz="1600" u="none" dirty="0">
                <a:solidFill>
                  <a:srgbClr val="C00000"/>
                </a:solidFill>
                <a:latin typeface="+mj-lt"/>
                <a:cs typeface="Arial" charset="0"/>
              </a:rPr>
              <a:t>1. </a:t>
            </a:r>
            <a:r>
              <a:rPr lang="en-US" sz="1600" i="1" u="none" dirty="0" err="1">
                <a:solidFill>
                  <a:srgbClr val="C00000"/>
                </a:solidFill>
                <a:latin typeface="+mj-lt"/>
                <a:cs typeface="Arial" charset="0"/>
              </a:rPr>
              <a:t>Producción</a:t>
            </a:r>
            <a:r>
              <a:rPr lang="en-US" sz="1600" i="1" u="none" dirty="0">
                <a:solidFill>
                  <a:srgbClr val="C00000"/>
                </a:solidFill>
                <a:latin typeface="+mj-lt"/>
                <a:cs typeface="Arial" charset="0"/>
              </a:rPr>
              <a:t> en </a:t>
            </a:r>
            <a:r>
              <a:rPr lang="en-US" sz="1600" i="1" u="none" dirty="0" err="1">
                <a:solidFill>
                  <a:srgbClr val="C00000"/>
                </a:solidFill>
                <a:latin typeface="+mj-lt"/>
                <a:cs typeface="Arial" charset="0"/>
              </a:rPr>
              <a:t>masa</a:t>
            </a:r>
            <a:r>
              <a:rPr lang="en-US" sz="1600" i="1" u="none" dirty="0">
                <a:solidFill>
                  <a:srgbClr val="C00000"/>
                </a:solidFill>
                <a:latin typeface="+mj-lt"/>
                <a:cs typeface="Arial" charset="0"/>
              </a:rPr>
              <a:t> de </a:t>
            </a:r>
            <a:r>
              <a:rPr lang="en-US" sz="1600" i="1" u="none" dirty="0" err="1">
                <a:solidFill>
                  <a:srgbClr val="C00000"/>
                </a:solidFill>
                <a:latin typeface="+mj-lt"/>
                <a:cs typeface="Arial" charset="0"/>
              </a:rPr>
              <a:t>nanomateriales</a:t>
            </a:r>
            <a:r>
              <a:rPr lang="en-US" sz="1600" i="1" u="none" dirty="0">
                <a:solidFill>
                  <a:srgbClr val="C00000"/>
                </a:solidFill>
                <a:latin typeface="+mj-lt"/>
                <a:cs typeface="Arial" charset="0"/>
              </a:rPr>
              <a:t> </a:t>
            </a:r>
            <a:r>
              <a:rPr lang="en-US" sz="1600" i="1" u="none" dirty="0" err="1">
                <a:solidFill>
                  <a:srgbClr val="C00000"/>
                </a:solidFill>
                <a:latin typeface="+mj-lt"/>
                <a:cs typeface="Arial" charset="0"/>
              </a:rPr>
              <a:t>minerales</a:t>
            </a:r>
            <a:r>
              <a:rPr lang="en-US" sz="1600" i="1" u="none" dirty="0">
                <a:solidFill>
                  <a:srgbClr val="C00000"/>
                </a:solidFill>
                <a:latin typeface="+mj-lt"/>
                <a:cs typeface="Arial" charset="0"/>
              </a:rPr>
              <a:t> de </a:t>
            </a:r>
            <a:r>
              <a:rPr lang="en-US" sz="1600" i="1" u="none" dirty="0" err="1">
                <a:solidFill>
                  <a:srgbClr val="C00000"/>
                </a:solidFill>
                <a:latin typeface="+mj-lt"/>
                <a:cs typeface="Arial" charset="0"/>
              </a:rPr>
              <a:t>alta</a:t>
            </a:r>
            <a:r>
              <a:rPr lang="en-US" sz="1600" i="1" u="none" dirty="0">
                <a:solidFill>
                  <a:srgbClr val="C00000"/>
                </a:solidFill>
                <a:latin typeface="+mj-lt"/>
                <a:cs typeface="Arial" charset="0"/>
              </a:rPr>
              <a:t> </a:t>
            </a:r>
            <a:r>
              <a:rPr lang="en-US" sz="1600" i="1" u="none" dirty="0" err="1">
                <a:solidFill>
                  <a:srgbClr val="C00000"/>
                </a:solidFill>
                <a:latin typeface="+mj-lt"/>
                <a:cs typeface="Arial" charset="0"/>
              </a:rPr>
              <a:t>calidad</a:t>
            </a:r>
            <a:r>
              <a:rPr lang="en-US" sz="1600" i="1" u="none" dirty="0">
                <a:solidFill>
                  <a:srgbClr val="C00000"/>
                </a:solidFill>
                <a:latin typeface="+mj-lt"/>
                <a:cs typeface="Arial" charset="0"/>
              </a:rPr>
              <a:t> </a:t>
            </a:r>
            <a:r>
              <a:rPr lang="en-US" sz="1600" i="1" u="none" dirty="0" err="1">
                <a:solidFill>
                  <a:srgbClr val="C00000"/>
                </a:solidFill>
                <a:latin typeface="+mj-lt"/>
                <a:cs typeface="Arial" charset="0"/>
              </a:rPr>
              <a:t>para</a:t>
            </a:r>
            <a:r>
              <a:rPr lang="en-US" sz="1600" i="1" u="none" dirty="0">
                <a:solidFill>
                  <a:srgbClr val="C00000"/>
                </a:solidFill>
                <a:latin typeface="+mj-lt"/>
                <a:cs typeface="Arial" charset="0"/>
              </a:rPr>
              <a:t>  </a:t>
            </a:r>
            <a:r>
              <a:rPr lang="en-US" sz="1600" i="1" u="none" dirty="0" err="1">
                <a:solidFill>
                  <a:srgbClr val="C00000"/>
                </a:solidFill>
                <a:latin typeface="+mj-lt"/>
                <a:cs typeface="Arial" charset="0"/>
              </a:rPr>
              <a:t>fabricar</a:t>
            </a:r>
            <a:r>
              <a:rPr lang="en-US" sz="1600" i="1" u="none" dirty="0">
                <a:solidFill>
                  <a:srgbClr val="C00000"/>
                </a:solidFill>
                <a:latin typeface="+mj-lt"/>
                <a:cs typeface="Arial" charset="0"/>
              </a:rPr>
              <a:t> </a:t>
            </a:r>
            <a:r>
              <a:rPr lang="en-US" sz="1600" i="1" u="none" dirty="0" err="1">
                <a:solidFill>
                  <a:srgbClr val="C00000"/>
                </a:solidFill>
                <a:latin typeface="+mj-lt"/>
                <a:cs typeface="Arial" charset="0"/>
              </a:rPr>
              <a:t>c</a:t>
            </a:r>
            <a:r>
              <a:rPr lang="en-US" sz="1600" i="1" u="none" dirty="0" err="1">
                <a:solidFill>
                  <a:srgbClr val="A50021"/>
                </a:solidFill>
                <a:latin typeface="+mj-lt"/>
                <a:cs typeface="Arial" charset="0"/>
              </a:rPr>
              <a:t>ompósit</a:t>
            </a:r>
            <a:r>
              <a:rPr lang="en-US" sz="1600" i="1" u="none" dirty="0" err="1">
                <a:solidFill>
                  <a:srgbClr val="C00000"/>
                </a:solidFill>
                <a:latin typeface="+mj-lt"/>
                <a:cs typeface="Arial" charset="0"/>
              </a:rPr>
              <a:t>os</a:t>
            </a:r>
            <a:r>
              <a:rPr lang="en-US" sz="1600" i="1" u="none" dirty="0">
                <a:solidFill>
                  <a:srgbClr val="C00000"/>
                </a:solidFill>
                <a:latin typeface="+mj-lt"/>
                <a:cs typeface="Arial" charset="0"/>
              </a:rPr>
              <a:t> base </a:t>
            </a:r>
            <a:r>
              <a:rPr lang="en-US" sz="1600" i="1" u="none" dirty="0" err="1">
                <a:solidFill>
                  <a:srgbClr val="C00000"/>
                </a:solidFill>
                <a:latin typeface="+mj-lt"/>
                <a:cs typeface="Arial" charset="0"/>
              </a:rPr>
              <a:t>plástico</a:t>
            </a:r>
            <a:r>
              <a:rPr lang="en-US" sz="1600" i="1" u="none" dirty="0">
                <a:solidFill>
                  <a:srgbClr val="C00000"/>
                </a:solidFill>
                <a:latin typeface="+mj-lt"/>
                <a:cs typeface="Arial" charset="0"/>
              </a:rPr>
              <a:t> y </a:t>
            </a:r>
            <a:r>
              <a:rPr lang="en-US" sz="1600" i="1" u="none" dirty="0" err="1">
                <a:solidFill>
                  <a:srgbClr val="C00000"/>
                </a:solidFill>
                <a:latin typeface="+mj-lt"/>
                <a:cs typeface="Arial" charset="0"/>
              </a:rPr>
              <a:t>madera</a:t>
            </a:r>
            <a:r>
              <a:rPr lang="en-US" sz="1600" i="1" u="none" dirty="0">
                <a:solidFill>
                  <a:srgbClr val="C00000"/>
                </a:solidFill>
                <a:latin typeface="+mj-lt"/>
                <a:cs typeface="Arial" charset="0"/>
              </a:rPr>
              <a:t> (MINANO)</a:t>
            </a:r>
          </a:p>
        </p:txBody>
      </p:sp>
      <p:pic>
        <p:nvPicPr>
          <p:cNvPr id="54280" name="Picture 4"/>
          <p:cNvPicPr>
            <a:picLocks noChangeAspect="1" noChangeArrowheads="1"/>
          </p:cNvPicPr>
          <p:nvPr/>
        </p:nvPicPr>
        <p:blipFill>
          <a:blip r:embed="rId8" cstate="print"/>
          <a:srcRect/>
          <a:stretch>
            <a:fillRect/>
          </a:stretch>
        </p:blipFill>
        <p:spPr bwMode="auto">
          <a:xfrm>
            <a:off x="8115300" y="6022975"/>
            <a:ext cx="1028700" cy="835025"/>
          </a:xfrm>
          <a:prstGeom prst="rect">
            <a:avLst/>
          </a:prstGeom>
          <a:noFill/>
          <a:ln w="9525">
            <a:noFill/>
            <a:miter lim="800000"/>
            <a:headEnd/>
            <a:tailEnd/>
          </a:ln>
        </p:spPr>
      </p:pic>
      <p:sp>
        <p:nvSpPr>
          <p:cNvPr id="54281" name="Rectangle 4"/>
          <p:cNvSpPr>
            <a:spLocks noChangeArrowheads="1"/>
          </p:cNvSpPr>
          <p:nvPr/>
        </p:nvSpPr>
        <p:spPr bwMode="auto">
          <a:xfrm>
            <a:off x="850900" y="3338513"/>
            <a:ext cx="7935913" cy="2801937"/>
          </a:xfrm>
          <a:prstGeom prst="rect">
            <a:avLst/>
          </a:prstGeom>
          <a:noFill/>
          <a:ln w="9525">
            <a:noFill/>
            <a:miter lim="800000"/>
            <a:headEnd/>
            <a:tailEnd/>
          </a:ln>
        </p:spPr>
        <p:txBody>
          <a:bodyPr>
            <a:spAutoFit/>
          </a:bodyPr>
          <a:lstStyle/>
          <a:p>
            <a:pPr marL="342900" indent="-342900"/>
            <a:r>
              <a:rPr lang="es-MX" sz="1400" u="none">
                <a:solidFill>
                  <a:schemeClr val="accent2"/>
                </a:solidFill>
              </a:rPr>
              <a:t>Objetivo:</a:t>
            </a:r>
          </a:p>
          <a:p>
            <a:pPr marL="342900" indent="-342900"/>
            <a:r>
              <a:rPr lang="es-MX" u="none">
                <a:solidFill>
                  <a:schemeClr val="accent2"/>
                </a:solidFill>
              </a:rPr>
              <a:t>       Producción en masa de nanopartículas de alta pureza, generadas por la industria minero-metalúrgica, para su aplicación en polímeros y maderas</a:t>
            </a:r>
            <a:r>
              <a:rPr lang="es-MX" sz="1400" u="none">
                <a:solidFill>
                  <a:schemeClr val="accent2"/>
                </a:solidFill>
              </a:rPr>
              <a:t>.</a:t>
            </a:r>
          </a:p>
          <a:p>
            <a:pPr marL="342900" indent="-342900"/>
            <a:endParaRPr lang="en-US" sz="1600" u="none">
              <a:solidFill>
                <a:srgbClr val="C00000"/>
              </a:solidFill>
              <a:cs typeface="Arial" charset="0"/>
            </a:endParaRPr>
          </a:p>
          <a:p>
            <a:pPr marL="342900" indent="-342900" algn="ctr"/>
            <a:r>
              <a:rPr lang="en-US" sz="1600" u="none">
                <a:solidFill>
                  <a:srgbClr val="C00000"/>
                </a:solidFill>
                <a:cs typeface="Arial" charset="0"/>
              </a:rPr>
              <a:t>    2. </a:t>
            </a:r>
            <a:r>
              <a:rPr lang="en-US" sz="1600" i="1" u="none">
                <a:solidFill>
                  <a:srgbClr val="C00000"/>
                </a:solidFill>
                <a:cs typeface="Arial" charset="0"/>
              </a:rPr>
              <a:t>Development of  nanocomposites using materials from mining industry  (NANOMINING)</a:t>
            </a:r>
            <a:endParaRPr lang="es-ES" sz="1600" i="1" u="none">
              <a:solidFill>
                <a:srgbClr val="C00000"/>
              </a:solidFill>
              <a:cs typeface="Arial" charset="0"/>
            </a:endParaRPr>
          </a:p>
          <a:p>
            <a:pPr marL="342900" indent="-342900"/>
            <a:r>
              <a:rPr lang="es-ES" sz="1400" u="none">
                <a:solidFill>
                  <a:schemeClr val="accent2"/>
                </a:solidFill>
              </a:rPr>
              <a:t>Participantes: </a:t>
            </a:r>
          </a:p>
          <a:p>
            <a:pPr marL="342900" indent="-342900">
              <a:buFontTx/>
              <a:buChar char="•"/>
            </a:pPr>
            <a:r>
              <a:rPr lang="es-ES" u="none">
                <a:solidFill>
                  <a:srgbClr val="C00000"/>
                </a:solidFill>
              </a:rPr>
              <a:t>Centro de Investigación en Materiales Avanzados</a:t>
            </a:r>
          </a:p>
          <a:p>
            <a:pPr marL="342900" indent="-342900">
              <a:buFontTx/>
              <a:buChar char="•"/>
            </a:pPr>
            <a:r>
              <a:rPr lang="es-ES" u="none">
                <a:solidFill>
                  <a:schemeClr val="accent2"/>
                </a:solidFill>
              </a:rPr>
              <a:t>Universidad Autónoma de Cd. Juárez</a:t>
            </a:r>
          </a:p>
          <a:p>
            <a:pPr marL="342900" indent="-342900">
              <a:buFontTx/>
              <a:buChar char="•"/>
            </a:pPr>
            <a:r>
              <a:rPr lang="es-ES" u="none">
                <a:solidFill>
                  <a:schemeClr val="accent2"/>
                </a:solidFill>
              </a:rPr>
              <a:t>Centro de Investigación en Química Aplicada</a:t>
            </a:r>
          </a:p>
          <a:p>
            <a:pPr marL="342900" indent="-342900">
              <a:buFontTx/>
              <a:buChar char="•"/>
            </a:pPr>
            <a:r>
              <a:rPr lang="fr-FR" u="none">
                <a:solidFill>
                  <a:schemeClr val="accent2"/>
                </a:solidFill>
              </a:rPr>
              <a:t>Tamuse Systems S. de R.L. de C.V.</a:t>
            </a:r>
            <a:endParaRPr lang="es-ES" u="none">
              <a:solidFill>
                <a:schemeClr val="accent2"/>
              </a:solidFill>
            </a:endParaRPr>
          </a:p>
          <a:p>
            <a:pPr marL="342900" indent="-342900"/>
            <a:endParaRPr lang="es-MX" sz="1400" u="none">
              <a:solidFill>
                <a:schemeClr val="accent2"/>
              </a:solidFill>
            </a:endParaRPr>
          </a:p>
          <a:p>
            <a:pPr marL="342900" indent="-342900"/>
            <a:r>
              <a:rPr lang="es-MX" sz="1400" u="none">
                <a:solidFill>
                  <a:schemeClr val="accent2"/>
                </a:solidFill>
              </a:rPr>
              <a:t>Objetivo: </a:t>
            </a:r>
            <a:r>
              <a:rPr lang="es-MX" u="none">
                <a:solidFill>
                  <a:schemeClr val="accent2"/>
                </a:solidFill>
              </a:rPr>
              <a:t> Producción a gran escala de polímeros y maderas  reforzados con nanopartículas</a:t>
            </a:r>
          </a:p>
        </p:txBody>
      </p:sp>
      <p:sp>
        <p:nvSpPr>
          <p:cNvPr id="12" name="11 Rectángulo"/>
          <p:cNvSpPr/>
          <p:nvPr/>
        </p:nvSpPr>
        <p:spPr>
          <a:xfrm>
            <a:off x="914400" y="2133600"/>
            <a:ext cx="7023100" cy="1230313"/>
          </a:xfrm>
          <a:prstGeom prst="rect">
            <a:avLst/>
          </a:prstGeom>
        </p:spPr>
        <p:txBody>
          <a:bodyPr>
            <a:spAutoFit/>
          </a:bodyPr>
          <a:lstStyle/>
          <a:p>
            <a:pPr marL="88900" indent="-88900">
              <a:defRPr/>
            </a:pPr>
            <a:r>
              <a:rPr lang="es-ES" sz="1400" u="none" dirty="0">
                <a:solidFill>
                  <a:schemeClr val="accent2"/>
                </a:solidFill>
                <a:latin typeface="+mj-lt"/>
              </a:rPr>
              <a:t>Participantes: </a:t>
            </a:r>
          </a:p>
          <a:p>
            <a:pPr marL="88900" indent="-88900">
              <a:buFontTx/>
              <a:buChar char="•"/>
              <a:defRPr/>
            </a:pPr>
            <a:r>
              <a:rPr lang="es-ES" u="none" dirty="0">
                <a:solidFill>
                  <a:srgbClr val="C00000"/>
                </a:solidFill>
                <a:latin typeface="+mj-lt"/>
              </a:rPr>
              <a:t>Centro de Investigación en Materiales Avanzados</a:t>
            </a:r>
          </a:p>
          <a:p>
            <a:pPr marL="88900" indent="-88900">
              <a:buFontTx/>
              <a:buChar char="•"/>
              <a:defRPr/>
            </a:pPr>
            <a:r>
              <a:rPr lang="es-ES" u="none" dirty="0">
                <a:solidFill>
                  <a:schemeClr val="accent2"/>
                </a:solidFill>
                <a:latin typeface="+mj-lt"/>
              </a:rPr>
              <a:t>Servicios Industriales Peñoles S.A. de C.V</a:t>
            </a:r>
          </a:p>
          <a:p>
            <a:pPr marL="88900" indent="-88900">
              <a:buFontTx/>
              <a:buChar char="•"/>
              <a:defRPr/>
            </a:pPr>
            <a:r>
              <a:rPr lang="es-ES" u="none" dirty="0">
                <a:solidFill>
                  <a:schemeClr val="accent2"/>
                </a:solidFill>
                <a:latin typeface="+mj-lt"/>
              </a:rPr>
              <a:t>Centro de Investigación en Química Aplicada</a:t>
            </a:r>
          </a:p>
          <a:p>
            <a:pPr marL="88900" indent="-88900">
              <a:buFontTx/>
              <a:buChar char="•"/>
              <a:defRPr/>
            </a:pPr>
            <a:r>
              <a:rPr lang="es-ES" u="none" dirty="0" err="1">
                <a:solidFill>
                  <a:schemeClr val="accent2"/>
                </a:solidFill>
                <a:latin typeface="+mj-lt"/>
              </a:rPr>
              <a:t>Owens</a:t>
            </a:r>
            <a:r>
              <a:rPr lang="es-ES" u="none" dirty="0">
                <a:solidFill>
                  <a:schemeClr val="accent2"/>
                </a:solidFill>
                <a:latin typeface="+mj-lt"/>
              </a:rPr>
              <a:t> Corning México de </a:t>
            </a:r>
            <a:r>
              <a:rPr lang="es-ES" u="none" dirty="0" err="1">
                <a:solidFill>
                  <a:schemeClr val="accent2"/>
                </a:solidFill>
                <a:latin typeface="+mj-lt"/>
              </a:rPr>
              <a:t>Rl</a:t>
            </a:r>
            <a:r>
              <a:rPr lang="es-ES" u="none" dirty="0">
                <a:solidFill>
                  <a:schemeClr val="accent2"/>
                </a:solidFill>
                <a:latin typeface="+mj-lt"/>
              </a:rPr>
              <a:t> De </a:t>
            </a:r>
            <a:r>
              <a:rPr lang="es-ES" u="none" dirty="0" err="1">
                <a:solidFill>
                  <a:schemeClr val="accent2"/>
                </a:solidFill>
                <a:latin typeface="+mj-lt"/>
              </a:rPr>
              <a:t>Cv</a:t>
            </a:r>
            <a:endParaRPr lang="es-ES" u="none" dirty="0">
              <a:solidFill>
                <a:schemeClr val="accent2"/>
              </a:solidFill>
              <a:latin typeface="+mj-lt"/>
            </a:endParaRPr>
          </a:p>
          <a:p>
            <a:pPr marL="88900" indent="-88900">
              <a:buFontTx/>
              <a:buChar char="•"/>
              <a:defRPr/>
            </a:pPr>
            <a:r>
              <a:rPr lang="es-ES" u="none" dirty="0">
                <a:solidFill>
                  <a:schemeClr val="accent2"/>
                </a:solidFill>
                <a:latin typeface="+mj-lt"/>
              </a:rPr>
              <a:t>Universidad Autónoma de San Luis Potosí</a:t>
            </a:r>
          </a:p>
        </p:txBody>
      </p:sp>
      <p:sp>
        <p:nvSpPr>
          <p:cNvPr id="13" name="Rectangle 15"/>
          <p:cNvSpPr>
            <a:spLocks noChangeArrowheads="1"/>
          </p:cNvSpPr>
          <p:nvPr/>
        </p:nvSpPr>
        <p:spPr bwMode="auto">
          <a:xfrm>
            <a:off x="-165100" y="895350"/>
            <a:ext cx="8915400" cy="523875"/>
          </a:xfrm>
          <a:prstGeom prst="rect">
            <a:avLst/>
          </a:prstGeom>
          <a:noFill/>
          <a:ln w="9525" algn="ctr">
            <a:noFill/>
            <a:miter lim="800000"/>
            <a:headEnd/>
            <a:tailEnd/>
          </a:ln>
        </p:spPr>
        <p:txBody>
          <a:bodyPr anchor="ctr">
            <a:spAutoFit/>
          </a:bodyPr>
          <a:lstStyle/>
          <a:p>
            <a:pPr algn="ctr">
              <a:defRPr/>
            </a:pPr>
            <a:r>
              <a:rPr lang="es-MX" sz="1400" u="none" dirty="0">
                <a:solidFill>
                  <a:schemeClr val="accent2"/>
                </a:solidFill>
                <a:latin typeface="+mj-lt"/>
              </a:rPr>
              <a:t>Fondo CONACYT-EU: 20 millones de euros. </a:t>
            </a:r>
          </a:p>
          <a:p>
            <a:pPr algn="ctr">
              <a:defRPr/>
            </a:pPr>
            <a:r>
              <a:rPr lang="es-MX" sz="1400" u="none" dirty="0">
                <a:solidFill>
                  <a:schemeClr val="accent2"/>
                </a:solidFill>
                <a:latin typeface="+mj-lt"/>
              </a:rPr>
              <a:t>“Convocatoria conjunta de </a:t>
            </a:r>
            <a:r>
              <a:rPr lang="es-MX" sz="1400" u="none" dirty="0" err="1">
                <a:solidFill>
                  <a:schemeClr val="accent2"/>
                </a:solidFill>
                <a:latin typeface="+mj-lt"/>
              </a:rPr>
              <a:t>nanociencias</a:t>
            </a:r>
            <a:r>
              <a:rPr lang="es-MX" sz="1400" u="none" dirty="0">
                <a:solidFill>
                  <a:schemeClr val="accent2"/>
                </a:solidFill>
                <a:latin typeface="+mj-lt"/>
              </a:rPr>
              <a:t>, nanotecnologías y nuevos materiales </a:t>
            </a:r>
          </a:p>
        </p:txBody>
      </p:sp>
      <p:sp>
        <p:nvSpPr>
          <p:cNvPr id="54284" name="13 Rectángulo"/>
          <p:cNvSpPr>
            <a:spLocks noChangeArrowheads="1"/>
          </p:cNvSpPr>
          <p:nvPr/>
        </p:nvSpPr>
        <p:spPr bwMode="auto">
          <a:xfrm>
            <a:off x="850900" y="1447800"/>
            <a:ext cx="8077200" cy="2641600"/>
          </a:xfrm>
          <a:prstGeom prst="rect">
            <a:avLst/>
          </a:prstGeom>
          <a:noFill/>
          <a:ln w="9525" algn="ctr">
            <a:noFill/>
            <a:round/>
            <a:headEnd/>
            <a:tailEnd/>
          </a:ln>
        </p:spPr>
        <p:txBody>
          <a:bodyPr/>
          <a:lstStyle/>
          <a:p>
            <a:pPr algn="r"/>
            <a:endParaRPr lang="es-MX"/>
          </a:p>
        </p:txBody>
      </p:sp>
      <p:sp>
        <p:nvSpPr>
          <p:cNvPr id="54285" name="14 Rectángulo"/>
          <p:cNvSpPr>
            <a:spLocks noChangeArrowheads="1"/>
          </p:cNvSpPr>
          <p:nvPr/>
        </p:nvSpPr>
        <p:spPr bwMode="auto">
          <a:xfrm>
            <a:off x="838200" y="4216400"/>
            <a:ext cx="7861300" cy="2057400"/>
          </a:xfrm>
          <a:prstGeom prst="rect">
            <a:avLst/>
          </a:prstGeom>
          <a:noFill/>
          <a:ln w="9525" algn="ctr">
            <a:noFill/>
            <a:round/>
            <a:headEnd/>
            <a:tailEnd/>
          </a:ln>
        </p:spPr>
        <p:txBody>
          <a:bodyPr/>
          <a:lstStyle/>
          <a:p>
            <a:pPr algn="r"/>
            <a:endParaRPr lang="es-MX"/>
          </a:p>
        </p:txBody>
      </p:sp>
      <p:cxnSp>
        <p:nvCxnSpPr>
          <p:cNvPr id="17" name="16 Conector recto"/>
          <p:cNvCxnSpPr/>
          <p:nvPr/>
        </p:nvCxnSpPr>
        <p:spPr bwMode="auto">
          <a:xfrm>
            <a:off x="863600" y="4165600"/>
            <a:ext cx="8280400" cy="0"/>
          </a:xfrm>
          <a:prstGeom prst="line">
            <a:avLst/>
          </a:prstGeom>
          <a:ln>
            <a:solidFill>
              <a:schemeClr val="dk1">
                <a:shade val="95000"/>
                <a:satMod val="105000"/>
                <a:alpha val="9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287" name="18 Conector recto"/>
          <p:cNvCxnSpPr>
            <a:cxnSpLocks noChangeShapeType="1"/>
          </p:cNvCxnSpPr>
          <p:nvPr/>
        </p:nvCxnSpPr>
        <p:spPr bwMode="auto">
          <a:xfrm>
            <a:off x="850900" y="1447800"/>
            <a:ext cx="8293100" cy="38100"/>
          </a:xfrm>
          <a:prstGeom prst="line">
            <a:avLst/>
          </a:prstGeom>
          <a:noFill/>
          <a:ln w="9525" algn="ctr">
            <a:noFill/>
            <a:round/>
            <a:headEnd/>
            <a:tailEnd/>
          </a:ln>
        </p:spPr>
      </p:cxnSp>
      <p:cxnSp>
        <p:nvCxnSpPr>
          <p:cNvPr id="54288" name="20 Conector angular"/>
          <p:cNvCxnSpPr>
            <a:cxnSpLocks noChangeShapeType="1"/>
          </p:cNvCxnSpPr>
          <p:nvPr/>
        </p:nvCxnSpPr>
        <p:spPr bwMode="auto">
          <a:xfrm>
            <a:off x="876300" y="1473200"/>
            <a:ext cx="8267700" cy="25400"/>
          </a:xfrm>
          <a:prstGeom prst="bentConnector3">
            <a:avLst>
              <a:gd name="adj1" fmla="val 50000"/>
            </a:avLst>
          </a:prstGeom>
          <a:noFill/>
          <a:ln w="9525" algn="ctr">
            <a:noFill/>
            <a:round/>
            <a:headEnd/>
            <a:tailEnd/>
          </a:ln>
        </p:spPr>
      </p:cxnSp>
      <p:cxnSp>
        <p:nvCxnSpPr>
          <p:cNvPr id="54289" name="22 Conector recto"/>
          <p:cNvCxnSpPr>
            <a:cxnSpLocks noChangeShapeType="1"/>
          </p:cNvCxnSpPr>
          <p:nvPr/>
        </p:nvCxnSpPr>
        <p:spPr bwMode="auto">
          <a:xfrm>
            <a:off x="850900" y="1435100"/>
            <a:ext cx="8293100" cy="25400"/>
          </a:xfrm>
          <a:prstGeom prst="line">
            <a:avLst/>
          </a:prstGeom>
          <a:noFill/>
          <a:ln w="47625" algn="ctr">
            <a:solidFill>
              <a:srgbClr val="003300"/>
            </a:solidFill>
            <a:round/>
            <a:headEnd/>
            <a:tailEnd/>
          </a:ln>
        </p:spPr>
      </p:cxnSp>
      <p:sp>
        <p:nvSpPr>
          <p:cNvPr id="54290" name="23 CuadroTexto"/>
          <p:cNvSpPr txBox="1">
            <a:spLocks noChangeArrowheads="1"/>
          </p:cNvSpPr>
          <p:nvPr/>
        </p:nvSpPr>
        <p:spPr bwMode="auto">
          <a:xfrm>
            <a:off x="5715000" y="5080000"/>
            <a:ext cx="2438400" cy="317500"/>
          </a:xfrm>
          <a:prstGeom prst="rect">
            <a:avLst/>
          </a:prstGeom>
          <a:noFill/>
          <a:ln w="12700">
            <a:solidFill>
              <a:schemeClr val="tx1"/>
            </a:solidFill>
            <a:miter lim="800000"/>
            <a:headEnd/>
            <a:tailEnd/>
          </a:ln>
        </p:spPr>
        <p:txBody>
          <a:bodyPr>
            <a:spAutoFit/>
          </a:bodyPr>
          <a:lstStyle/>
          <a:p>
            <a:r>
              <a:rPr lang="es-MX" sz="1400" i="1" u="none"/>
              <a:t>Monto para CIMAV 2MDP</a:t>
            </a:r>
          </a:p>
        </p:txBody>
      </p:sp>
      <p:sp>
        <p:nvSpPr>
          <p:cNvPr id="54291" name="24 CuadroTexto"/>
          <p:cNvSpPr txBox="1">
            <a:spLocks noChangeArrowheads="1"/>
          </p:cNvSpPr>
          <p:nvPr/>
        </p:nvSpPr>
        <p:spPr bwMode="auto">
          <a:xfrm>
            <a:off x="5715000" y="2679700"/>
            <a:ext cx="2400300" cy="317500"/>
          </a:xfrm>
          <a:prstGeom prst="rect">
            <a:avLst/>
          </a:prstGeom>
          <a:noFill/>
          <a:ln w="12700">
            <a:solidFill>
              <a:schemeClr val="tx1"/>
            </a:solidFill>
            <a:miter lim="800000"/>
            <a:headEnd/>
            <a:tailEnd/>
          </a:ln>
        </p:spPr>
        <p:txBody>
          <a:bodyPr>
            <a:spAutoFit/>
          </a:bodyPr>
          <a:lstStyle/>
          <a:p>
            <a:r>
              <a:rPr lang="es-MX" sz="1400" i="1" u="none"/>
              <a:t>Monto para CIMAV 8MDP</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66700" y="2486025"/>
            <a:ext cx="8636000" cy="1938338"/>
          </a:xfrm>
          <a:prstGeom prst="rect">
            <a:avLst/>
          </a:prstGeom>
          <a:noFill/>
          <a:ln w="9525" algn="ctr">
            <a:noFill/>
            <a:miter lim="800000"/>
            <a:headEnd/>
            <a:tailEnd/>
          </a:ln>
        </p:spPr>
        <p:txBody>
          <a:bodyPr>
            <a:spAutoFit/>
          </a:bodyPr>
          <a:lstStyle/>
          <a:p>
            <a:pPr marL="355600" indent="-355600"/>
            <a:r>
              <a:rPr lang="es-ES" sz="2400" u="none">
                <a:solidFill>
                  <a:schemeClr val="accent2"/>
                </a:solidFill>
              </a:rPr>
              <a:t>3. Lectura y aprobación, en su caso, del Acta de la Segunda Sesión Ordinaria del 2009 del Consejo de Administración del Centro de Investigación en Materiales Avanzados S.C., celebrada el  día 22 de Octubre, en la ciudad de Saltillo, Coahuila</a:t>
            </a:r>
            <a:endParaRPr lang="es-MX" sz="1800" b="0" u="none"/>
          </a:p>
        </p:txBody>
      </p:sp>
      <p:sp>
        <p:nvSpPr>
          <p:cNvPr id="790535" name="Line 7"/>
          <p:cNvSpPr>
            <a:spLocks noChangeShapeType="1"/>
          </p:cNvSpPr>
          <p:nvPr/>
        </p:nvSpPr>
        <p:spPr bwMode="auto">
          <a:xfrm>
            <a:off x="3454400" y="4394200"/>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206500" y="-12700"/>
            <a:ext cx="7454900" cy="581025"/>
          </a:xfrm>
          <a:prstGeom prst="rect">
            <a:avLst/>
          </a:prstGeom>
          <a:noFill/>
          <a:ln w="9525">
            <a:noFill/>
            <a:miter lim="800000"/>
            <a:headEnd/>
            <a:tailEnd/>
          </a:ln>
        </p:spPr>
        <p:txBody>
          <a:bodyPr>
            <a:spAutoFit/>
          </a:bodyPr>
          <a:lstStyle/>
          <a:p>
            <a:pPr algn="ctr"/>
            <a:r>
              <a:rPr lang="es-MX" sz="1600" u="none">
                <a:solidFill>
                  <a:srgbClr val="C00000"/>
                </a:solidFill>
                <a:cs typeface="Times New Roman" pitchFamily="18" charset="0"/>
              </a:rPr>
              <a:t>Estudio de Materia Granular</a:t>
            </a:r>
          </a:p>
          <a:p>
            <a:pPr algn="ctr"/>
            <a:r>
              <a:rPr lang="es-MX" sz="1600" u="none">
                <a:solidFill>
                  <a:srgbClr val="C00000"/>
                </a:solidFill>
                <a:cs typeface="Times New Roman" pitchFamily="18" charset="0"/>
              </a:rPr>
              <a:t>Montículos de Faraday y una Monocapa Supercaliente</a:t>
            </a:r>
          </a:p>
        </p:txBody>
      </p:sp>
      <p:pic>
        <p:nvPicPr>
          <p:cNvPr id="55299" name="Picture 7" descr="piit"/>
          <p:cNvPicPr>
            <a:picLocks noChangeAspect="1" noChangeArrowheads="1"/>
          </p:cNvPicPr>
          <p:nvPr/>
        </p:nvPicPr>
        <p:blipFill>
          <a:blip r:embed="rId5" cstate="print"/>
          <a:srcRect/>
          <a:stretch>
            <a:fillRect/>
          </a:stretch>
        </p:blipFill>
        <p:spPr bwMode="auto">
          <a:xfrm>
            <a:off x="6316663" y="6096000"/>
            <a:ext cx="2827337" cy="762000"/>
          </a:xfrm>
          <a:prstGeom prst="rect">
            <a:avLst/>
          </a:prstGeom>
          <a:noFill/>
          <a:ln w="9525">
            <a:noFill/>
            <a:miter lim="800000"/>
            <a:headEnd/>
            <a:tailEnd/>
          </a:ln>
        </p:spPr>
      </p:pic>
      <p:sp>
        <p:nvSpPr>
          <p:cNvPr id="4" name="Text Box 2"/>
          <p:cNvSpPr txBox="1">
            <a:spLocks noChangeArrowheads="1"/>
          </p:cNvSpPr>
          <p:nvPr/>
        </p:nvSpPr>
        <p:spPr bwMode="auto">
          <a:xfrm>
            <a:off x="2947988" y="1282700"/>
            <a:ext cx="2390775" cy="307975"/>
          </a:xfrm>
          <a:prstGeom prst="rect">
            <a:avLst/>
          </a:prstGeom>
          <a:noFill/>
          <a:ln w="9525">
            <a:noFill/>
            <a:miter lim="800000"/>
            <a:headEnd/>
            <a:tailEnd/>
          </a:ln>
          <a:effectLst/>
        </p:spPr>
        <p:txBody>
          <a:bodyPr wrap="none">
            <a:spAutoFit/>
          </a:bodyPr>
          <a:lstStyle/>
          <a:p>
            <a:pPr algn="r">
              <a:defRPr/>
            </a:pPr>
            <a:r>
              <a:rPr lang="en-US" sz="1400" u="none" dirty="0" err="1">
                <a:solidFill>
                  <a:schemeClr val="accent2"/>
                </a:solidFill>
                <a:latin typeface="+mn-lt"/>
              </a:rPr>
              <a:t>Filmación</a:t>
            </a:r>
            <a:r>
              <a:rPr lang="en-US" sz="1400" u="none" dirty="0">
                <a:solidFill>
                  <a:schemeClr val="accent2"/>
                </a:solidFill>
                <a:latin typeface="+mn-lt"/>
              </a:rPr>
              <a:t> </a:t>
            </a:r>
            <a:r>
              <a:rPr lang="en-US" sz="1400" u="none" dirty="0" err="1">
                <a:solidFill>
                  <a:schemeClr val="accent2"/>
                </a:solidFill>
                <a:latin typeface="+mn-lt"/>
              </a:rPr>
              <a:t>estroboscópica</a:t>
            </a:r>
            <a:endParaRPr lang="en-US" sz="1400" u="none" dirty="0">
              <a:solidFill>
                <a:schemeClr val="accent2"/>
              </a:solidFill>
              <a:latin typeface="+mn-lt"/>
            </a:endParaRPr>
          </a:p>
        </p:txBody>
      </p:sp>
      <p:sp>
        <p:nvSpPr>
          <p:cNvPr id="6" name="Text Box 4"/>
          <p:cNvSpPr txBox="1">
            <a:spLocks noChangeArrowheads="1"/>
          </p:cNvSpPr>
          <p:nvPr/>
        </p:nvSpPr>
        <p:spPr bwMode="auto">
          <a:xfrm>
            <a:off x="0" y="868363"/>
            <a:ext cx="9144000" cy="338137"/>
          </a:xfrm>
          <a:prstGeom prst="rect">
            <a:avLst/>
          </a:prstGeom>
          <a:noFill/>
          <a:ln w="9525">
            <a:noFill/>
            <a:miter lim="800000"/>
            <a:headEnd/>
            <a:tailEnd/>
          </a:ln>
          <a:effectLst/>
        </p:spPr>
        <p:txBody>
          <a:bodyPr>
            <a:spAutoFit/>
          </a:bodyPr>
          <a:lstStyle/>
          <a:p>
            <a:pPr>
              <a:defRPr/>
            </a:pPr>
            <a:r>
              <a:rPr lang="es-MX" sz="1600" u="none" dirty="0">
                <a:solidFill>
                  <a:srgbClr val="C00000"/>
                </a:solidFill>
                <a:effectLst>
                  <a:outerShdw blurRad="38100" dist="38100" dir="2700000" algn="tl">
                    <a:srgbClr val="C0C0C0"/>
                  </a:outerShdw>
                </a:effectLst>
                <a:latin typeface="+mj-lt"/>
              </a:rPr>
              <a:t>Materia granular fuertemente vibrada: Transporte de un fluido en un medio granular</a:t>
            </a:r>
          </a:p>
        </p:txBody>
      </p:sp>
      <p:sp>
        <p:nvSpPr>
          <p:cNvPr id="7" name="Text Box 2"/>
          <p:cNvSpPr txBox="1">
            <a:spLocks noChangeArrowheads="1"/>
          </p:cNvSpPr>
          <p:nvPr/>
        </p:nvSpPr>
        <p:spPr bwMode="auto">
          <a:xfrm>
            <a:off x="504825" y="2551113"/>
            <a:ext cx="3190875" cy="336550"/>
          </a:xfrm>
          <a:prstGeom prst="rect">
            <a:avLst/>
          </a:prstGeom>
          <a:noFill/>
          <a:ln w="9525">
            <a:noFill/>
            <a:miter lim="800000"/>
            <a:headEnd/>
            <a:tailEnd/>
          </a:ln>
          <a:effectLst/>
        </p:spPr>
        <p:txBody>
          <a:bodyPr wrap="none">
            <a:spAutoFit/>
          </a:bodyPr>
          <a:lstStyle/>
          <a:p>
            <a:pPr>
              <a:defRPr/>
            </a:pPr>
            <a:r>
              <a:rPr lang="es-MX" sz="1600" u="none" dirty="0">
                <a:solidFill>
                  <a:srgbClr val="C00000"/>
                </a:solidFill>
                <a:effectLst>
                  <a:outerShdw blurRad="38100" dist="38100" dir="2700000" algn="tl">
                    <a:srgbClr val="C0C0C0"/>
                  </a:outerShdw>
                </a:effectLst>
                <a:latin typeface="+mj-lt"/>
              </a:rPr>
              <a:t>Materia Granular </a:t>
            </a:r>
            <a:r>
              <a:rPr lang="es-MX" sz="1600" u="none" dirty="0" err="1">
                <a:solidFill>
                  <a:srgbClr val="C00000"/>
                </a:solidFill>
                <a:effectLst>
                  <a:outerShdw blurRad="38100" dist="38100" dir="2700000" algn="tl">
                    <a:srgbClr val="C0C0C0"/>
                  </a:outerShdw>
                </a:effectLst>
                <a:latin typeface="+mj-lt"/>
              </a:rPr>
              <a:t>Supercaliente</a:t>
            </a:r>
            <a:endParaRPr lang="es-MX" sz="1600" u="none" dirty="0">
              <a:solidFill>
                <a:srgbClr val="C00000"/>
              </a:solidFill>
              <a:effectLst>
                <a:outerShdw blurRad="38100" dist="38100" dir="2700000" algn="tl">
                  <a:srgbClr val="C0C0C0"/>
                </a:outerShdw>
              </a:effectLst>
              <a:latin typeface="+mj-lt"/>
            </a:endParaRPr>
          </a:p>
        </p:txBody>
      </p:sp>
      <p:sp>
        <p:nvSpPr>
          <p:cNvPr id="55303" name="Rectangle 2"/>
          <p:cNvSpPr>
            <a:spLocks noChangeArrowheads="1"/>
          </p:cNvSpPr>
          <p:nvPr/>
        </p:nvSpPr>
        <p:spPr bwMode="auto">
          <a:xfrm>
            <a:off x="4292600" y="3263900"/>
            <a:ext cx="4610100" cy="2647950"/>
          </a:xfrm>
          <a:prstGeom prst="rect">
            <a:avLst/>
          </a:prstGeom>
          <a:noFill/>
          <a:ln w="9525">
            <a:noFill/>
            <a:miter lim="800000"/>
            <a:headEnd/>
            <a:tailEnd/>
          </a:ln>
        </p:spPr>
        <p:txBody>
          <a:bodyPr anchor="ctr">
            <a:spAutoFit/>
          </a:bodyPr>
          <a:lstStyle/>
          <a:p>
            <a:pPr algn="just">
              <a:tabLst>
                <a:tab pos="685800" algn="l"/>
              </a:tabLst>
            </a:pPr>
            <a:endParaRPr lang="es-ES" b="0" u="none" dirty="0"/>
          </a:p>
          <a:p>
            <a:pPr algn="just" eaLnBrk="0" hangingPunct="0">
              <a:tabLst>
                <a:tab pos="685800" algn="l"/>
              </a:tabLst>
            </a:pPr>
            <a:r>
              <a:rPr lang="es-ES" u="none" dirty="0">
                <a:solidFill>
                  <a:srgbClr val="C00000"/>
                </a:solidFill>
                <a:cs typeface="Times New Roman" pitchFamily="18" charset="0"/>
              </a:rPr>
              <a:t>Resultado: </a:t>
            </a:r>
            <a:r>
              <a:rPr lang="es-ES" b="0" u="none" dirty="0">
                <a:solidFill>
                  <a:schemeClr val="accent2"/>
                </a:solidFill>
                <a:cs typeface="Times New Roman" pitchFamily="18" charset="0"/>
              </a:rPr>
              <a:t>2 artículos en la revista “</a:t>
            </a:r>
            <a:r>
              <a:rPr lang="es-ES" b="0" u="none" dirty="0" err="1">
                <a:solidFill>
                  <a:schemeClr val="accent2"/>
                </a:solidFill>
                <a:cs typeface="Times New Roman" pitchFamily="18" charset="0"/>
              </a:rPr>
              <a:t>Physical</a:t>
            </a:r>
            <a:r>
              <a:rPr lang="es-ES" b="0" u="none" dirty="0">
                <a:solidFill>
                  <a:schemeClr val="accent2"/>
                </a:solidFill>
                <a:cs typeface="Times New Roman" pitchFamily="18" charset="0"/>
              </a:rPr>
              <a:t> </a:t>
            </a:r>
            <a:r>
              <a:rPr lang="es-ES" b="0" u="none" dirty="0" err="1">
                <a:solidFill>
                  <a:schemeClr val="accent2"/>
                </a:solidFill>
                <a:cs typeface="Times New Roman" pitchFamily="18" charset="0"/>
              </a:rPr>
              <a:t>Review</a:t>
            </a:r>
            <a:r>
              <a:rPr lang="es-ES" b="0" u="none" dirty="0">
                <a:solidFill>
                  <a:schemeClr val="accent2"/>
                </a:solidFill>
                <a:cs typeface="Times New Roman" pitchFamily="18" charset="0"/>
              </a:rPr>
              <a:t> </a:t>
            </a:r>
            <a:r>
              <a:rPr lang="es-ES" b="0" u="none" dirty="0" err="1">
                <a:solidFill>
                  <a:schemeClr val="accent2"/>
                </a:solidFill>
                <a:cs typeface="Times New Roman" pitchFamily="18" charset="0"/>
              </a:rPr>
              <a:t>Letters</a:t>
            </a:r>
            <a:r>
              <a:rPr lang="es-ES" b="0" u="none" dirty="0">
                <a:solidFill>
                  <a:schemeClr val="accent2"/>
                </a:solidFill>
                <a:cs typeface="Times New Roman" pitchFamily="18" charset="0"/>
              </a:rPr>
              <a:t>” </a:t>
            </a:r>
          </a:p>
          <a:p>
            <a:pPr algn="just" eaLnBrk="0" hangingPunct="0">
              <a:tabLst>
                <a:tab pos="685800" algn="l"/>
              </a:tabLst>
            </a:pPr>
            <a:endParaRPr lang="es-ES" u="none" dirty="0">
              <a:solidFill>
                <a:srgbClr val="C00000"/>
              </a:solidFill>
              <a:cs typeface="Times New Roman" pitchFamily="18" charset="0"/>
            </a:endParaRPr>
          </a:p>
          <a:p>
            <a:pPr algn="just" eaLnBrk="0" hangingPunct="0">
              <a:tabLst>
                <a:tab pos="685800" algn="l"/>
              </a:tabLst>
            </a:pPr>
            <a:r>
              <a:rPr lang="es-ES" u="none" dirty="0">
                <a:solidFill>
                  <a:srgbClr val="C00000"/>
                </a:solidFill>
                <a:cs typeface="Times New Roman" pitchFamily="18" charset="0"/>
              </a:rPr>
              <a:t>Factor de impacto de 7.2</a:t>
            </a:r>
          </a:p>
          <a:p>
            <a:pPr algn="just" eaLnBrk="0" hangingPunct="0">
              <a:buFontTx/>
              <a:buChar char="•"/>
              <a:tabLst>
                <a:tab pos="685800" algn="l"/>
              </a:tabLst>
            </a:pPr>
            <a:endParaRPr lang="es-ES" b="0" u="none" dirty="0"/>
          </a:p>
          <a:p>
            <a:pPr algn="just" eaLnBrk="0" hangingPunct="0">
              <a:buFontTx/>
              <a:buChar char="•"/>
              <a:tabLst>
                <a:tab pos="685800" algn="l"/>
              </a:tabLst>
            </a:pPr>
            <a:r>
              <a:rPr lang="en-US" u="none" dirty="0">
                <a:solidFill>
                  <a:srgbClr val="C00000"/>
                </a:solidFill>
                <a:cs typeface="Times New Roman" pitchFamily="18" charset="0"/>
              </a:rPr>
              <a:t>Coarsening of Faraday Heaps: Experiment, Simulation, and Theory.</a:t>
            </a:r>
            <a:endParaRPr lang="es-ES" b="0" u="none" dirty="0">
              <a:solidFill>
                <a:srgbClr val="C00000"/>
              </a:solidFill>
            </a:endParaRPr>
          </a:p>
          <a:p>
            <a:pPr algn="just" eaLnBrk="0" hangingPunct="0">
              <a:tabLst>
                <a:tab pos="685800" algn="l"/>
              </a:tabLst>
            </a:pPr>
            <a:r>
              <a:rPr lang="en-US" u="none" dirty="0">
                <a:solidFill>
                  <a:schemeClr val="accent2"/>
                </a:solidFill>
                <a:cs typeface="Times New Roman" pitchFamily="18" charset="0"/>
              </a:rPr>
              <a:t>Caballero-</a:t>
            </a:r>
            <a:r>
              <a:rPr lang="en-US" u="none" dirty="0" err="1">
                <a:solidFill>
                  <a:schemeClr val="accent2"/>
                </a:solidFill>
                <a:cs typeface="Times New Roman" pitchFamily="18" charset="0"/>
              </a:rPr>
              <a:t>Robledo</a:t>
            </a:r>
            <a:r>
              <a:rPr lang="en-US" u="none" dirty="0">
                <a:solidFill>
                  <a:schemeClr val="accent2"/>
                </a:solidFill>
                <a:cs typeface="Times New Roman" pitchFamily="18" charset="0"/>
              </a:rPr>
              <a:t>, Gabriel A</a:t>
            </a:r>
            <a:r>
              <a:rPr lang="en-US" b="0" u="none" dirty="0">
                <a:solidFill>
                  <a:schemeClr val="accent2"/>
                </a:solidFill>
                <a:cs typeface="Times New Roman" pitchFamily="18" charset="0"/>
              </a:rPr>
              <a:t>. et. al. (2009) </a:t>
            </a:r>
            <a:r>
              <a:rPr lang="en-US" b="0" i="1" u="none" dirty="0">
                <a:solidFill>
                  <a:schemeClr val="accent2"/>
                </a:solidFill>
                <a:ea typeface="Times New Roman" pitchFamily="18" charset="0"/>
                <a:cs typeface="Arial" charset="0"/>
              </a:rPr>
              <a:t>Coarsening of Faraday Heaps: Experiment, Simulation, and Theory.</a:t>
            </a:r>
            <a:r>
              <a:rPr lang="en-US" b="0" u="none" dirty="0">
                <a:solidFill>
                  <a:schemeClr val="accent2"/>
                </a:solidFill>
                <a:cs typeface="Times New Roman" pitchFamily="18" charset="0"/>
              </a:rPr>
              <a:t> Physical Review Letters, 103 (2). </a:t>
            </a:r>
            <a:r>
              <a:rPr lang="es-MX" b="0" u="none" dirty="0">
                <a:solidFill>
                  <a:schemeClr val="accent2"/>
                </a:solidFill>
                <a:cs typeface="Times New Roman" pitchFamily="18" charset="0"/>
              </a:rPr>
              <a:t>028002. ISSN 0031-9007</a:t>
            </a:r>
          </a:p>
          <a:p>
            <a:pPr algn="just" eaLnBrk="0" hangingPunct="0">
              <a:tabLst>
                <a:tab pos="685800" algn="l"/>
              </a:tabLst>
            </a:pPr>
            <a:endParaRPr lang="es-ES" b="0" u="none" dirty="0"/>
          </a:p>
          <a:p>
            <a:pPr algn="just" eaLnBrk="0" hangingPunct="0">
              <a:buFontTx/>
              <a:buChar char="•"/>
              <a:tabLst>
                <a:tab pos="685800" algn="l"/>
              </a:tabLst>
            </a:pPr>
            <a:r>
              <a:rPr lang="en-US" u="none" dirty="0">
                <a:solidFill>
                  <a:srgbClr val="C00000"/>
                </a:solidFill>
                <a:cs typeface="Times New Roman" pitchFamily="18" charset="0"/>
              </a:rPr>
              <a:t>Superheating in Granular Matter</a:t>
            </a:r>
            <a:endParaRPr lang="es-ES" b="0" u="none" dirty="0">
              <a:solidFill>
                <a:srgbClr val="C00000"/>
              </a:solidFill>
            </a:endParaRPr>
          </a:p>
          <a:p>
            <a:pPr algn="just" eaLnBrk="0" hangingPunct="0">
              <a:tabLst>
                <a:tab pos="685800" algn="l"/>
              </a:tabLst>
            </a:pPr>
            <a:r>
              <a:rPr lang="en-US" u="none" dirty="0">
                <a:solidFill>
                  <a:schemeClr val="accent2"/>
                </a:solidFill>
                <a:cs typeface="Times New Roman" pitchFamily="18" charset="0"/>
              </a:rPr>
              <a:t>Caballero-</a:t>
            </a:r>
            <a:r>
              <a:rPr lang="en-US" u="none" dirty="0" err="1">
                <a:solidFill>
                  <a:schemeClr val="accent2"/>
                </a:solidFill>
                <a:cs typeface="Times New Roman" pitchFamily="18" charset="0"/>
              </a:rPr>
              <a:t>Robledo</a:t>
            </a:r>
            <a:r>
              <a:rPr lang="en-US" u="none" dirty="0">
                <a:solidFill>
                  <a:schemeClr val="accent2"/>
                </a:solidFill>
                <a:cs typeface="Times New Roman" pitchFamily="18" charset="0"/>
              </a:rPr>
              <a:t> Gabriel A. (2009)</a:t>
            </a:r>
            <a:r>
              <a:rPr lang="en-US" b="0" u="none" dirty="0">
                <a:solidFill>
                  <a:schemeClr val="accent2"/>
                </a:solidFill>
                <a:cs typeface="Times New Roman" pitchFamily="18" charset="0"/>
              </a:rPr>
              <a:t>: Physical Review Letters, Volume: 102   Issue: 17 Article Number: 170601 </a:t>
            </a:r>
            <a:endParaRPr lang="en-US" b="0" u="none" dirty="0">
              <a:solidFill>
                <a:schemeClr val="accent2"/>
              </a:solidFill>
            </a:endParaRPr>
          </a:p>
        </p:txBody>
      </p:sp>
      <p:pic>
        <p:nvPicPr>
          <p:cNvPr id="11" name="G1p5f6H20_cmp.avi">
            <a:hlinkClick r:id="" action="ppaction://media"/>
          </p:cNvPr>
          <p:cNvPicPr>
            <a:picLocks noRot="1" noChangeAspect="1"/>
          </p:cNvPicPr>
          <p:nvPr>
            <a:videoFile r:link="rId1"/>
          </p:nvPr>
        </p:nvPicPr>
        <p:blipFill>
          <a:blip r:embed="rId6" cstate="print"/>
          <a:srcRect/>
          <a:stretch>
            <a:fillRect/>
          </a:stretch>
        </p:blipFill>
        <p:spPr bwMode="auto">
          <a:xfrm>
            <a:off x="76200" y="1625600"/>
            <a:ext cx="8775700" cy="942975"/>
          </a:xfrm>
          <a:prstGeom prst="rect">
            <a:avLst/>
          </a:prstGeom>
          <a:noFill/>
          <a:ln w="9525">
            <a:noFill/>
            <a:miter lim="800000"/>
            <a:headEnd/>
            <a:tailEnd/>
          </a:ln>
        </p:spPr>
      </p:pic>
      <p:pic>
        <p:nvPicPr>
          <p:cNvPr id="12" name="top view.mpg">
            <a:hlinkClick r:id="" action="ppaction://media"/>
          </p:cNvPr>
          <p:cNvPicPr>
            <a:picLocks noRot="1" noChangeAspect="1"/>
          </p:cNvPicPr>
          <p:nvPr>
            <a:videoFile r:link="rId2"/>
          </p:nvPr>
        </p:nvPicPr>
        <p:blipFill>
          <a:blip r:embed="rId7" cstate="print"/>
          <a:srcRect/>
          <a:stretch>
            <a:fillRect/>
          </a:stretch>
        </p:blipFill>
        <p:spPr bwMode="auto">
          <a:xfrm>
            <a:off x="444500" y="3060700"/>
            <a:ext cx="3403600" cy="3403600"/>
          </a:xfrm>
          <a:prstGeom prst="rect">
            <a:avLst/>
          </a:prstGeom>
          <a:noFill/>
          <a:ln w="9525">
            <a:noFill/>
            <a:miter lim="800000"/>
            <a:headEnd/>
            <a:tailEnd/>
          </a:ln>
        </p:spPr>
      </p:pic>
      <p:sp>
        <p:nvSpPr>
          <p:cNvPr id="55306" name="9 CuadroTexto"/>
          <p:cNvSpPr txBox="1">
            <a:spLocks noChangeArrowheads="1"/>
          </p:cNvSpPr>
          <p:nvPr/>
        </p:nvSpPr>
        <p:spPr bwMode="auto">
          <a:xfrm>
            <a:off x="4622800" y="2798763"/>
            <a:ext cx="3835400" cy="369887"/>
          </a:xfrm>
          <a:prstGeom prst="rect">
            <a:avLst/>
          </a:prstGeom>
          <a:noFill/>
          <a:ln w="15875">
            <a:solidFill>
              <a:schemeClr val="tx1"/>
            </a:solidFill>
            <a:miter lim="800000"/>
            <a:headEnd/>
            <a:tailEnd/>
          </a:ln>
        </p:spPr>
        <p:txBody>
          <a:bodyPr>
            <a:spAutoFit/>
          </a:bodyPr>
          <a:lstStyle/>
          <a:p>
            <a:r>
              <a:rPr lang="es-ES" sz="1800" i="1" u="none">
                <a:solidFill>
                  <a:srgbClr val="353599"/>
                </a:solidFill>
                <a:latin typeface="Constantia" pitchFamily="18" charset="0"/>
              </a:rPr>
              <a:t>Simulación, Experimento y Teoría</a:t>
            </a:r>
            <a:endParaRPr lang="es-MX" sz="1800" i="1" u="none">
              <a:solidFill>
                <a:srgbClr val="353599"/>
              </a:solidFill>
              <a:latin typeface="Constantia" pitchFamily="18" charset="0"/>
            </a:endParaRPr>
          </a:p>
        </p:txBody>
      </p:sp>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p:cTn id="13"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0" y="3217863"/>
            <a:ext cx="9144000" cy="396875"/>
          </a:xfrm>
          <a:prstGeom prst="rect">
            <a:avLst/>
          </a:prstGeom>
          <a:noFill/>
          <a:ln w="9525" algn="ctr">
            <a:noFill/>
            <a:miter lim="800000"/>
            <a:headEnd/>
            <a:tailEnd/>
          </a:ln>
        </p:spPr>
        <p:txBody>
          <a:bodyPr>
            <a:spAutoFit/>
          </a:bodyPr>
          <a:lstStyle/>
          <a:p>
            <a:pPr algn="ctr"/>
            <a:r>
              <a:rPr lang="es-MX" sz="2000" u="none">
                <a:solidFill>
                  <a:schemeClr val="accent2"/>
                </a:solidFill>
              </a:rPr>
              <a:t>Otras Actividades Relevantes</a:t>
            </a:r>
            <a:endParaRPr lang="es-ES" sz="2000" u="none">
              <a:solidFill>
                <a:schemeClr val="accent2"/>
              </a:solidFill>
            </a:endParaRPr>
          </a:p>
        </p:txBody>
      </p:sp>
      <p:sp>
        <p:nvSpPr>
          <p:cNvPr id="790535" name="Line 7"/>
          <p:cNvSpPr>
            <a:spLocks noChangeShapeType="1"/>
          </p:cNvSpPr>
          <p:nvPr/>
        </p:nvSpPr>
        <p:spPr bwMode="auto">
          <a:xfrm>
            <a:off x="3454400" y="362108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9"/>
          <p:cNvSpPr txBox="1">
            <a:spLocks noChangeArrowheads="1"/>
          </p:cNvSpPr>
          <p:nvPr/>
        </p:nvSpPr>
        <p:spPr bwMode="auto">
          <a:xfrm>
            <a:off x="220663" y="847725"/>
            <a:ext cx="8564562" cy="2800350"/>
          </a:xfrm>
          <a:prstGeom prst="rect">
            <a:avLst/>
          </a:prstGeom>
          <a:noFill/>
          <a:ln w="9525" algn="ctr">
            <a:noFill/>
            <a:miter lim="800000"/>
            <a:headEnd/>
            <a:tailEnd/>
          </a:ln>
        </p:spPr>
        <p:txBody>
          <a:bodyPr>
            <a:spAutoFit/>
          </a:bodyPr>
          <a:lstStyle/>
          <a:p>
            <a:pPr marL="88900" indent="-88900">
              <a:buFontTx/>
              <a:buChar char="•"/>
            </a:pPr>
            <a:r>
              <a:rPr lang="es-ES" sz="1600" u="none">
                <a:solidFill>
                  <a:schemeClr val="accent2"/>
                </a:solidFill>
              </a:rPr>
              <a:t>8 de mayo. C</a:t>
            </a:r>
            <a:r>
              <a:rPr lang="es-MX" sz="1600" u="none">
                <a:solidFill>
                  <a:schemeClr val="accent2"/>
                </a:solidFill>
              </a:rPr>
              <a:t>onvocatoria</a:t>
            </a:r>
          </a:p>
          <a:p>
            <a:pPr marL="88900" indent="-88900">
              <a:buFontTx/>
              <a:buChar char="•"/>
            </a:pPr>
            <a:endParaRPr lang="es-MX" sz="1600" u="none">
              <a:solidFill>
                <a:schemeClr val="accent2"/>
              </a:solidFill>
            </a:endParaRPr>
          </a:p>
          <a:p>
            <a:pPr marL="88900" indent="-88900">
              <a:buFontTx/>
              <a:buChar char="•"/>
            </a:pPr>
            <a:r>
              <a:rPr lang="es-MX" sz="1600" u="none">
                <a:solidFill>
                  <a:schemeClr val="accent2"/>
                </a:solidFill>
              </a:rPr>
              <a:t>Registro del Dr. Jesús González Hernández.  </a:t>
            </a:r>
            <a:r>
              <a:rPr lang="es-MX" sz="1600" u="none">
                <a:solidFill>
                  <a:srgbClr val="A50021"/>
                </a:solidFill>
              </a:rPr>
              <a:t>Candidato Único</a:t>
            </a:r>
          </a:p>
          <a:p>
            <a:pPr marL="88900" indent="-88900"/>
            <a:endParaRPr lang="es-MX" sz="1600" u="none">
              <a:solidFill>
                <a:schemeClr val="accent2"/>
              </a:solidFill>
            </a:endParaRPr>
          </a:p>
          <a:p>
            <a:pPr marL="88900" indent="-88900">
              <a:buFontTx/>
              <a:buChar char="•"/>
            </a:pPr>
            <a:r>
              <a:rPr lang="es-MX" sz="1600" u="none">
                <a:solidFill>
                  <a:schemeClr val="accent2"/>
                </a:solidFill>
              </a:rPr>
              <a:t>Auscultación interna.  </a:t>
            </a:r>
            <a:r>
              <a:rPr lang="es-MX" sz="1600" u="none">
                <a:solidFill>
                  <a:srgbClr val="A50021"/>
                </a:solidFill>
              </a:rPr>
              <a:t>97% de aceptación</a:t>
            </a:r>
            <a:endParaRPr lang="es-MX" sz="1600" u="none">
              <a:solidFill>
                <a:schemeClr val="accent2"/>
              </a:solidFill>
            </a:endParaRPr>
          </a:p>
          <a:p>
            <a:pPr marL="88900" indent="-88900">
              <a:buFontTx/>
              <a:buChar char="•"/>
            </a:pPr>
            <a:endParaRPr lang="es-MX" sz="1600" u="none">
              <a:solidFill>
                <a:schemeClr val="accent2"/>
              </a:solidFill>
            </a:endParaRPr>
          </a:p>
          <a:p>
            <a:pPr marL="88900" indent="-88900">
              <a:buFontTx/>
              <a:buChar char="•"/>
            </a:pPr>
            <a:r>
              <a:rPr lang="es-MX" sz="1600" u="none">
                <a:solidFill>
                  <a:schemeClr val="accent2"/>
                </a:solidFill>
              </a:rPr>
              <a:t>Evaluación del desempeño y propuesta de trabajo. </a:t>
            </a:r>
            <a:r>
              <a:rPr lang="es-MX" sz="1600" u="none">
                <a:solidFill>
                  <a:srgbClr val="A50021"/>
                </a:solidFill>
              </a:rPr>
              <a:t>GAE (Grupo de Auscultación Externo)</a:t>
            </a:r>
            <a:endParaRPr lang="es-MX" sz="1600" u="none">
              <a:solidFill>
                <a:schemeClr val="accent2"/>
              </a:solidFill>
            </a:endParaRPr>
          </a:p>
          <a:p>
            <a:pPr marL="88900" indent="-88900"/>
            <a:endParaRPr lang="es-MX" sz="1600" u="none">
              <a:solidFill>
                <a:schemeClr val="accent2"/>
              </a:solidFill>
            </a:endParaRPr>
          </a:p>
          <a:p>
            <a:pPr marL="88900" indent="-88900">
              <a:buFontTx/>
              <a:buChar char="•"/>
            </a:pPr>
            <a:r>
              <a:rPr lang="es-MX" sz="1600" u="none">
                <a:solidFill>
                  <a:schemeClr val="accent2"/>
                </a:solidFill>
              </a:rPr>
              <a:t>15 de junio. Sesión Extraordinaria del Consejo de Administración en Puebla, Pue. Ratificación por el periodo 2009-2014</a:t>
            </a:r>
          </a:p>
        </p:txBody>
      </p:sp>
      <p:sp>
        <p:nvSpPr>
          <p:cNvPr id="57347" name="Rectangle 12"/>
          <p:cNvSpPr>
            <a:spLocks noChangeArrowheads="1"/>
          </p:cNvSpPr>
          <p:nvPr/>
        </p:nvSpPr>
        <p:spPr bwMode="auto">
          <a:xfrm>
            <a:off x="842963" y="173038"/>
            <a:ext cx="7461250" cy="366712"/>
          </a:xfrm>
          <a:prstGeom prst="rect">
            <a:avLst/>
          </a:prstGeom>
          <a:noFill/>
          <a:ln w="9525" algn="ctr">
            <a:noFill/>
            <a:miter lim="800000"/>
            <a:headEnd/>
            <a:tailEnd/>
          </a:ln>
        </p:spPr>
        <p:txBody>
          <a:bodyPr wrap="none" anchor="ctr">
            <a:spAutoFit/>
          </a:bodyPr>
          <a:lstStyle/>
          <a:p>
            <a:pPr algn="ctr"/>
            <a:r>
              <a:rPr lang="es-ES" sz="1800" u="none">
                <a:solidFill>
                  <a:srgbClr val="990033"/>
                </a:solidFill>
              </a:rPr>
              <a:t>Proceso de Elección de Director General para el periodo 2009-2014</a:t>
            </a:r>
          </a:p>
        </p:txBody>
      </p:sp>
      <p:pic>
        <p:nvPicPr>
          <p:cNvPr id="57348" name="Picture 14"/>
          <p:cNvPicPr>
            <a:picLocks noChangeAspect="1" noChangeArrowheads="1"/>
          </p:cNvPicPr>
          <p:nvPr/>
        </p:nvPicPr>
        <p:blipFill>
          <a:blip r:embed="rId3" cstate="print"/>
          <a:srcRect/>
          <a:stretch>
            <a:fillRect/>
          </a:stretch>
        </p:blipFill>
        <p:spPr bwMode="auto">
          <a:xfrm>
            <a:off x="4459288" y="3533775"/>
            <a:ext cx="4870450" cy="3195638"/>
          </a:xfrm>
          <a:prstGeom prst="rect">
            <a:avLst/>
          </a:prstGeom>
          <a:noFill/>
          <a:ln w="9525" algn="ctr">
            <a:noFill/>
            <a:miter lim="800000"/>
            <a:headEnd/>
            <a:tailEnd/>
          </a:ln>
        </p:spPr>
      </p:pic>
      <p:sp>
        <p:nvSpPr>
          <p:cNvPr id="57349" name="Rectangle 15"/>
          <p:cNvSpPr>
            <a:spLocks noChangeArrowheads="1"/>
          </p:cNvSpPr>
          <p:nvPr/>
        </p:nvSpPr>
        <p:spPr bwMode="auto">
          <a:xfrm>
            <a:off x="203200" y="4003675"/>
            <a:ext cx="4203700" cy="2678113"/>
          </a:xfrm>
          <a:prstGeom prst="rect">
            <a:avLst/>
          </a:prstGeom>
          <a:noFill/>
          <a:ln w="9525" algn="ctr">
            <a:noFill/>
            <a:miter lim="800000"/>
            <a:headEnd/>
            <a:tailEnd/>
          </a:ln>
        </p:spPr>
        <p:txBody>
          <a:bodyPr>
            <a:spAutoFit/>
          </a:bodyPr>
          <a:lstStyle/>
          <a:p>
            <a:pPr marL="88900" indent="-88900">
              <a:lnSpc>
                <a:spcPct val="150000"/>
              </a:lnSpc>
              <a:buFontTx/>
              <a:buChar char="•"/>
            </a:pPr>
            <a:r>
              <a:rPr lang="es-MX" sz="1600" u="none">
                <a:solidFill>
                  <a:schemeClr val="accent2"/>
                </a:solidFill>
              </a:rPr>
              <a:t>2 de Septiembre. Evento de </a:t>
            </a:r>
            <a:r>
              <a:rPr lang="es-MX" sz="1600" u="none">
                <a:solidFill>
                  <a:srgbClr val="A50021"/>
                </a:solidFill>
              </a:rPr>
              <a:t>entrega de nombramiento y toma de protesta </a:t>
            </a:r>
            <a:r>
              <a:rPr lang="es-MX" sz="1600" u="none">
                <a:solidFill>
                  <a:schemeClr val="accent2"/>
                </a:solidFill>
              </a:rPr>
              <a:t>en Chihuahua.  Director General del CONACYT, C. Gobernador Constitucional del Edo. de Chihuahua, Presidente Municipal y empleados del CIMAV</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e_r1_c1"/>
          <p:cNvPicPr>
            <a:picLocks noChangeAspect="1" noChangeArrowheads="1"/>
          </p:cNvPicPr>
          <p:nvPr/>
        </p:nvPicPr>
        <p:blipFill>
          <a:blip r:embed="rId3" cstate="print">
            <a:clrChange>
              <a:clrFrom>
                <a:srgbClr val="FFFFFF"/>
              </a:clrFrom>
              <a:clrTo>
                <a:srgbClr val="FFFFFF">
                  <a:alpha val="0"/>
                </a:srgbClr>
              </a:clrTo>
            </a:clrChange>
          </a:blip>
          <a:srcRect r="80855" b="4482"/>
          <a:stretch>
            <a:fillRect/>
          </a:stretch>
        </p:blipFill>
        <p:spPr bwMode="auto">
          <a:xfrm>
            <a:off x="5724525" y="5983288"/>
            <a:ext cx="1622425" cy="758825"/>
          </a:xfrm>
          <a:prstGeom prst="rect">
            <a:avLst/>
          </a:prstGeom>
          <a:noFill/>
          <a:ln w="9525">
            <a:noFill/>
            <a:miter lim="800000"/>
            <a:headEnd/>
            <a:tailEnd/>
          </a:ln>
        </p:spPr>
      </p:pic>
      <p:pic>
        <p:nvPicPr>
          <p:cNvPr id="58371" name="Picture 3" descr="Secretaria%20Relaciones%20Exteriores%20M%C3%A9xico"/>
          <p:cNvPicPr>
            <a:picLocks noChangeAspect="1" noChangeArrowheads="1"/>
          </p:cNvPicPr>
          <p:nvPr/>
        </p:nvPicPr>
        <p:blipFill>
          <a:blip r:embed="rId4" cstate="print"/>
          <a:srcRect/>
          <a:stretch>
            <a:fillRect/>
          </a:stretch>
        </p:blipFill>
        <p:spPr bwMode="auto">
          <a:xfrm>
            <a:off x="254000" y="6059488"/>
            <a:ext cx="947738" cy="631825"/>
          </a:xfrm>
          <a:prstGeom prst="rect">
            <a:avLst/>
          </a:prstGeom>
          <a:noFill/>
          <a:ln w="9525">
            <a:noFill/>
            <a:miter lim="800000"/>
            <a:headEnd/>
            <a:tailEnd/>
          </a:ln>
        </p:spPr>
      </p:pic>
      <p:sp>
        <p:nvSpPr>
          <p:cNvPr id="58372" name="Text Box 5"/>
          <p:cNvSpPr txBox="1">
            <a:spLocks noChangeArrowheads="1"/>
          </p:cNvSpPr>
          <p:nvPr/>
        </p:nvSpPr>
        <p:spPr bwMode="auto">
          <a:xfrm>
            <a:off x="809625" y="673100"/>
            <a:ext cx="7600950" cy="366713"/>
          </a:xfrm>
          <a:prstGeom prst="rect">
            <a:avLst/>
          </a:prstGeom>
          <a:noFill/>
          <a:ln w="9525" algn="ctr">
            <a:noFill/>
            <a:miter lim="800000"/>
            <a:headEnd/>
            <a:tailEnd/>
          </a:ln>
        </p:spPr>
        <p:txBody>
          <a:bodyPr wrap="none">
            <a:spAutoFit/>
          </a:bodyPr>
          <a:lstStyle/>
          <a:p>
            <a:pPr algn="r"/>
            <a:r>
              <a:rPr lang="es-ES" sz="1800" u="none">
                <a:solidFill>
                  <a:srgbClr val="C00000"/>
                </a:solidFill>
              </a:rPr>
              <a:t>Punto Nacional de Contacto en Nanotecnología y Nuevos Materiales</a:t>
            </a:r>
            <a:endParaRPr lang="es-MX"/>
          </a:p>
        </p:txBody>
      </p:sp>
      <p:pic>
        <p:nvPicPr>
          <p:cNvPr id="58373" name="Picture 5" descr="0000016406"/>
          <p:cNvPicPr>
            <a:picLocks noChangeAspect="1" noChangeArrowheads="1"/>
          </p:cNvPicPr>
          <p:nvPr/>
        </p:nvPicPr>
        <p:blipFill>
          <a:blip r:embed="rId5" cstate="print"/>
          <a:srcRect/>
          <a:stretch>
            <a:fillRect/>
          </a:stretch>
        </p:blipFill>
        <p:spPr bwMode="auto">
          <a:xfrm>
            <a:off x="4573588" y="5942013"/>
            <a:ext cx="990600" cy="671512"/>
          </a:xfrm>
          <a:prstGeom prst="rect">
            <a:avLst/>
          </a:prstGeom>
          <a:noFill/>
          <a:ln w="9525">
            <a:noFill/>
            <a:miter lim="800000"/>
            <a:headEnd/>
            <a:tailEnd/>
          </a:ln>
        </p:spPr>
      </p:pic>
      <p:pic>
        <p:nvPicPr>
          <p:cNvPr id="58374" name="Picture 6" descr="nafin"/>
          <p:cNvPicPr>
            <a:picLocks noChangeAspect="1" noChangeArrowheads="1"/>
          </p:cNvPicPr>
          <p:nvPr/>
        </p:nvPicPr>
        <p:blipFill>
          <a:blip r:embed="rId6" cstate="print"/>
          <a:srcRect/>
          <a:stretch>
            <a:fillRect/>
          </a:stretch>
        </p:blipFill>
        <p:spPr bwMode="auto">
          <a:xfrm>
            <a:off x="2792413" y="6092825"/>
            <a:ext cx="1223962" cy="566738"/>
          </a:xfrm>
          <a:prstGeom prst="rect">
            <a:avLst/>
          </a:prstGeom>
          <a:noFill/>
          <a:ln w="9525">
            <a:noFill/>
            <a:miter lim="800000"/>
            <a:headEnd/>
            <a:tailEnd/>
          </a:ln>
        </p:spPr>
      </p:pic>
      <p:grpSp>
        <p:nvGrpSpPr>
          <p:cNvPr id="58375" name="Group 36"/>
          <p:cNvGrpSpPr>
            <a:grpSpLocks noGrp="1" noRot="1"/>
          </p:cNvGrpSpPr>
          <p:nvPr>
            <p:ph idx="1"/>
          </p:nvPr>
        </p:nvGrpSpPr>
        <p:grpSpPr bwMode="auto">
          <a:xfrm>
            <a:off x="457200" y="1471613"/>
            <a:ext cx="8229600" cy="1922462"/>
            <a:chOff x="288" y="927"/>
            <a:chExt cx="5184" cy="1211"/>
          </a:xfrm>
        </p:grpSpPr>
        <p:sp>
          <p:nvSpPr>
            <p:cNvPr id="58381" name="Rectangle 9"/>
            <p:cNvSpPr>
              <a:spLocks noChangeArrowheads="1"/>
            </p:cNvSpPr>
            <p:nvPr/>
          </p:nvSpPr>
          <p:spPr bwMode="auto">
            <a:xfrm>
              <a:off x="288" y="927"/>
              <a:ext cx="2116" cy="173"/>
            </a:xfrm>
            <a:prstGeom prst="rect">
              <a:avLst/>
            </a:prstGeom>
            <a:solidFill>
              <a:schemeClr val="accent2"/>
            </a:solidFill>
            <a:ln w="9525">
              <a:noFill/>
              <a:miter lim="800000"/>
              <a:headEnd/>
              <a:tailEnd/>
            </a:ln>
          </p:spPr>
          <p:txBody>
            <a:bodyPr anchor="ctr"/>
            <a:lstStyle/>
            <a:p>
              <a:pPr algn="ctr"/>
              <a:r>
                <a:rPr lang="es-ES" u="none">
                  <a:solidFill>
                    <a:schemeClr val="bg1"/>
                  </a:solidFill>
                </a:rPr>
                <a:t>Área</a:t>
              </a:r>
              <a:endParaRPr lang="es-MX"/>
            </a:p>
          </p:txBody>
        </p:sp>
        <p:sp>
          <p:nvSpPr>
            <p:cNvPr id="58382" name="Rectangle 10"/>
            <p:cNvSpPr>
              <a:spLocks noChangeArrowheads="1"/>
            </p:cNvSpPr>
            <p:nvPr/>
          </p:nvSpPr>
          <p:spPr bwMode="auto">
            <a:xfrm>
              <a:off x="2404" y="927"/>
              <a:ext cx="3068" cy="173"/>
            </a:xfrm>
            <a:prstGeom prst="rect">
              <a:avLst/>
            </a:prstGeom>
            <a:solidFill>
              <a:schemeClr val="accent2"/>
            </a:solidFill>
            <a:ln w="9525">
              <a:noFill/>
              <a:miter lim="800000"/>
              <a:headEnd/>
              <a:tailEnd/>
            </a:ln>
          </p:spPr>
          <p:txBody>
            <a:bodyPr anchor="ctr"/>
            <a:lstStyle/>
            <a:p>
              <a:pPr algn="ctr"/>
              <a:r>
                <a:rPr lang="es-ES" u="none">
                  <a:solidFill>
                    <a:schemeClr val="bg1"/>
                  </a:solidFill>
                </a:rPr>
                <a:t>Institución</a:t>
              </a:r>
              <a:endParaRPr lang="es-MX"/>
            </a:p>
          </p:txBody>
        </p:sp>
        <p:sp>
          <p:nvSpPr>
            <p:cNvPr id="58383" name="Rectangle 11"/>
            <p:cNvSpPr>
              <a:spLocks noChangeArrowheads="1"/>
            </p:cNvSpPr>
            <p:nvPr/>
          </p:nvSpPr>
          <p:spPr bwMode="auto">
            <a:xfrm>
              <a:off x="288" y="1100"/>
              <a:ext cx="2116" cy="173"/>
            </a:xfrm>
            <a:prstGeom prst="rect">
              <a:avLst/>
            </a:prstGeom>
            <a:noFill/>
            <a:ln w="9525">
              <a:noFill/>
              <a:miter lim="800000"/>
              <a:headEnd/>
              <a:tailEnd/>
            </a:ln>
          </p:spPr>
          <p:txBody>
            <a:bodyPr anchor="ctr"/>
            <a:lstStyle/>
            <a:p>
              <a:pPr algn="ctr"/>
              <a:r>
                <a:rPr lang="es-ES" b="0" u="none">
                  <a:solidFill>
                    <a:schemeClr val="accent2"/>
                  </a:solidFill>
                </a:rPr>
                <a:t>Cooperación Internacional para el Desarrollo</a:t>
              </a:r>
              <a:endParaRPr lang="es-MX"/>
            </a:p>
          </p:txBody>
        </p:sp>
        <p:sp>
          <p:nvSpPr>
            <p:cNvPr id="58384" name="Rectangle 12"/>
            <p:cNvSpPr>
              <a:spLocks noChangeArrowheads="1"/>
            </p:cNvSpPr>
            <p:nvPr/>
          </p:nvSpPr>
          <p:spPr bwMode="auto">
            <a:xfrm>
              <a:off x="2404" y="1100"/>
              <a:ext cx="3068" cy="173"/>
            </a:xfrm>
            <a:prstGeom prst="rect">
              <a:avLst/>
            </a:prstGeom>
            <a:noFill/>
            <a:ln w="9525">
              <a:noFill/>
              <a:miter lim="800000"/>
              <a:headEnd/>
              <a:tailEnd/>
            </a:ln>
          </p:spPr>
          <p:txBody>
            <a:bodyPr anchor="ctr"/>
            <a:lstStyle/>
            <a:p>
              <a:pPr algn="ctr"/>
              <a:r>
                <a:rPr lang="es-ES" u="none">
                  <a:solidFill>
                    <a:schemeClr val="accent2"/>
                  </a:solidFill>
                </a:rPr>
                <a:t>ITESM</a:t>
              </a:r>
              <a:r>
                <a:rPr lang="es-ES" b="0" u="none">
                  <a:solidFill>
                    <a:schemeClr val="accent2"/>
                  </a:solidFill>
                </a:rPr>
                <a:t> -Campus Guadalajara</a:t>
              </a:r>
              <a:endParaRPr lang="es-MX"/>
            </a:p>
          </p:txBody>
        </p:sp>
        <p:sp>
          <p:nvSpPr>
            <p:cNvPr id="58385" name="Rectangle 13"/>
            <p:cNvSpPr>
              <a:spLocks noChangeArrowheads="1"/>
            </p:cNvSpPr>
            <p:nvPr/>
          </p:nvSpPr>
          <p:spPr bwMode="auto">
            <a:xfrm>
              <a:off x="288" y="1273"/>
              <a:ext cx="2116" cy="173"/>
            </a:xfrm>
            <a:prstGeom prst="rect">
              <a:avLst/>
            </a:prstGeom>
            <a:noFill/>
            <a:ln w="9525">
              <a:noFill/>
              <a:miter lim="800000"/>
              <a:headEnd/>
              <a:tailEnd/>
            </a:ln>
          </p:spPr>
          <p:txBody>
            <a:bodyPr anchor="ctr"/>
            <a:lstStyle/>
            <a:p>
              <a:pPr algn="ctr"/>
              <a:r>
                <a:rPr lang="es-ES" b="0" u="none">
                  <a:solidFill>
                    <a:schemeClr val="accent2"/>
                  </a:solidFill>
                </a:rPr>
                <a:t>Energías Alternativas</a:t>
              </a:r>
              <a:endParaRPr lang="es-MX"/>
            </a:p>
          </p:txBody>
        </p:sp>
        <p:sp>
          <p:nvSpPr>
            <p:cNvPr id="58386" name="Rectangle 14"/>
            <p:cNvSpPr>
              <a:spLocks noChangeArrowheads="1"/>
            </p:cNvSpPr>
            <p:nvPr/>
          </p:nvSpPr>
          <p:spPr bwMode="auto">
            <a:xfrm>
              <a:off x="2404" y="1273"/>
              <a:ext cx="3068" cy="173"/>
            </a:xfrm>
            <a:prstGeom prst="rect">
              <a:avLst/>
            </a:prstGeom>
            <a:noFill/>
            <a:ln w="9525">
              <a:noFill/>
              <a:miter lim="800000"/>
              <a:headEnd/>
              <a:tailEnd/>
            </a:ln>
          </p:spPr>
          <p:txBody>
            <a:bodyPr anchor="ctr"/>
            <a:lstStyle/>
            <a:p>
              <a:pPr algn="ctr"/>
              <a:r>
                <a:rPr lang="es-ES" b="0" u="none">
                  <a:solidFill>
                    <a:schemeClr val="accent2"/>
                  </a:solidFill>
                </a:rPr>
                <a:t>Instituto de Investigaciones Eléctricas (</a:t>
              </a:r>
              <a:r>
                <a:rPr lang="es-ES" u="none">
                  <a:solidFill>
                    <a:schemeClr val="accent2"/>
                  </a:solidFill>
                </a:rPr>
                <a:t>IIE</a:t>
              </a:r>
              <a:r>
                <a:rPr lang="es-ES" b="0" u="none">
                  <a:solidFill>
                    <a:schemeClr val="accent2"/>
                  </a:solidFill>
                </a:rPr>
                <a:t>)</a:t>
              </a:r>
              <a:endParaRPr lang="es-MX"/>
            </a:p>
          </p:txBody>
        </p:sp>
        <p:sp>
          <p:nvSpPr>
            <p:cNvPr id="58387" name="Rectangle 15"/>
            <p:cNvSpPr>
              <a:spLocks noChangeArrowheads="1"/>
            </p:cNvSpPr>
            <p:nvPr/>
          </p:nvSpPr>
          <p:spPr bwMode="auto">
            <a:xfrm>
              <a:off x="288" y="1446"/>
              <a:ext cx="2116" cy="173"/>
            </a:xfrm>
            <a:prstGeom prst="rect">
              <a:avLst/>
            </a:prstGeom>
            <a:noFill/>
            <a:ln w="9525">
              <a:noFill/>
              <a:miter lim="800000"/>
              <a:headEnd/>
              <a:tailEnd/>
            </a:ln>
          </p:spPr>
          <p:txBody>
            <a:bodyPr anchor="ctr"/>
            <a:lstStyle/>
            <a:p>
              <a:pPr algn="ctr"/>
              <a:r>
                <a:rPr lang="es-ES" b="0" u="none">
                  <a:solidFill>
                    <a:schemeClr val="accent2"/>
                  </a:solidFill>
                </a:rPr>
                <a:t>Medio Ambiente y Cambio Climático</a:t>
              </a:r>
              <a:endParaRPr lang="es-MX"/>
            </a:p>
          </p:txBody>
        </p:sp>
        <p:sp>
          <p:nvSpPr>
            <p:cNvPr id="58388" name="Rectangle 16"/>
            <p:cNvSpPr>
              <a:spLocks noChangeArrowheads="1"/>
            </p:cNvSpPr>
            <p:nvPr/>
          </p:nvSpPr>
          <p:spPr bwMode="auto">
            <a:xfrm>
              <a:off x="2404" y="1446"/>
              <a:ext cx="3068" cy="173"/>
            </a:xfrm>
            <a:prstGeom prst="rect">
              <a:avLst/>
            </a:prstGeom>
            <a:noFill/>
            <a:ln w="9525">
              <a:noFill/>
              <a:miter lim="800000"/>
              <a:headEnd/>
              <a:tailEnd/>
            </a:ln>
          </p:spPr>
          <p:txBody>
            <a:bodyPr anchor="ctr"/>
            <a:lstStyle/>
            <a:p>
              <a:pPr algn="ctr"/>
              <a:r>
                <a:rPr lang="es-ES" b="0" u="none">
                  <a:solidFill>
                    <a:schemeClr val="accent2"/>
                  </a:solidFill>
                </a:rPr>
                <a:t>Instituto Mexicano de Tecnologías del Agua (</a:t>
              </a:r>
              <a:r>
                <a:rPr lang="es-ES" u="none">
                  <a:solidFill>
                    <a:schemeClr val="accent2"/>
                  </a:solidFill>
                </a:rPr>
                <a:t>IMTA</a:t>
              </a:r>
              <a:r>
                <a:rPr lang="es-ES" b="0" u="none">
                  <a:solidFill>
                    <a:schemeClr val="accent2"/>
                  </a:solidFill>
                </a:rPr>
                <a:t>)</a:t>
              </a:r>
              <a:endParaRPr lang="es-MX"/>
            </a:p>
          </p:txBody>
        </p:sp>
        <p:sp>
          <p:nvSpPr>
            <p:cNvPr id="58389" name="Rectangle 17"/>
            <p:cNvSpPr>
              <a:spLocks noChangeArrowheads="1"/>
            </p:cNvSpPr>
            <p:nvPr/>
          </p:nvSpPr>
          <p:spPr bwMode="auto">
            <a:xfrm>
              <a:off x="288" y="1619"/>
              <a:ext cx="2116" cy="173"/>
            </a:xfrm>
            <a:prstGeom prst="rect">
              <a:avLst/>
            </a:prstGeom>
            <a:solidFill>
              <a:srgbClr val="99CCFF"/>
            </a:solidFill>
            <a:ln w="9525">
              <a:noFill/>
              <a:miter lim="800000"/>
              <a:headEnd/>
              <a:tailEnd/>
            </a:ln>
          </p:spPr>
          <p:txBody>
            <a:bodyPr anchor="ctr"/>
            <a:lstStyle/>
            <a:p>
              <a:pPr algn="ctr"/>
              <a:r>
                <a:rPr lang="es-ES" u="none">
                  <a:solidFill>
                    <a:schemeClr val="bg1"/>
                  </a:solidFill>
                </a:rPr>
                <a:t>Nanotecnología y Nuevos Materiales</a:t>
              </a:r>
              <a:endParaRPr lang="es-MX"/>
            </a:p>
          </p:txBody>
        </p:sp>
        <p:sp>
          <p:nvSpPr>
            <p:cNvPr id="58390" name="Rectangle 18"/>
            <p:cNvSpPr>
              <a:spLocks noChangeArrowheads="1"/>
            </p:cNvSpPr>
            <p:nvPr/>
          </p:nvSpPr>
          <p:spPr bwMode="auto">
            <a:xfrm>
              <a:off x="2404" y="1619"/>
              <a:ext cx="3068" cy="173"/>
            </a:xfrm>
            <a:prstGeom prst="rect">
              <a:avLst/>
            </a:prstGeom>
            <a:solidFill>
              <a:srgbClr val="99CCFF"/>
            </a:solidFill>
            <a:ln w="9525">
              <a:noFill/>
              <a:miter lim="800000"/>
              <a:headEnd/>
              <a:tailEnd/>
            </a:ln>
          </p:spPr>
          <p:txBody>
            <a:bodyPr anchor="ctr"/>
            <a:lstStyle/>
            <a:p>
              <a:pPr algn="ctr"/>
              <a:r>
                <a:rPr lang="es-ES" u="none">
                  <a:solidFill>
                    <a:schemeClr val="bg1"/>
                  </a:solidFill>
                </a:rPr>
                <a:t>Centro de Investigación en Materiales Avanzados (CIMAV)</a:t>
              </a:r>
              <a:endParaRPr lang="es-MX"/>
            </a:p>
          </p:txBody>
        </p:sp>
        <p:sp>
          <p:nvSpPr>
            <p:cNvPr id="58391" name="Rectangle 19"/>
            <p:cNvSpPr>
              <a:spLocks noChangeArrowheads="1"/>
            </p:cNvSpPr>
            <p:nvPr/>
          </p:nvSpPr>
          <p:spPr bwMode="auto">
            <a:xfrm>
              <a:off x="288" y="1792"/>
              <a:ext cx="2116" cy="173"/>
            </a:xfrm>
            <a:prstGeom prst="rect">
              <a:avLst/>
            </a:prstGeom>
            <a:noFill/>
            <a:ln w="9525">
              <a:noFill/>
              <a:miter lim="800000"/>
              <a:headEnd/>
              <a:tailEnd/>
            </a:ln>
          </p:spPr>
          <p:txBody>
            <a:bodyPr anchor="ctr"/>
            <a:lstStyle/>
            <a:p>
              <a:pPr algn="ctr"/>
              <a:r>
                <a:rPr lang="es-ES" b="0" u="none">
                  <a:solidFill>
                    <a:schemeClr val="accent2"/>
                  </a:solidFill>
                </a:rPr>
                <a:t>Sector Automotriz</a:t>
              </a:r>
              <a:endParaRPr lang="es-MX"/>
            </a:p>
          </p:txBody>
        </p:sp>
        <p:sp>
          <p:nvSpPr>
            <p:cNvPr id="58392" name="Rectangle 20"/>
            <p:cNvSpPr>
              <a:spLocks noChangeArrowheads="1"/>
            </p:cNvSpPr>
            <p:nvPr/>
          </p:nvSpPr>
          <p:spPr bwMode="auto">
            <a:xfrm>
              <a:off x="2404" y="1792"/>
              <a:ext cx="3068" cy="173"/>
            </a:xfrm>
            <a:prstGeom prst="rect">
              <a:avLst/>
            </a:prstGeom>
            <a:noFill/>
            <a:ln w="9525">
              <a:noFill/>
              <a:miter lim="800000"/>
              <a:headEnd/>
              <a:tailEnd/>
            </a:ln>
          </p:spPr>
          <p:txBody>
            <a:bodyPr anchor="ctr"/>
            <a:lstStyle/>
            <a:p>
              <a:pPr algn="ctr"/>
              <a:r>
                <a:rPr lang="es-ES" b="0" u="none">
                  <a:solidFill>
                    <a:schemeClr val="accent2"/>
                  </a:solidFill>
                </a:rPr>
                <a:t>Fundación México Estados Unidos para la Ciencia (</a:t>
              </a:r>
              <a:r>
                <a:rPr lang="es-ES" u="none">
                  <a:solidFill>
                    <a:schemeClr val="accent2"/>
                  </a:solidFill>
                </a:rPr>
                <a:t>FUMEC</a:t>
              </a:r>
              <a:r>
                <a:rPr lang="es-ES" b="0" u="none">
                  <a:solidFill>
                    <a:schemeClr val="accent2"/>
                  </a:solidFill>
                </a:rPr>
                <a:t>)</a:t>
              </a:r>
              <a:endParaRPr lang="es-MX"/>
            </a:p>
          </p:txBody>
        </p:sp>
        <p:sp>
          <p:nvSpPr>
            <p:cNvPr id="58393" name="Rectangle 21"/>
            <p:cNvSpPr>
              <a:spLocks noChangeArrowheads="1"/>
            </p:cNvSpPr>
            <p:nvPr/>
          </p:nvSpPr>
          <p:spPr bwMode="auto">
            <a:xfrm>
              <a:off x="288" y="1965"/>
              <a:ext cx="2116" cy="173"/>
            </a:xfrm>
            <a:prstGeom prst="rect">
              <a:avLst/>
            </a:prstGeom>
            <a:noFill/>
            <a:ln w="9525">
              <a:noFill/>
              <a:miter lim="800000"/>
              <a:headEnd/>
              <a:tailEnd/>
            </a:ln>
          </p:spPr>
          <p:txBody>
            <a:bodyPr anchor="ctr"/>
            <a:lstStyle/>
            <a:p>
              <a:pPr algn="ctr"/>
              <a:r>
                <a:rPr lang="es-ES" b="0" u="none">
                  <a:solidFill>
                    <a:schemeClr val="accent2"/>
                  </a:solidFill>
                </a:rPr>
                <a:t>Tecnologías de la Información y Comunicación</a:t>
              </a:r>
              <a:endParaRPr lang="es-MX"/>
            </a:p>
          </p:txBody>
        </p:sp>
        <p:sp>
          <p:nvSpPr>
            <p:cNvPr id="58394" name="Rectangle 22"/>
            <p:cNvSpPr>
              <a:spLocks noChangeArrowheads="1"/>
            </p:cNvSpPr>
            <p:nvPr/>
          </p:nvSpPr>
          <p:spPr bwMode="auto">
            <a:xfrm>
              <a:off x="2404" y="1965"/>
              <a:ext cx="3068" cy="173"/>
            </a:xfrm>
            <a:prstGeom prst="rect">
              <a:avLst/>
            </a:prstGeom>
            <a:noFill/>
            <a:ln w="9525">
              <a:noFill/>
              <a:miter lim="800000"/>
              <a:headEnd/>
              <a:tailEnd/>
            </a:ln>
          </p:spPr>
          <p:txBody>
            <a:bodyPr anchor="ctr"/>
            <a:lstStyle/>
            <a:p>
              <a:pPr algn="ctr"/>
              <a:r>
                <a:rPr lang="es-ES" u="none">
                  <a:solidFill>
                    <a:schemeClr val="accent2"/>
                  </a:solidFill>
                </a:rPr>
                <a:t>ITESM</a:t>
              </a:r>
              <a:r>
                <a:rPr lang="es-ES" b="0" u="none">
                  <a:solidFill>
                    <a:schemeClr val="accent2"/>
                  </a:solidFill>
                </a:rPr>
                <a:t>-Campus Edo. Mex.</a:t>
              </a:r>
              <a:endParaRPr lang="es-MX"/>
            </a:p>
          </p:txBody>
        </p:sp>
        <p:sp>
          <p:nvSpPr>
            <p:cNvPr id="58395" name="Line 23"/>
            <p:cNvSpPr>
              <a:spLocks noChangeShapeType="1"/>
            </p:cNvSpPr>
            <p:nvPr/>
          </p:nvSpPr>
          <p:spPr bwMode="auto">
            <a:xfrm>
              <a:off x="2404" y="927"/>
              <a:ext cx="0" cy="1211"/>
            </a:xfrm>
            <a:prstGeom prst="line">
              <a:avLst/>
            </a:prstGeom>
            <a:noFill/>
            <a:ln w="28575" algn="ctr">
              <a:solidFill>
                <a:schemeClr val="accent2"/>
              </a:solidFill>
              <a:round/>
              <a:headEnd/>
              <a:tailEnd/>
            </a:ln>
          </p:spPr>
          <p:txBody>
            <a:bodyPr/>
            <a:lstStyle/>
            <a:p>
              <a:endParaRPr lang="es-MX"/>
            </a:p>
          </p:txBody>
        </p:sp>
        <p:sp>
          <p:nvSpPr>
            <p:cNvPr id="58396" name="Line 24"/>
            <p:cNvSpPr>
              <a:spLocks noChangeShapeType="1"/>
            </p:cNvSpPr>
            <p:nvPr/>
          </p:nvSpPr>
          <p:spPr bwMode="auto">
            <a:xfrm>
              <a:off x="288" y="1100"/>
              <a:ext cx="5184" cy="0"/>
            </a:xfrm>
            <a:prstGeom prst="line">
              <a:avLst/>
            </a:prstGeom>
            <a:noFill/>
            <a:ln w="28575" algn="ctr">
              <a:solidFill>
                <a:schemeClr val="accent2"/>
              </a:solidFill>
              <a:round/>
              <a:headEnd/>
              <a:tailEnd/>
            </a:ln>
          </p:spPr>
          <p:txBody>
            <a:bodyPr/>
            <a:lstStyle/>
            <a:p>
              <a:endParaRPr lang="es-MX"/>
            </a:p>
          </p:txBody>
        </p:sp>
        <p:sp>
          <p:nvSpPr>
            <p:cNvPr id="58397" name="Line 25"/>
            <p:cNvSpPr>
              <a:spLocks noChangeShapeType="1"/>
            </p:cNvSpPr>
            <p:nvPr/>
          </p:nvSpPr>
          <p:spPr bwMode="auto">
            <a:xfrm>
              <a:off x="288" y="1273"/>
              <a:ext cx="5184" cy="0"/>
            </a:xfrm>
            <a:prstGeom prst="line">
              <a:avLst/>
            </a:prstGeom>
            <a:noFill/>
            <a:ln w="28575" algn="ctr">
              <a:solidFill>
                <a:schemeClr val="accent2"/>
              </a:solidFill>
              <a:round/>
              <a:headEnd/>
              <a:tailEnd/>
            </a:ln>
          </p:spPr>
          <p:txBody>
            <a:bodyPr/>
            <a:lstStyle/>
            <a:p>
              <a:endParaRPr lang="es-MX"/>
            </a:p>
          </p:txBody>
        </p:sp>
        <p:sp>
          <p:nvSpPr>
            <p:cNvPr id="58398" name="Line 26"/>
            <p:cNvSpPr>
              <a:spLocks noChangeShapeType="1"/>
            </p:cNvSpPr>
            <p:nvPr/>
          </p:nvSpPr>
          <p:spPr bwMode="auto">
            <a:xfrm>
              <a:off x="288" y="1446"/>
              <a:ext cx="5184" cy="0"/>
            </a:xfrm>
            <a:prstGeom prst="line">
              <a:avLst/>
            </a:prstGeom>
            <a:noFill/>
            <a:ln w="28575" algn="ctr">
              <a:solidFill>
                <a:schemeClr val="accent2"/>
              </a:solidFill>
              <a:round/>
              <a:headEnd/>
              <a:tailEnd/>
            </a:ln>
          </p:spPr>
          <p:txBody>
            <a:bodyPr/>
            <a:lstStyle/>
            <a:p>
              <a:endParaRPr lang="es-MX"/>
            </a:p>
          </p:txBody>
        </p:sp>
        <p:sp>
          <p:nvSpPr>
            <p:cNvPr id="58399" name="Line 27"/>
            <p:cNvSpPr>
              <a:spLocks noChangeShapeType="1"/>
            </p:cNvSpPr>
            <p:nvPr/>
          </p:nvSpPr>
          <p:spPr bwMode="auto">
            <a:xfrm>
              <a:off x="288" y="1619"/>
              <a:ext cx="5184" cy="0"/>
            </a:xfrm>
            <a:prstGeom prst="line">
              <a:avLst/>
            </a:prstGeom>
            <a:noFill/>
            <a:ln w="28575" algn="ctr">
              <a:solidFill>
                <a:schemeClr val="accent2"/>
              </a:solidFill>
              <a:round/>
              <a:headEnd/>
              <a:tailEnd/>
            </a:ln>
          </p:spPr>
          <p:txBody>
            <a:bodyPr/>
            <a:lstStyle/>
            <a:p>
              <a:endParaRPr lang="es-MX"/>
            </a:p>
          </p:txBody>
        </p:sp>
        <p:sp>
          <p:nvSpPr>
            <p:cNvPr id="58400" name="Line 28"/>
            <p:cNvSpPr>
              <a:spLocks noChangeShapeType="1"/>
            </p:cNvSpPr>
            <p:nvPr/>
          </p:nvSpPr>
          <p:spPr bwMode="auto">
            <a:xfrm>
              <a:off x="288" y="1792"/>
              <a:ext cx="5184" cy="0"/>
            </a:xfrm>
            <a:prstGeom prst="line">
              <a:avLst/>
            </a:prstGeom>
            <a:noFill/>
            <a:ln w="28575" algn="ctr">
              <a:solidFill>
                <a:schemeClr val="accent2"/>
              </a:solidFill>
              <a:round/>
              <a:headEnd/>
              <a:tailEnd/>
            </a:ln>
          </p:spPr>
          <p:txBody>
            <a:bodyPr/>
            <a:lstStyle/>
            <a:p>
              <a:endParaRPr lang="es-MX"/>
            </a:p>
          </p:txBody>
        </p:sp>
        <p:sp>
          <p:nvSpPr>
            <p:cNvPr id="58401" name="Line 29"/>
            <p:cNvSpPr>
              <a:spLocks noChangeShapeType="1"/>
            </p:cNvSpPr>
            <p:nvPr/>
          </p:nvSpPr>
          <p:spPr bwMode="auto">
            <a:xfrm>
              <a:off x="288" y="1965"/>
              <a:ext cx="5184" cy="0"/>
            </a:xfrm>
            <a:prstGeom prst="line">
              <a:avLst/>
            </a:prstGeom>
            <a:noFill/>
            <a:ln w="28575" algn="ctr">
              <a:solidFill>
                <a:schemeClr val="accent2"/>
              </a:solidFill>
              <a:round/>
              <a:headEnd/>
              <a:tailEnd/>
            </a:ln>
          </p:spPr>
          <p:txBody>
            <a:bodyPr/>
            <a:lstStyle/>
            <a:p>
              <a:endParaRPr lang="es-MX"/>
            </a:p>
          </p:txBody>
        </p:sp>
        <p:sp>
          <p:nvSpPr>
            <p:cNvPr id="58402" name="Line 30"/>
            <p:cNvSpPr>
              <a:spLocks noChangeShapeType="1"/>
            </p:cNvSpPr>
            <p:nvPr/>
          </p:nvSpPr>
          <p:spPr bwMode="auto">
            <a:xfrm>
              <a:off x="288" y="927"/>
              <a:ext cx="0" cy="1211"/>
            </a:xfrm>
            <a:prstGeom prst="line">
              <a:avLst/>
            </a:prstGeom>
            <a:noFill/>
            <a:ln w="28575" algn="ctr">
              <a:solidFill>
                <a:schemeClr val="accent2"/>
              </a:solidFill>
              <a:round/>
              <a:headEnd/>
              <a:tailEnd/>
            </a:ln>
          </p:spPr>
          <p:txBody>
            <a:bodyPr/>
            <a:lstStyle/>
            <a:p>
              <a:endParaRPr lang="es-MX"/>
            </a:p>
          </p:txBody>
        </p:sp>
        <p:sp>
          <p:nvSpPr>
            <p:cNvPr id="58403" name="Line 31"/>
            <p:cNvSpPr>
              <a:spLocks noChangeShapeType="1"/>
            </p:cNvSpPr>
            <p:nvPr/>
          </p:nvSpPr>
          <p:spPr bwMode="auto">
            <a:xfrm>
              <a:off x="5472" y="927"/>
              <a:ext cx="0" cy="1211"/>
            </a:xfrm>
            <a:prstGeom prst="line">
              <a:avLst/>
            </a:prstGeom>
            <a:noFill/>
            <a:ln w="28575" algn="ctr">
              <a:solidFill>
                <a:schemeClr val="accent2"/>
              </a:solidFill>
              <a:round/>
              <a:headEnd/>
              <a:tailEnd/>
            </a:ln>
          </p:spPr>
          <p:txBody>
            <a:bodyPr/>
            <a:lstStyle/>
            <a:p>
              <a:endParaRPr lang="es-MX"/>
            </a:p>
          </p:txBody>
        </p:sp>
        <p:sp>
          <p:nvSpPr>
            <p:cNvPr id="58404" name="Line 32"/>
            <p:cNvSpPr>
              <a:spLocks noChangeShapeType="1"/>
            </p:cNvSpPr>
            <p:nvPr/>
          </p:nvSpPr>
          <p:spPr bwMode="auto">
            <a:xfrm>
              <a:off x="288" y="927"/>
              <a:ext cx="5184" cy="0"/>
            </a:xfrm>
            <a:prstGeom prst="line">
              <a:avLst/>
            </a:prstGeom>
            <a:noFill/>
            <a:ln w="28575" algn="ctr">
              <a:solidFill>
                <a:schemeClr val="accent2"/>
              </a:solidFill>
              <a:round/>
              <a:headEnd/>
              <a:tailEnd/>
            </a:ln>
          </p:spPr>
          <p:txBody>
            <a:bodyPr/>
            <a:lstStyle/>
            <a:p>
              <a:endParaRPr lang="es-MX"/>
            </a:p>
          </p:txBody>
        </p:sp>
        <p:sp>
          <p:nvSpPr>
            <p:cNvPr id="58405" name="Line 33"/>
            <p:cNvSpPr>
              <a:spLocks noChangeShapeType="1"/>
            </p:cNvSpPr>
            <p:nvPr/>
          </p:nvSpPr>
          <p:spPr bwMode="auto">
            <a:xfrm>
              <a:off x="288" y="2138"/>
              <a:ext cx="5184" cy="0"/>
            </a:xfrm>
            <a:prstGeom prst="line">
              <a:avLst/>
            </a:prstGeom>
            <a:noFill/>
            <a:ln w="28575" algn="ctr">
              <a:solidFill>
                <a:schemeClr val="accent2"/>
              </a:solidFill>
              <a:round/>
              <a:headEnd/>
              <a:tailEnd/>
            </a:ln>
          </p:spPr>
          <p:txBody>
            <a:bodyPr/>
            <a:lstStyle/>
            <a:p>
              <a:endParaRPr lang="es-MX"/>
            </a:p>
          </p:txBody>
        </p:sp>
      </p:grpSp>
      <p:pic>
        <p:nvPicPr>
          <p:cNvPr id="58376" name="Picture 34" descr="Secretaría de Economía">
            <a:hlinkClick r:id="rId7"/>
          </p:cNvPr>
          <p:cNvPicPr>
            <a:picLocks noChangeAspect="1" noChangeArrowheads="1"/>
          </p:cNvPicPr>
          <p:nvPr/>
        </p:nvPicPr>
        <p:blipFill>
          <a:blip r:embed="rId8" cstate="print"/>
          <a:srcRect/>
          <a:stretch>
            <a:fillRect/>
          </a:stretch>
        </p:blipFill>
        <p:spPr bwMode="auto">
          <a:xfrm>
            <a:off x="1371600" y="6042025"/>
            <a:ext cx="947738" cy="631825"/>
          </a:xfrm>
          <a:prstGeom prst="rect">
            <a:avLst/>
          </a:prstGeom>
          <a:noFill/>
          <a:ln w="9525">
            <a:noFill/>
            <a:miter lim="800000"/>
            <a:headEnd/>
            <a:tailEnd/>
          </a:ln>
        </p:spPr>
      </p:pic>
      <p:sp>
        <p:nvSpPr>
          <p:cNvPr id="58377" name="Rectangle 36"/>
          <p:cNvSpPr>
            <a:spLocks noChangeArrowheads="1"/>
          </p:cNvSpPr>
          <p:nvPr/>
        </p:nvSpPr>
        <p:spPr bwMode="auto">
          <a:xfrm>
            <a:off x="1749425" y="925513"/>
            <a:ext cx="6157913" cy="517525"/>
          </a:xfrm>
          <a:prstGeom prst="rect">
            <a:avLst/>
          </a:prstGeom>
          <a:noFill/>
          <a:ln w="9525" algn="ctr">
            <a:noFill/>
            <a:miter lim="800000"/>
            <a:headEnd/>
            <a:tailEnd/>
          </a:ln>
        </p:spPr>
        <p:txBody>
          <a:bodyPr>
            <a:spAutoFit/>
          </a:bodyPr>
          <a:lstStyle/>
          <a:p>
            <a:pPr algn="ctr"/>
            <a:r>
              <a:rPr lang="es-MX" sz="1400" u="none">
                <a:solidFill>
                  <a:schemeClr val="accent2"/>
                </a:solidFill>
              </a:rPr>
              <a:t>En abril fue aprobada la propuesta sometida a la convocatoria del Fondo Sectorial de Investigación SRE – CONACYT 2008-1</a:t>
            </a:r>
            <a:endParaRPr lang="es-MX"/>
          </a:p>
        </p:txBody>
      </p:sp>
      <p:sp>
        <p:nvSpPr>
          <p:cNvPr id="58378" name="Rectangle 39"/>
          <p:cNvSpPr>
            <a:spLocks noChangeArrowheads="1"/>
          </p:cNvSpPr>
          <p:nvPr/>
        </p:nvSpPr>
        <p:spPr bwMode="auto">
          <a:xfrm>
            <a:off x="481013" y="3759200"/>
            <a:ext cx="8183562" cy="1069975"/>
          </a:xfrm>
          <a:prstGeom prst="rect">
            <a:avLst/>
          </a:prstGeom>
          <a:noFill/>
          <a:ln w="9525" algn="ctr">
            <a:noFill/>
            <a:miter lim="800000"/>
            <a:headEnd/>
            <a:tailEnd/>
          </a:ln>
        </p:spPr>
        <p:txBody>
          <a:bodyPr>
            <a:spAutoFit/>
          </a:bodyPr>
          <a:lstStyle/>
          <a:p>
            <a:pPr>
              <a:buClr>
                <a:schemeClr val="accent2"/>
              </a:buClr>
              <a:buSzPts val="1600"/>
              <a:buFont typeface="Wingdings" pitchFamily="2" charset="2"/>
              <a:buNone/>
            </a:pPr>
            <a:r>
              <a:rPr lang="es-MX" sz="1600" u="none">
                <a:solidFill>
                  <a:schemeClr val="accent2"/>
                </a:solidFill>
              </a:rPr>
              <a:t>Se asistió a la </a:t>
            </a:r>
            <a:r>
              <a:rPr lang="es-MX" sz="1600" u="none">
                <a:solidFill>
                  <a:srgbClr val="C00000"/>
                </a:solidFill>
              </a:rPr>
              <a:t>69 Jornada Informativa del Instituto de los Mexicanos en el Exterior (IME)</a:t>
            </a:r>
            <a:r>
              <a:rPr lang="es-MX" sz="1600" u="none">
                <a:solidFill>
                  <a:srgbClr val="660033"/>
                </a:solidFill>
              </a:rPr>
              <a:t>,</a:t>
            </a:r>
            <a:r>
              <a:rPr lang="es-MX" sz="1600" u="none">
                <a:solidFill>
                  <a:schemeClr val="accent2"/>
                </a:solidFill>
              </a:rPr>
              <a:t> Dependencia de la Secretaría de Relaciones Exteriores (SRE), con el objeto de reunir a los miembros de la Red de Talentos Mexicanos (RTM) en el Exterior, y detectar oportunidades de alianzas.</a:t>
            </a:r>
            <a:r>
              <a:rPr lang="es-MX" sz="1600"/>
              <a:t>  </a:t>
            </a:r>
          </a:p>
        </p:txBody>
      </p:sp>
      <p:sp>
        <p:nvSpPr>
          <p:cNvPr id="58379" name="Text Box 39"/>
          <p:cNvSpPr txBox="1">
            <a:spLocks noChangeArrowheads="1"/>
          </p:cNvSpPr>
          <p:nvPr/>
        </p:nvSpPr>
        <p:spPr bwMode="auto">
          <a:xfrm>
            <a:off x="1870075" y="5229225"/>
            <a:ext cx="5405438" cy="336550"/>
          </a:xfrm>
          <a:prstGeom prst="rect">
            <a:avLst/>
          </a:prstGeom>
          <a:noFill/>
          <a:ln w="9525" algn="ctr">
            <a:noFill/>
            <a:miter lim="800000"/>
            <a:headEnd/>
            <a:tailEnd/>
          </a:ln>
          <a:effectLst>
            <a:prstShdw prst="shdw12">
              <a:srgbClr val="808080">
                <a:alpha val="50000"/>
              </a:srgbClr>
            </a:prstShdw>
          </a:effectLst>
        </p:spPr>
        <p:txBody>
          <a:bodyPr wrap="none">
            <a:spAutoFit/>
          </a:bodyPr>
          <a:lstStyle/>
          <a:p>
            <a:pPr algn="r"/>
            <a:r>
              <a:rPr lang="es-MX" sz="1600">
                <a:solidFill>
                  <a:srgbClr val="A50021"/>
                </a:solidFill>
              </a:rPr>
              <a:t>Ya se cuenta con sitio Web:  </a:t>
            </a:r>
            <a:r>
              <a:rPr lang="es-MX" sz="1600">
                <a:solidFill>
                  <a:srgbClr val="A50021"/>
                </a:solidFill>
                <a:hlinkClick r:id="rId9"/>
              </a:rPr>
              <a:t>http://nanotecnologia.mx</a:t>
            </a:r>
            <a:endParaRPr lang="es-ES" sz="1600">
              <a:solidFill>
                <a:srgbClr val="A50021"/>
              </a:solidFill>
            </a:endParaRPr>
          </a:p>
        </p:txBody>
      </p:sp>
      <p:pic>
        <p:nvPicPr>
          <p:cNvPr id="38" name="Picture 2" descr="Nanotecnologia">
            <a:hlinkClick r:id="rId9"/>
          </p:cNvPr>
          <p:cNvPicPr>
            <a:picLocks noChangeAspect="1" noChangeArrowheads="1"/>
          </p:cNvPicPr>
          <p:nvPr/>
        </p:nvPicPr>
        <p:blipFill>
          <a:blip r:embed="rId10" cstate="print"/>
          <a:srcRect/>
          <a:stretch>
            <a:fillRect/>
          </a:stretch>
        </p:blipFill>
        <p:spPr bwMode="auto">
          <a:xfrm>
            <a:off x="7409284" y="1"/>
            <a:ext cx="1734715" cy="533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9395" name="Rectangle 197"/>
          <p:cNvPicPr>
            <a:picLocks noChangeArrowheads="1"/>
          </p:cNvPicPr>
          <p:nvPr/>
        </p:nvPicPr>
        <p:blipFill>
          <a:blip r:embed="rId4" cstate="print"/>
          <a:srcRect/>
          <a:stretch>
            <a:fillRect/>
          </a:stretch>
        </p:blipFill>
        <p:spPr bwMode="auto">
          <a:xfrm>
            <a:off x="2676525" y="-38100"/>
            <a:ext cx="4378325" cy="615950"/>
          </a:xfrm>
          <a:prstGeom prst="rect">
            <a:avLst/>
          </a:prstGeom>
          <a:noFill/>
          <a:ln w="9525">
            <a:noFill/>
            <a:miter lim="800000"/>
            <a:headEnd/>
            <a:tailEnd/>
          </a:ln>
        </p:spPr>
      </p:pic>
      <p:pic>
        <p:nvPicPr>
          <p:cNvPr id="59396" name="3 Rectángulo"/>
          <p:cNvPicPr>
            <a:picLocks noChangeArrowheads="1"/>
          </p:cNvPicPr>
          <p:nvPr/>
        </p:nvPicPr>
        <p:blipFill>
          <a:blip r:embed="rId5" cstate="print"/>
          <a:srcRect/>
          <a:stretch>
            <a:fillRect/>
          </a:stretch>
        </p:blipFill>
        <p:spPr bwMode="auto">
          <a:xfrm>
            <a:off x="2265363" y="407988"/>
            <a:ext cx="5403850" cy="454025"/>
          </a:xfrm>
          <a:prstGeom prst="rect">
            <a:avLst/>
          </a:prstGeom>
          <a:noFill/>
          <a:ln w="9525">
            <a:noFill/>
            <a:miter lim="800000"/>
            <a:headEnd/>
            <a:tailEnd/>
          </a:ln>
        </p:spPr>
      </p:pic>
      <p:pic>
        <p:nvPicPr>
          <p:cNvPr id="59397" name="Picture 10" descr="SREmision"/>
          <p:cNvPicPr>
            <a:picLocks noChangeAspect="1" noChangeArrowheads="1"/>
          </p:cNvPicPr>
          <p:nvPr/>
        </p:nvPicPr>
        <p:blipFill>
          <a:blip r:embed="rId6" cstate="print"/>
          <a:srcRect/>
          <a:stretch>
            <a:fillRect/>
          </a:stretch>
        </p:blipFill>
        <p:spPr bwMode="auto">
          <a:xfrm>
            <a:off x="0" y="0"/>
            <a:ext cx="1171575" cy="817563"/>
          </a:xfrm>
          <a:prstGeom prst="rect">
            <a:avLst/>
          </a:prstGeom>
          <a:noFill/>
          <a:ln w="9525">
            <a:noFill/>
            <a:miter lim="800000"/>
            <a:headEnd/>
            <a:tailEnd/>
          </a:ln>
        </p:spPr>
      </p:pic>
      <p:pic>
        <p:nvPicPr>
          <p:cNvPr id="59398" name="Picture 11" descr="sitio_Logo_BanderaUE"/>
          <p:cNvPicPr preferRelativeResize="0">
            <a:picLocks noChangeArrowheads="1"/>
          </p:cNvPicPr>
          <p:nvPr/>
        </p:nvPicPr>
        <p:blipFill>
          <a:blip r:embed="rId7" cstate="print"/>
          <a:srcRect/>
          <a:stretch>
            <a:fillRect/>
          </a:stretch>
        </p:blipFill>
        <p:spPr bwMode="auto">
          <a:xfrm>
            <a:off x="1169988" y="0"/>
            <a:ext cx="1233487" cy="788988"/>
          </a:xfrm>
          <a:prstGeom prst="rect">
            <a:avLst/>
          </a:prstGeom>
          <a:noFill/>
          <a:ln w="9525">
            <a:noFill/>
            <a:miter lim="800000"/>
            <a:headEnd/>
            <a:tailEnd/>
          </a:ln>
        </p:spPr>
      </p:pic>
      <p:sp>
        <p:nvSpPr>
          <p:cNvPr id="59399" name="Rectangle 15"/>
          <p:cNvSpPr>
            <a:spLocks noChangeArrowheads="1"/>
          </p:cNvSpPr>
          <p:nvPr/>
        </p:nvSpPr>
        <p:spPr bwMode="auto">
          <a:xfrm>
            <a:off x="947738" y="1003300"/>
            <a:ext cx="3878262" cy="1168400"/>
          </a:xfrm>
          <a:prstGeom prst="rect">
            <a:avLst/>
          </a:prstGeom>
          <a:solidFill>
            <a:schemeClr val="bg2"/>
          </a:solidFill>
          <a:ln w="9525" algn="ctr">
            <a:noFill/>
            <a:miter lim="800000"/>
            <a:headEnd/>
            <a:tailEnd/>
          </a:ln>
        </p:spPr>
        <p:txBody>
          <a:bodyPr anchor="ctr">
            <a:spAutoFit/>
          </a:bodyPr>
          <a:lstStyle/>
          <a:p>
            <a:pPr algn="ctr"/>
            <a:r>
              <a:rPr lang="fr-FR" sz="1400" u="none">
                <a:solidFill>
                  <a:schemeClr val="bg1"/>
                </a:solidFill>
              </a:rPr>
              <a:t>CONACYT-EU fund: 20 million euros.</a:t>
            </a:r>
            <a:br>
              <a:rPr lang="fr-FR" sz="1400" u="none">
                <a:solidFill>
                  <a:schemeClr val="bg1"/>
                </a:solidFill>
              </a:rPr>
            </a:br>
            <a:r>
              <a:rPr lang="fr-FR" sz="1400"/>
              <a:t/>
            </a:r>
            <a:br>
              <a:rPr lang="fr-FR" sz="1400"/>
            </a:br>
            <a:r>
              <a:rPr lang="es-MX" sz="1400" u="none">
                <a:solidFill>
                  <a:schemeClr val="bg1"/>
                </a:solidFill>
              </a:rPr>
              <a:t>“</a:t>
            </a:r>
            <a:r>
              <a:rPr lang="en-US" sz="1400" u="none">
                <a:solidFill>
                  <a:schemeClr val="bg1"/>
                </a:solidFill>
              </a:rPr>
              <a:t>Joint call of nanoscience, nanotechnology and new materials </a:t>
            </a:r>
            <a:r>
              <a:rPr lang="es-MX" sz="1400" u="none">
                <a:solidFill>
                  <a:schemeClr val="bg1"/>
                </a:solidFill>
              </a:rPr>
              <a:t>(C006 – 2009-1)” Published : July 2009</a:t>
            </a:r>
            <a:endParaRPr lang="es-ES" sz="1400" u="none">
              <a:solidFill>
                <a:schemeClr val="bg1"/>
              </a:solidFill>
            </a:endParaRPr>
          </a:p>
        </p:txBody>
      </p:sp>
      <p:sp>
        <p:nvSpPr>
          <p:cNvPr id="39944" name="Rectangle 16"/>
          <p:cNvSpPr>
            <a:spLocks noChangeArrowheads="1"/>
          </p:cNvSpPr>
          <p:nvPr/>
        </p:nvSpPr>
        <p:spPr bwMode="auto">
          <a:xfrm>
            <a:off x="914400" y="2708275"/>
            <a:ext cx="3924300" cy="15494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r">
              <a:defRPr/>
            </a:pPr>
            <a:endParaRPr lang="es-MX"/>
          </a:p>
        </p:txBody>
      </p:sp>
      <p:sp>
        <p:nvSpPr>
          <p:cNvPr id="59401" name="Text Box 5"/>
          <p:cNvSpPr txBox="1">
            <a:spLocks noChangeArrowheads="1"/>
          </p:cNvSpPr>
          <p:nvPr/>
        </p:nvSpPr>
        <p:spPr bwMode="auto">
          <a:xfrm>
            <a:off x="1643063" y="2284413"/>
            <a:ext cx="2432050" cy="369887"/>
          </a:xfrm>
          <a:prstGeom prst="rect">
            <a:avLst/>
          </a:prstGeom>
          <a:noFill/>
          <a:ln w="9525" algn="ctr">
            <a:noFill/>
            <a:miter lim="800000"/>
            <a:headEnd/>
            <a:tailEnd/>
          </a:ln>
        </p:spPr>
        <p:txBody>
          <a:bodyPr wrap="none" anchor="ctr">
            <a:spAutoFit/>
          </a:bodyPr>
          <a:lstStyle/>
          <a:p>
            <a:pPr algn="ctr"/>
            <a:r>
              <a:rPr lang="es-MX" sz="1800" u="none">
                <a:solidFill>
                  <a:srgbClr val="C00000"/>
                </a:solidFill>
              </a:rPr>
              <a:t>Proposals Approved</a:t>
            </a:r>
          </a:p>
        </p:txBody>
      </p:sp>
      <p:sp>
        <p:nvSpPr>
          <p:cNvPr id="39946" name="Rectangle 17"/>
          <p:cNvSpPr>
            <a:spLocks noChangeArrowheads="1"/>
          </p:cNvSpPr>
          <p:nvPr/>
        </p:nvSpPr>
        <p:spPr bwMode="auto">
          <a:xfrm>
            <a:off x="901700" y="4537075"/>
            <a:ext cx="3924300" cy="1587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r">
              <a:defRPr/>
            </a:pPr>
            <a:endParaRPr lang="es-MX"/>
          </a:p>
        </p:txBody>
      </p:sp>
      <p:sp>
        <p:nvSpPr>
          <p:cNvPr id="59403" name="Rectangle 13"/>
          <p:cNvSpPr>
            <a:spLocks noChangeArrowheads="1"/>
          </p:cNvSpPr>
          <p:nvPr/>
        </p:nvSpPr>
        <p:spPr bwMode="auto">
          <a:xfrm>
            <a:off x="831850" y="2781300"/>
            <a:ext cx="4076700" cy="3416300"/>
          </a:xfrm>
          <a:prstGeom prst="rect">
            <a:avLst/>
          </a:prstGeom>
          <a:noFill/>
          <a:ln w="9525" algn="ctr">
            <a:noFill/>
            <a:miter lim="800000"/>
            <a:headEnd/>
            <a:tailEnd/>
          </a:ln>
        </p:spPr>
        <p:txBody>
          <a:bodyPr>
            <a:spAutoFit/>
          </a:bodyPr>
          <a:lstStyle/>
          <a:p>
            <a:pPr marL="88900" indent="-88900"/>
            <a:r>
              <a:rPr lang="en-US" u="none">
                <a:solidFill>
                  <a:srgbClr val="A50021"/>
                </a:solidFill>
              </a:rPr>
              <a:t>  Nano-structured copper coatings, based on Vitolane technology, for antimicrobial applications (CuVito)</a:t>
            </a:r>
            <a:endParaRPr lang="es-ES" u="none">
              <a:solidFill>
                <a:srgbClr val="A50021"/>
              </a:solidFill>
            </a:endParaRPr>
          </a:p>
          <a:p>
            <a:pPr marL="88900" indent="-88900"/>
            <a:r>
              <a:rPr lang="es-ES" u="none">
                <a:solidFill>
                  <a:schemeClr val="accent2"/>
                </a:solidFill>
              </a:rPr>
              <a:t>  </a:t>
            </a:r>
          </a:p>
          <a:p>
            <a:pPr marL="88900" indent="-88900"/>
            <a:endParaRPr lang="es-ES" u="none">
              <a:solidFill>
                <a:schemeClr val="accent2"/>
              </a:solidFill>
            </a:endParaRPr>
          </a:p>
          <a:p>
            <a:pPr marL="88900" indent="-88900">
              <a:buFontTx/>
              <a:buChar char="•"/>
            </a:pPr>
            <a:r>
              <a:rPr lang="es-ES" b="0">
                <a:solidFill>
                  <a:srgbClr val="A50021"/>
                </a:solidFill>
              </a:rPr>
              <a:t>Centro de Investigación en Química Aplicada</a:t>
            </a:r>
          </a:p>
          <a:p>
            <a:pPr marL="88900" indent="-88900">
              <a:buFontTx/>
              <a:buChar char="•"/>
            </a:pPr>
            <a:r>
              <a:rPr lang="es-ES" b="0" u="none">
                <a:solidFill>
                  <a:schemeClr val="accent2"/>
                </a:solidFill>
              </a:rPr>
              <a:t>Metal Técnica S.A. de C.V.</a:t>
            </a:r>
          </a:p>
          <a:p>
            <a:pPr marL="88900" indent="-88900">
              <a:buFontTx/>
              <a:buChar char="•"/>
            </a:pPr>
            <a:r>
              <a:rPr lang="es-ES" b="0" u="none">
                <a:solidFill>
                  <a:schemeClr val="accent2"/>
                </a:solidFill>
              </a:rPr>
              <a:t>Universidad de Guanajuato</a:t>
            </a:r>
          </a:p>
          <a:p>
            <a:pPr marL="88900" indent="-88900"/>
            <a:endParaRPr lang="en-US" b="0" u="none">
              <a:solidFill>
                <a:schemeClr val="accent2"/>
              </a:solidFill>
            </a:endParaRPr>
          </a:p>
          <a:p>
            <a:pPr marL="88900" indent="-88900"/>
            <a:endParaRPr lang="en-US" u="none">
              <a:solidFill>
                <a:srgbClr val="A50021"/>
              </a:solidFill>
            </a:endParaRPr>
          </a:p>
          <a:p>
            <a:pPr marL="88900" indent="-88900"/>
            <a:r>
              <a:rPr lang="en-US" u="none">
                <a:solidFill>
                  <a:srgbClr val="A50021"/>
                </a:solidFill>
              </a:rPr>
              <a:t>  </a:t>
            </a:r>
          </a:p>
          <a:p>
            <a:pPr marL="88900" indent="-88900"/>
            <a:r>
              <a:rPr lang="en-US" u="none">
                <a:solidFill>
                  <a:srgbClr val="A50021"/>
                </a:solidFill>
              </a:rPr>
              <a:t>Development of new nanocomposites using materials from mining industry  (NANOMINING)</a:t>
            </a:r>
            <a:endParaRPr lang="es-ES" u="none">
              <a:solidFill>
                <a:srgbClr val="A50021"/>
              </a:solidFill>
            </a:endParaRPr>
          </a:p>
          <a:p>
            <a:pPr marL="88900" indent="-88900"/>
            <a:r>
              <a:rPr lang="es-ES" u="none">
                <a:solidFill>
                  <a:schemeClr val="accent2"/>
                </a:solidFill>
              </a:rPr>
              <a:t>  </a:t>
            </a:r>
          </a:p>
          <a:p>
            <a:pPr marL="88900" indent="-88900"/>
            <a:endParaRPr lang="es-ES" u="none">
              <a:solidFill>
                <a:schemeClr val="accent2"/>
              </a:solidFill>
            </a:endParaRPr>
          </a:p>
          <a:p>
            <a:pPr marL="88900" indent="-88900">
              <a:buFontTx/>
              <a:buChar char="•"/>
            </a:pPr>
            <a:r>
              <a:rPr lang="es-ES" b="0">
                <a:solidFill>
                  <a:srgbClr val="A50021"/>
                </a:solidFill>
              </a:rPr>
              <a:t>Universidad Autónoma de Cd. Juárez</a:t>
            </a:r>
          </a:p>
          <a:p>
            <a:pPr marL="88900" indent="-88900">
              <a:buFontTx/>
              <a:buChar char="•"/>
            </a:pPr>
            <a:r>
              <a:rPr lang="es-ES" b="0" u="none">
                <a:solidFill>
                  <a:schemeClr val="accent2"/>
                </a:solidFill>
              </a:rPr>
              <a:t>Centro de Investigación en Materiales Avanzados</a:t>
            </a:r>
          </a:p>
          <a:p>
            <a:pPr marL="88900" indent="-88900">
              <a:buFontTx/>
              <a:buChar char="•"/>
            </a:pPr>
            <a:r>
              <a:rPr lang="es-ES" b="0" u="none">
                <a:solidFill>
                  <a:schemeClr val="accent2"/>
                </a:solidFill>
              </a:rPr>
              <a:t>Centro de Investigación en Química Aplicada</a:t>
            </a:r>
          </a:p>
          <a:p>
            <a:pPr marL="88900" indent="-88900">
              <a:buFontTx/>
              <a:buChar char="•"/>
            </a:pPr>
            <a:r>
              <a:rPr lang="fr-FR" b="0" u="none">
                <a:solidFill>
                  <a:schemeClr val="accent2"/>
                </a:solidFill>
              </a:rPr>
              <a:t>Tamuse Systems S. de R.L. de C.V.</a:t>
            </a:r>
            <a:endParaRPr lang="es-ES" b="0" u="none">
              <a:solidFill>
                <a:schemeClr val="accent2"/>
              </a:solidFill>
            </a:endParaRPr>
          </a:p>
        </p:txBody>
      </p:sp>
      <p:sp>
        <p:nvSpPr>
          <p:cNvPr id="39948" name="Rectangle 18"/>
          <p:cNvSpPr>
            <a:spLocks noChangeArrowheads="1"/>
          </p:cNvSpPr>
          <p:nvPr/>
        </p:nvSpPr>
        <p:spPr bwMode="auto">
          <a:xfrm>
            <a:off x="4940300" y="1019175"/>
            <a:ext cx="3924300" cy="20447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r">
              <a:defRPr/>
            </a:pPr>
            <a:endParaRPr lang="es-MX"/>
          </a:p>
        </p:txBody>
      </p:sp>
      <p:sp>
        <p:nvSpPr>
          <p:cNvPr id="39949" name="Rectangle 19"/>
          <p:cNvSpPr>
            <a:spLocks noChangeArrowheads="1"/>
          </p:cNvSpPr>
          <p:nvPr/>
        </p:nvSpPr>
        <p:spPr bwMode="auto">
          <a:xfrm>
            <a:off x="4991100" y="3165475"/>
            <a:ext cx="3924300" cy="2921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r">
              <a:defRPr/>
            </a:pPr>
            <a:endParaRPr lang="es-MX"/>
          </a:p>
        </p:txBody>
      </p:sp>
      <p:sp>
        <p:nvSpPr>
          <p:cNvPr id="59406" name="Rectangle 12"/>
          <p:cNvSpPr>
            <a:spLocks noChangeArrowheads="1"/>
          </p:cNvSpPr>
          <p:nvPr/>
        </p:nvSpPr>
        <p:spPr bwMode="auto">
          <a:xfrm>
            <a:off x="4929188" y="1039813"/>
            <a:ext cx="4187825" cy="5078412"/>
          </a:xfrm>
          <a:prstGeom prst="rect">
            <a:avLst/>
          </a:prstGeom>
          <a:noFill/>
          <a:ln w="9525" algn="ctr">
            <a:noFill/>
            <a:miter lim="800000"/>
            <a:headEnd/>
            <a:tailEnd/>
          </a:ln>
        </p:spPr>
        <p:txBody>
          <a:bodyPr anchor="ctr">
            <a:spAutoFit/>
          </a:bodyPr>
          <a:lstStyle/>
          <a:p>
            <a:pPr marL="88900" indent="-88900"/>
            <a:r>
              <a:rPr lang="en-US" u="none">
                <a:solidFill>
                  <a:srgbClr val="A50021"/>
                </a:solidFill>
              </a:rPr>
              <a:t>  New high-quality mined nanomaterials mass produced for plastic and wood-plastic nanocomposites (MINANO)</a:t>
            </a:r>
            <a:endParaRPr lang="es-ES" u="none">
              <a:solidFill>
                <a:srgbClr val="A50021"/>
              </a:solidFill>
            </a:endParaRPr>
          </a:p>
          <a:p>
            <a:pPr marL="88900" indent="-88900"/>
            <a:endParaRPr lang="es-ES" u="none">
              <a:solidFill>
                <a:schemeClr val="accent2"/>
              </a:solidFill>
            </a:endParaRPr>
          </a:p>
          <a:p>
            <a:pPr marL="88900" indent="-88900">
              <a:buFontTx/>
              <a:buChar char="•"/>
            </a:pPr>
            <a:r>
              <a:rPr lang="es-ES" b="0">
                <a:solidFill>
                  <a:srgbClr val="A50021"/>
                </a:solidFill>
              </a:rPr>
              <a:t>Servicios Industriales Peñoles S.A. de C.V.</a:t>
            </a:r>
          </a:p>
          <a:p>
            <a:pPr marL="88900" indent="-88900">
              <a:buFontTx/>
              <a:buChar char="•"/>
            </a:pPr>
            <a:r>
              <a:rPr lang="es-ES" b="0" u="none">
                <a:solidFill>
                  <a:schemeClr val="accent2"/>
                </a:solidFill>
              </a:rPr>
              <a:t>Centro de Investigación en Materiales Avanzados</a:t>
            </a:r>
          </a:p>
          <a:p>
            <a:pPr marL="88900" indent="-88900">
              <a:buFontTx/>
              <a:buChar char="•"/>
            </a:pPr>
            <a:r>
              <a:rPr lang="es-ES" b="0" u="none">
                <a:solidFill>
                  <a:schemeClr val="accent2"/>
                </a:solidFill>
              </a:rPr>
              <a:t>Centro de Investigación en Química Aplicada</a:t>
            </a:r>
          </a:p>
          <a:p>
            <a:pPr marL="88900" indent="-88900">
              <a:buFontTx/>
              <a:buChar char="•"/>
            </a:pPr>
            <a:r>
              <a:rPr lang="es-ES" b="0" u="none">
                <a:solidFill>
                  <a:schemeClr val="accent2"/>
                </a:solidFill>
              </a:rPr>
              <a:t>Owens Corning Mexico de Rl De Cv</a:t>
            </a:r>
          </a:p>
          <a:p>
            <a:pPr marL="88900" indent="-88900">
              <a:buFontTx/>
              <a:buChar char="•"/>
            </a:pPr>
            <a:r>
              <a:rPr lang="es-ES" b="0" u="none">
                <a:solidFill>
                  <a:schemeClr val="accent2"/>
                </a:solidFill>
              </a:rPr>
              <a:t>Universidad Autónoma de San Luis Potosí</a:t>
            </a:r>
          </a:p>
          <a:p>
            <a:pPr marL="88900" indent="-88900">
              <a:buFontTx/>
              <a:buChar char="•"/>
            </a:pPr>
            <a:endParaRPr lang="es-ES" b="0" u="none">
              <a:solidFill>
                <a:schemeClr val="accent2"/>
              </a:solidFill>
            </a:endParaRPr>
          </a:p>
          <a:p>
            <a:pPr marL="88900" indent="-88900"/>
            <a:endParaRPr lang="en-US" b="0" u="none">
              <a:solidFill>
                <a:schemeClr val="accent2"/>
              </a:solidFill>
            </a:endParaRPr>
          </a:p>
          <a:p>
            <a:pPr marL="88900" indent="-88900"/>
            <a:endParaRPr lang="en-US" b="0" u="none">
              <a:solidFill>
                <a:schemeClr val="accent2"/>
              </a:solidFill>
            </a:endParaRPr>
          </a:p>
          <a:p>
            <a:pPr marL="88900" indent="-88900"/>
            <a:r>
              <a:rPr lang="en-US" u="none">
                <a:solidFill>
                  <a:srgbClr val="A50021"/>
                </a:solidFill>
              </a:rPr>
              <a:t>  Functionalities of Bismuth-based nanostructures (BisNANO)</a:t>
            </a:r>
            <a:endParaRPr lang="es-ES" u="none">
              <a:solidFill>
                <a:srgbClr val="A50021"/>
              </a:solidFill>
            </a:endParaRPr>
          </a:p>
          <a:p>
            <a:pPr marL="88900" indent="-88900"/>
            <a:endParaRPr lang="es-ES" u="none">
              <a:solidFill>
                <a:schemeClr val="accent2"/>
              </a:solidFill>
            </a:endParaRPr>
          </a:p>
          <a:p>
            <a:pPr marL="88900" indent="-88900">
              <a:buFontTx/>
              <a:buChar char="•"/>
            </a:pPr>
            <a:r>
              <a:rPr lang="es-ES" b="0">
                <a:solidFill>
                  <a:srgbClr val="A50021"/>
                </a:solidFill>
              </a:rPr>
              <a:t>UNAM / Instituto de Investigaciones en Materiales</a:t>
            </a:r>
            <a:r>
              <a:rPr lang="es-ES" b="0" u="none">
                <a:solidFill>
                  <a:srgbClr val="A50021"/>
                </a:solidFill>
              </a:rPr>
              <a:t> </a:t>
            </a:r>
            <a:r>
              <a:rPr lang="es-ES" b="0" u="none">
                <a:solidFill>
                  <a:schemeClr val="accent2"/>
                </a:solidFill>
              </a:rPr>
              <a:t>CINVESTAV</a:t>
            </a:r>
          </a:p>
          <a:p>
            <a:pPr marL="88900" indent="-88900">
              <a:buFontTx/>
              <a:buChar char="•"/>
            </a:pPr>
            <a:r>
              <a:rPr lang="es-ES" b="0" u="none">
                <a:solidFill>
                  <a:schemeClr val="accent2"/>
                </a:solidFill>
              </a:rPr>
              <a:t>CINVESTAV / U. Querétaro</a:t>
            </a:r>
          </a:p>
          <a:p>
            <a:pPr marL="88900" indent="-88900">
              <a:buFontTx/>
              <a:buChar char="•"/>
            </a:pPr>
            <a:r>
              <a:rPr lang="es-ES" b="0" u="none">
                <a:solidFill>
                  <a:schemeClr val="accent2"/>
                </a:solidFill>
              </a:rPr>
              <a:t>Centro de Investigaciones en Óptica</a:t>
            </a:r>
          </a:p>
          <a:p>
            <a:pPr marL="88900" indent="-88900">
              <a:buFontTx/>
              <a:buChar char="•"/>
            </a:pPr>
            <a:r>
              <a:rPr lang="es-ES" b="0" u="none">
                <a:solidFill>
                  <a:schemeClr val="accent2"/>
                </a:solidFill>
              </a:rPr>
              <a:t>Farmaquímica, S.A. de C.V</a:t>
            </a:r>
          </a:p>
          <a:p>
            <a:pPr marL="88900" indent="-88900">
              <a:buFontTx/>
              <a:buChar char="•"/>
            </a:pPr>
            <a:r>
              <a:rPr lang="es-ES" b="0" u="none">
                <a:solidFill>
                  <a:schemeClr val="accent2"/>
                </a:solidFill>
              </a:rPr>
              <a:t>Instituto Nacional de Investigaciones Nucleares</a:t>
            </a:r>
          </a:p>
          <a:p>
            <a:pPr marL="88900" indent="-88900">
              <a:buFontTx/>
              <a:buChar char="•"/>
            </a:pPr>
            <a:r>
              <a:rPr lang="es-ES" b="0" u="none">
                <a:solidFill>
                  <a:schemeClr val="accent2"/>
                </a:solidFill>
              </a:rPr>
              <a:t>Instituto Potosino de Investigación Científica y Tecnológica</a:t>
            </a:r>
          </a:p>
          <a:p>
            <a:pPr marL="88900" indent="-88900">
              <a:buFontTx/>
              <a:buChar char="•"/>
            </a:pPr>
            <a:r>
              <a:rPr lang="es-ES" b="0" u="none">
                <a:solidFill>
                  <a:schemeClr val="accent2"/>
                </a:solidFill>
              </a:rPr>
              <a:t>Sadosa S.A. de C.V.</a:t>
            </a:r>
          </a:p>
          <a:p>
            <a:pPr marL="88900" indent="-88900">
              <a:buFontTx/>
              <a:buChar char="•"/>
            </a:pPr>
            <a:r>
              <a:rPr lang="es-ES" b="0" u="none">
                <a:solidFill>
                  <a:schemeClr val="accent2"/>
                </a:solidFill>
              </a:rPr>
              <a:t>Centro de Investigación Nacional de Metrología</a:t>
            </a:r>
          </a:p>
          <a:p>
            <a:pPr marL="88900" indent="-88900">
              <a:buFontTx/>
              <a:buChar char="•"/>
            </a:pPr>
            <a:r>
              <a:rPr lang="es-ES" b="0" u="none">
                <a:solidFill>
                  <a:schemeClr val="accent2"/>
                </a:solidFill>
              </a:rPr>
              <a:t>Universidad Autónoma Metropolitana</a:t>
            </a:r>
          </a:p>
          <a:p>
            <a:pPr marL="88900" indent="-88900">
              <a:buFontTx/>
              <a:buChar char="•"/>
            </a:pPr>
            <a:r>
              <a:rPr lang="es-ES" b="0" u="none">
                <a:solidFill>
                  <a:schemeClr val="accent2"/>
                </a:solidFill>
              </a:rPr>
              <a:t>UNAM / Facultad de Química</a:t>
            </a:r>
            <a:endParaRPr lang="en-US" b="0" u="none">
              <a:solidFill>
                <a:schemeClr val="accent2"/>
              </a:solidFill>
            </a:endParaRPr>
          </a:p>
        </p:txBody>
      </p:sp>
      <p:pic>
        <p:nvPicPr>
          <p:cNvPr id="16" name="Picture 2" descr="Nanotecnologia">
            <a:hlinkClick r:id="rId8"/>
          </p:cNvPr>
          <p:cNvPicPr>
            <a:picLocks noChangeAspect="1" noChangeArrowheads="1"/>
          </p:cNvPicPr>
          <p:nvPr/>
        </p:nvPicPr>
        <p:blipFill>
          <a:blip r:embed="rId9" cstate="print"/>
          <a:srcRect/>
          <a:stretch>
            <a:fillRect/>
          </a:stretch>
        </p:blipFill>
        <p:spPr bwMode="auto">
          <a:xfrm>
            <a:off x="7191736" y="6235700"/>
            <a:ext cx="1734719" cy="53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Logo brasil mex">
            <a:hlinkClick r:id="rId3"/>
          </p:cNvPr>
          <p:cNvPicPr>
            <a:picLocks noChangeAspect="1" noChangeArrowheads="1"/>
          </p:cNvPicPr>
          <p:nvPr/>
        </p:nvPicPr>
        <p:blipFill>
          <a:blip r:embed="rId4" cstate="print"/>
          <a:srcRect/>
          <a:stretch>
            <a:fillRect/>
          </a:stretch>
        </p:blipFill>
        <p:spPr bwMode="auto">
          <a:xfrm>
            <a:off x="1866900" y="581025"/>
            <a:ext cx="5203825" cy="1077913"/>
          </a:xfrm>
          <a:prstGeom prst="rect">
            <a:avLst/>
          </a:prstGeom>
          <a:noFill/>
          <a:ln w="9525">
            <a:noFill/>
            <a:miter lim="800000"/>
            <a:headEnd/>
            <a:tailEnd/>
          </a:ln>
        </p:spPr>
      </p:pic>
      <p:pic>
        <p:nvPicPr>
          <p:cNvPr id="60419"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89475" y="3479800"/>
            <a:ext cx="4264025" cy="2032000"/>
          </a:xfrm>
          <a:prstGeom prst="rect">
            <a:avLst/>
          </a:prstGeom>
          <a:noFill/>
          <a:ln w="9525">
            <a:noFill/>
            <a:miter lim="800000"/>
            <a:headEnd/>
            <a:tailEnd/>
          </a:ln>
        </p:spPr>
      </p:pic>
      <p:sp>
        <p:nvSpPr>
          <p:cNvPr id="41995" name="Text Box 11"/>
          <p:cNvSpPr txBox="1">
            <a:spLocks noChangeArrowheads="1"/>
          </p:cNvSpPr>
          <p:nvPr/>
        </p:nvSpPr>
        <p:spPr bwMode="auto">
          <a:xfrm>
            <a:off x="1676400" y="1739900"/>
            <a:ext cx="5486400" cy="76041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70000"/>
              </a:lnSpc>
              <a:spcBef>
                <a:spcPct val="50000"/>
              </a:spcBef>
              <a:defRPr/>
            </a:pPr>
            <a:r>
              <a:rPr lang="es-MX" sz="1400" u="none" dirty="0">
                <a:solidFill>
                  <a:srgbClr val="FFFFFF"/>
                </a:solidFill>
                <a:latin typeface="+mj-lt"/>
              </a:rPr>
              <a:t>Firmado entre </a:t>
            </a:r>
            <a:r>
              <a:rPr lang="es-MX" sz="1400" u="none" dirty="0" err="1">
                <a:solidFill>
                  <a:srgbClr val="FFFFFF"/>
                </a:solidFill>
                <a:latin typeface="+mj-lt"/>
              </a:rPr>
              <a:t>CONACyT</a:t>
            </a:r>
            <a:r>
              <a:rPr lang="es-MX" sz="1400" u="none" dirty="0">
                <a:solidFill>
                  <a:srgbClr val="FFFFFF"/>
                </a:solidFill>
                <a:latin typeface="+mj-lt"/>
              </a:rPr>
              <a:t> y MCT del Brasil</a:t>
            </a:r>
          </a:p>
          <a:p>
            <a:pPr algn="ctr">
              <a:lnSpc>
                <a:spcPct val="70000"/>
              </a:lnSpc>
              <a:spcBef>
                <a:spcPct val="50000"/>
              </a:spcBef>
              <a:defRPr/>
            </a:pPr>
            <a:r>
              <a:rPr lang="es-MX" sz="1400" u="none" dirty="0">
                <a:solidFill>
                  <a:srgbClr val="FFFFFF"/>
                </a:solidFill>
                <a:latin typeface="+mj-lt"/>
              </a:rPr>
              <a:t>Testigos de honor  F. Calderón y L. I. Da Silva</a:t>
            </a:r>
          </a:p>
          <a:p>
            <a:pPr algn="ctr">
              <a:lnSpc>
                <a:spcPct val="70000"/>
              </a:lnSpc>
              <a:spcBef>
                <a:spcPct val="50000"/>
              </a:spcBef>
              <a:defRPr/>
            </a:pPr>
            <a:r>
              <a:rPr lang="es-MX" sz="1400" u="none" dirty="0">
                <a:solidFill>
                  <a:srgbClr val="FFFFFF"/>
                </a:solidFill>
                <a:latin typeface="+mj-lt"/>
              </a:rPr>
              <a:t>Agosto, 2009</a:t>
            </a:r>
            <a:endParaRPr lang="es-ES" sz="1400" u="none" dirty="0">
              <a:solidFill>
                <a:srgbClr val="FFFFFF"/>
              </a:solidFill>
              <a:latin typeface="+mj-lt"/>
            </a:endParaRPr>
          </a:p>
        </p:txBody>
      </p:sp>
      <p:sp>
        <p:nvSpPr>
          <p:cNvPr id="60421" name="Rectangle 4"/>
          <p:cNvSpPr>
            <a:spLocks noChangeArrowheads="1"/>
          </p:cNvSpPr>
          <p:nvPr/>
        </p:nvSpPr>
        <p:spPr bwMode="auto">
          <a:xfrm>
            <a:off x="0" y="2636838"/>
            <a:ext cx="9144000" cy="4246562"/>
          </a:xfrm>
          <a:prstGeom prst="rect">
            <a:avLst/>
          </a:prstGeom>
          <a:noFill/>
          <a:ln w="9525" algn="ctr">
            <a:noFill/>
            <a:miter lim="800000"/>
            <a:headEnd/>
            <a:tailEnd/>
          </a:ln>
        </p:spPr>
        <p:txBody>
          <a:bodyPr anchor="ctr">
            <a:spAutoFit/>
          </a:bodyPr>
          <a:lstStyle/>
          <a:p>
            <a:pPr marL="88900" indent="-88900">
              <a:tabLst>
                <a:tab pos="609600" algn="l"/>
              </a:tabLst>
            </a:pPr>
            <a:r>
              <a:rPr lang="es-ES" sz="1800" u="none">
                <a:solidFill>
                  <a:srgbClr val="A50021"/>
                </a:solidFill>
              </a:rPr>
              <a:t>Objetivo:</a:t>
            </a:r>
          </a:p>
          <a:p>
            <a:pPr marL="88900" indent="-88900">
              <a:tabLst>
                <a:tab pos="609600" algn="l"/>
              </a:tabLst>
            </a:pPr>
            <a:r>
              <a:rPr lang="es-ES" sz="1400" u="none">
                <a:solidFill>
                  <a:schemeClr val="accent2"/>
                </a:solidFill>
              </a:rPr>
              <a:t>Establecer colaboración entre instituciones mexicanas y brasileñas en el campo de la Nanotecnología</a:t>
            </a:r>
          </a:p>
          <a:p>
            <a:pPr marL="88900" indent="-88900">
              <a:tabLst>
                <a:tab pos="609600" algn="l"/>
              </a:tabLst>
            </a:pPr>
            <a:endParaRPr lang="es-ES" sz="1400" u="none">
              <a:solidFill>
                <a:srgbClr val="A50021"/>
              </a:solidFill>
            </a:endParaRPr>
          </a:p>
          <a:p>
            <a:pPr marL="88900" indent="-88900">
              <a:tabLst>
                <a:tab pos="609600" algn="l"/>
              </a:tabLst>
            </a:pPr>
            <a:endParaRPr lang="es-ES" sz="1400" u="none">
              <a:solidFill>
                <a:srgbClr val="A50021"/>
              </a:solidFill>
            </a:endParaRPr>
          </a:p>
          <a:p>
            <a:pPr marL="88900" indent="-88900">
              <a:tabLst>
                <a:tab pos="609600" algn="l"/>
              </a:tabLst>
            </a:pPr>
            <a:r>
              <a:rPr lang="es-ES" sz="1400" u="none">
                <a:solidFill>
                  <a:schemeClr val="accent2"/>
                </a:solidFill>
              </a:rPr>
              <a:t>Coordinadores</a:t>
            </a:r>
            <a:r>
              <a:rPr lang="es-ES" sz="1400" u="none">
                <a:solidFill>
                  <a:srgbClr val="A50021"/>
                </a:solidFill>
              </a:rPr>
              <a:t>: J. González y G. Trápaga (Mex)</a:t>
            </a:r>
          </a:p>
          <a:p>
            <a:pPr marL="88900" indent="-88900">
              <a:tabLst>
                <a:tab pos="609600" algn="l"/>
              </a:tabLst>
            </a:pPr>
            <a:r>
              <a:rPr lang="es-ES" sz="1400" u="none">
                <a:solidFill>
                  <a:srgbClr val="A50021"/>
                </a:solidFill>
              </a:rPr>
              <a:t>                            Ado Jorio y Rubens B. Filho (Bra)</a:t>
            </a:r>
          </a:p>
          <a:p>
            <a:pPr marL="88900" indent="-88900">
              <a:tabLst>
                <a:tab pos="609600" algn="l"/>
              </a:tabLst>
            </a:pPr>
            <a:endParaRPr lang="es-ES" sz="1400" u="none">
              <a:solidFill>
                <a:srgbClr val="A50021"/>
              </a:solidFill>
            </a:endParaRPr>
          </a:p>
          <a:p>
            <a:pPr marL="88900" indent="-88900">
              <a:tabLst>
                <a:tab pos="609600" algn="l"/>
              </a:tabLst>
            </a:pPr>
            <a:r>
              <a:rPr lang="es-ES" sz="1400" u="none">
                <a:solidFill>
                  <a:schemeClr val="accent2"/>
                </a:solidFill>
              </a:rPr>
              <a:t>Primera reunión:</a:t>
            </a:r>
            <a:r>
              <a:rPr lang="es-ES" sz="1400" u="none">
                <a:solidFill>
                  <a:srgbClr val="A50021"/>
                </a:solidFill>
              </a:rPr>
              <a:t> 17 y 18 diciembre 2009, Chihuahua:</a:t>
            </a:r>
          </a:p>
          <a:p>
            <a:pPr marL="88900" indent="-88900">
              <a:tabLst>
                <a:tab pos="609600" algn="l"/>
              </a:tabLst>
            </a:pPr>
            <a:endParaRPr lang="es-ES" sz="1400" u="none">
              <a:solidFill>
                <a:srgbClr val="A50021"/>
              </a:solidFill>
            </a:endParaRPr>
          </a:p>
          <a:p>
            <a:pPr marL="88900" indent="-88900">
              <a:buFontTx/>
              <a:buChar char="•"/>
              <a:tabLst>
                <a:tab pos="609600" algn="l"/>
              </a:tabLst>
            </a:pPr>
            <a:r>
              <a:rPr lang="es-MX" sz="1400" u="none">
                <a:solidFill>
                  <a:schemeClr val="accent2"/>
                </a:solidFill>
              </a:rPr>
              <a:t>Comité formado por </a:t>
            </a:r>
            <a:r>
              <a:rPr lang="es-MX" sz="1400" u="none">
                <a:solidFill>
                  <a:srgbClr val="A50021"/>
                </a:solidFill>
              </a:rPr>
              <a:t>16 miembros</a:t>
            </a:r>
            <a:r>
              <a:rPr lang="es-MX" sz="1400" u="none">
                <a:solidFill>
                  <a:schemeClr val="accent2"/>
                </a:solidFill>
              </a:rPr>
              <a:t>,  8 de cada país.  </a:t>
            </a:r>
          </a:p>
          <a:p>
            <a:pPr marL="88900" indent="-88900">
              <a:tabLst>
                <a:tab pos="609600" algn="l"/>
              </a:tabLst>
            </a:pPr>
            <a:endParaRPr lang="es-ES" sz="1400" u="none">
              <a:solidFill>
                <a:srgbClr val="A50021"/>
              </a:solidFill>
            </a:endParaRPr>
          </a:p>
          <a:p>
            <a:pPr marL="88900" indent="-88900">
              <a:buFontTx/>
              <a:buChar char="•"/>
              <a:tabLst>
                <a:tab pos="609600" algn="l"/>
              </a:tabLst>
            </a:pPr>
            <a:r>
              <a:rPr lang="es-MX" sz="1400" u="none">
                <a:solidFill>
                  <a:schemeClr val="accent2"/>
                </a:solidFill>
              </a:rPr>
              <a:t>En mayo 2010 se preparará una </a:t>
            </a:r>
            <a:r>
              <a:rPr lang="es-MX" sz="1400" u="none">
                <a:solidFill>
                  <a:srgbClr val="A50021"/>
                </a:solidFill>
              </a:rPr>
              <a:t>convocatoria</a:t>
            </a:r>
          </a:p>
          <a:p>
            <a:pPr marL="88900" indent="-88900">
              <a:tabLst>
                <a:tab pos="609600" algn="l"/>
              </a:tabLst>
            </a:pPr>
            <a:r>
              <a:rPr lang="es-MX" sz="1400" u="none">
                <a:solidFill>
                  <a:schemeClr val="accent2"/>
                </a:solidFill>
              </a:rPr>
              <a:t>  Publicación de Convocatoria julio/2010.</a:t>
            </a:r>
          </a:p>
          <a:p>
            <a:pPr marL="88900" indent="-88900">
              <a:buFontTx/>
              <a:buChar char="•"/>
              <a:tabLst>
                <a:tab pos="609600" algn="l"/>
              </a:tabLst>
            </a:pPr>
            <a:endParaRPr lang="es-MX" sz="1400" u="none">
              <a:solidFill>
                <a:schemeClr val="accent2"/>
              </a:solidFill>
            </a:endParaRPr>
          </a:p>
          <a:p>
            <a:pPr marL="88900" indent="-88900">
              <a:buFontTx/>
              <a:buChar char="•"/>
              <a:tabLst>
                <a:tab pos="609600" algn="l"/>
              </a:tabLst>
            </a:pPr>
            <a:r>
              <a:rPr lang="es-MX" sz="1400" u="none">
                <a:solidFill>
                  <a:schemeClr val="accent2"/>
                </a:solidFill>
              </a:rPr>
              <a:t>US$ 1,000,000.00 por cada país</a:t>
            </a:r>
          </a:p>
          <a:p>
            <a:pPr marL="88900" indent="-88900">
              <a:buFontTx/>
              <a:buChar char="•"/>
              <a:tabLst>
                <a:tab pos="609600" algn="l"/>
              </a:tabLst>
            </a:pPr>
            <a:endParaRPr lang="es-ES" sz="1400" u="none">
              <a:solidFill>
                <a:schemeClr val="accent2"/>
              </a:solidFill>
            </a:endParaRPr>
          </a:p>
          <a:p>
            <a:pPr marL="88900" indent="-88900">
              <a:buFontTx/>
              <a:buChar char="•"/>
              <a:tabLst>
                <a:tab pos="609600" algn="l"/>
              </a:tabLst>
            </a:pPr>
            <a:r>
              <a:rPr lang="es-MX" sz="1400" u="none">
                <a:solidFill>
                  <a:schemeClr val="accent2"/>
                </a:solidFill>
              </a:rPr>
              <a:t>Se acordó organizar un </a:t>
            </a:r>
            <a:r>
              <a:rPr lang="es-MX" sz="1400" u="none">
                <a:solidFill>
                  <a:srgbClr val="A50021"/>
                </a:solidFill>
              </a:rPr>
              <a:t>Simposium dentro del Congreso de Materiales de Brasil</a:t>
            </a:r>
            <a:r>
              <a:rPr lang="es-MX" sz="1400" u="none">
                <a:solidFill>
                  <a:schemeClr val="accent2"/>
                </a:solidFill>
              </a:rPr>
              <a:t>, del 24 al 28 de octubre de 2010, en la ciudad de Ouro Preto Brasil. </a:t>
            </a:r>
          </a:p>
          <a:p>
            <a:pPr marL="88900" indent="-88900">
              <a:tabLst>
                <a:tab pos="609600" algn="l"/>
              </a:tabLst>
            </a:pPr>
            <a:endParaRPr lang="es-ES" sz="1400" u="none">
              <a:solidFill>
                <a:schemeClr val="accent2"/>
              </a:solidFill>
            </a:endParaRPr>
          </a:p>
        </p:txBody>
      </p:sp>
      <p:pic>
        <p:nvPicPr>
          <p:cNvPr id="8" name="Picture 2" descr="Nanotecnologia">
            <a:hlinkClick r:id="rId6"/>
          </p:cNvPr>
          <p:cNvPicPr>
            <a:picLocks noChangeAspect="1" noChangeArrowheads="1"/>
          </p:cNvPicPr>
          <p:nvPr/>
        </p:nvPicPr>
        <p:blipFill>
          <a:blip r:embed="rId7" cstate="print"/>
          <a:srcRect/>
          <a:stretch>
            <a:fillRect/>
          </a:stretch>
        </p:blipFill>
        <p:spPr bwMode="auto">
          <a:xfrm>
            <a:off x="7450586" y="1"/>
            <a:ext cx="1693413" cy="520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0423" name="3 Rectángulo"/>
          <p:cNvSpPr>
            <a:spLocks noChangeArrowheads="1"/>
          </p:cNvSpPr>
          <p:nvPr/>
        </p:nvSpPr>
        <p:spPr bwMode="auto">
          <a:xfrm>
            <a:off x="7315200" y="1714500"/>
            <a:ext cx="1663700" cy="830263"/>
          </a:xfrm>
          <a:prstGeom prst="rect">
            <a:avLst/>
          </a:prstGeom>
          <a:noFill/>
          <a:ln w="9525" algn="ctr">
            <a:noFill/>
            <a:miter lim="800000"/>
            <a:headEnd/>
            <a:tailEnd/>
          </a:ln>
        </p:spPr>
        <p:txBody>
          <a:bodyPr>
            <a:spAutoFit/>
          </a:bodyPr>
          <a:lstStyle/>
          <a:p>
            <a:pPr algn="ctr"/>
            <a:r>
              <a:rPr lang="es-ES" sz="1600" u="none">
                <a:solidFill>
                  <a:srgbClr val="C00000"/>
                </a:solidFill>
                <a:latin typeface="Calibri" pitchFamily="34" charset="0"/>
              </a:rPr>
              <a:t>Próxima Reunión  Brasil </a:t>
            </a:r>
          </a:p>
          <a:p>
            <a:pPr algn="ctr"/>
            <a:r>
              <a:rPr lang="es-ES" sz="1600" u="none">
                <a:solidFill>
                  <a:srgbClr val="C00000"/>
                </a:solidFill>
                <a:latin typeface="Calibri" pitchFamily="34" charset="0"/>
              </a:rPr>
              <a:t>Mayo 2010 </a:t>
            </a:r>
          </a:p>
        </p:txBody>
      </p:sp>
      <p:sp>
        <p:nvSpPr>
          <p:cNvPr id="60424" name="5 CuadroTexto"/>
          <p:cNvSpPr txBox="1">
            <a:spLocks noChangeArrowheads="1"/>
          </p:cNvSpPr>
          <p:nvPr/>
        </p:nvSpPr>
        <p:spPr bwMode="auto">
          <a:xfrm>
            <a:off x="2551113" y="2517775"/>
            <a:ext cx="3429000" cy="307975"/>
          </a:xfrm>
          <a:prstGeom prst="rect">
            <a:avLst/>
          </a:prstGeom>
          <a:noFill/>
          <a:ln w="9525">
            <a:noFill/>
            <a:miter lim="800000"/>
            <a:headEnd/>
            <a:tailEnd/>
          </a:ln>
        </p:spPr>
        <p:txBody>
          <a:bodyPr>
            <a:spAutoFit/>
          </a:bodyPr>
          <a:lstStyle/>
          <a:p>
            <a:pPr algn="r"/>
            <a:r>
              <a:rPr lang="es-MX" sz="1400">
                <a:solidFill>
                  <a:srgbClr val="FF0000"/>
                </a:solidFill>
              </a:rPr>
              <a:t>http://cbmnano.cimav.edu.mx</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pnn">
            <a:hlinkClick r:id="rId3"/>
          </p:cNvPr>
          <p:cNvPicPr>
            <a:picLocks noChangeAspect="1" noChangeArrowheads="1"/>
          </p:cNvPicPr>
          <p:nvPr/>
        </p:nvPicPr>
        <p:blipFill>
          <a:blip r:embed="rId4" cstate="print"/>
          <a:srcRect/>
          <a:stretch>
            <a:fillRect/>
          </a:stretch>
        </p:blipFill>
        <p:spPr bwMode="auto">
          <a:xfrm>
            <a:off x="522288" y="4149725"/>
            <a:ext cx="3197225" cy="1873250"/>
          </a:xfrm>
          <a:prstGeom prst="rect">
            <a:avLst/>
          </a:prstGeom>
          <a:noFill/>
          <a:ln w="9525">
            <a:noFill/>
            <a:miter lim="800000"/>
            <a:headEnd/>
            <a:tailEnd/>
          </a:ln>
        </p:spPr>
      </p:pic>
      <p:sp>
        <p:nvSpPr>
          <p:cNvPr id="61443" name="Rectangle 7"/>
          <p:cNvSpPr>
            <a:spLocks noChangeArrowheads="1"/>
          </p:cNvSpPr>
          <p:nvPr/>
        </p:nvSpPr>
        <p:spPr bwMode="auto">
          <a:xfrm>
            <a:off x="114300" y="1420813"/>
            <a:ext cx="9144000" cy="1558925"/>
          </a:xfrm>
          <a:prstGeom prst="rect">
            <a:avLst/>
          </a:prstGeom>
          <a:noFill/>
          <a:ln w="9525" algn="ctr">
            <a:noFill/>
            <a:miter lim="800000"/>
            <a:headEnd/>
            <a:tailEnd/>
          </a:ln>
        </p:spPr>
        <p:txBody>
          <a:bodyPr>
            <a:spAutoFit/>
          </a:bodyPr>
          <a:lstStyle/>
          <a:p>
            <a:pPr>
              <a:buClr>
                <a:schemeClr val="accent2"/>
              </a:buClr>
              <a:buSzPts val="1600"/>
              <a:buFont typeface="Wingdings" pitchFamily="2" charset="2"/>
              <a:buNone/>
            </a:pPr>
            <a:r>
              <a:rPr lang="es-ES" sz="1600" u="none">
                <a:solidFill>
                  <a:schemeClr val="accent2"/>
                </a:solidFill>
              </a:rPr>
              <a:t>En el mes de </a:t>
            </a:r>
            <a:r>
              <a:rPr lang="es-ES" sz="1600" u="none">
                <a:solidFill>
                  <a:srgbClr val="A50021"/>
                </a:solidFill>
              </a:rPr>
              <a:t>septiembre/2009</a:t>
            </a:r>
            <a:r>
              <a:rPr lang="es-ES" sz="1600" u="none">
                <a:solidFill>
                  <a:schemeClr val="accent2"/>
                </a:solidFill>
              </a:rPr>
              <a:t> se conformó en Río, con una asistencia de más de 100 Investigadores la red PNN </a:t>
            </a:r>
          </a:p>
          <a:p>
            <a:pPr>
              <a:buClr>
                <a:schemeClr val="accent2"/>
              </a:buClr>
              <a:buSzPts val="1600"/>
              <a:buFont typeface="Wingdings" pitchFamily="2" charset="2"/>
              <a:buNone/>
            </a:pPr>
            <a:endParaRPr lang="es-ES" sz="1600" u="none">
              <a:solidFill>
                <a:schemeClr val="accent2"/>
              </a:solidFill>
            </a:endParaRPr>
          </a:p>
          <a:p>
            <a:pPr>
              <a:buClr>
                <a:schemeClr val="accent2"/>
              </a:buClr>
              <a:buSzPts val="1600"/>
              <a:buFont typeface="Wingdings" pitchFamily="2" charset="2"/>
              <a:buNone/>
            </a:pPr>
            <a:r>
              <a:rPr lang="es-ES" sz="1600" u="none">
                <a:solidFill>
                  <a:schemeClr val="accent2"/>
                </a:solidFill>
              </a:rPr>
              <a:t>Coordinador: J. González Hernández (GNN: Bob Chang)</a:t>
            </a:r>
          </a:p>
          <a:p>
            <a:pPr>
              <a:buClr>
                <a:schemeClr val="accent2"/>
              </a:buClr>
              <a:buSzPts val="1600"/>
              <a:buFont typeface="Wingdings" pitchFamily="2" charset="2"/>
              <a:buNone/>
            </a:pPr>
            <a:endParaRPr lang="es-ES" sz="1600" u="none">
              <a:solidFill>
                <a:srgbClr val="A50021"/>
              </a:solidFill>
            </a:endParaRPr>
          </a:p>
          <a:p>
            <a:pPr>
              <a:buClr>
                <a:schemeClr val="accent2"/>
              </a:buClr>
              <a:buSzPts val="1600"/>
              <a:buFont typeface="Wingdings" pitchFamily="2" charset="2"/>
              <a:buNone/>
            </a:pPr>
            <a:r>
              <a:rPr lang="es-ES" sz="1600" u="none">
                <a:solidFill>
                  <a:srgbClr val="A50021"/>
                </a:solidFill>
              </a:rPr>
              <a:t>Afiliados “Global Nanotechnology Network (GNN)”. </a:t>
            </a:r>
          </a:p>
        </p:txBody>
      </p:sp>
      <p:sp>
        <p:nvSpPr>
          <p:cNvPr id="61444" name="Rectangle 8"/>
          <p:cNvSpPr>
            <a:spLocks noChangeArrowheads="1"/>
          </p:cNvSpPr>
          <p:nvPr/>
        </p:nvSpPr>
        <p:spPr bwMode="auto">
          <a:xfrm>
            <a:off x="255588" y="3113088"/>
            <a:ext cx="8888412" cy="581025"/>
          </a:xfrm>
          <a:prstGeom prst="rect">
            <a:avLst/>
          </a:prstGeom>
          <a:noFill/>
          <a:ln w="9525" algn="ctr">
            <a:noFill/>
            <a:miter lim="800000"/>
            <a:headEnd/>
            <a:tailEnd/>
          </a:ln>
        </p:spPr>
        <p:txBody>
          <a:bodyPr>
            <a:spAutoFit/>
          </a:bodyPr>
          <a:lstStyle/>
          <a:p>
            <a:r>
              <a:rPr lang="es-ES" sz="1600" u="none">
                <a:solidFill>
                  <a:schemeClr val="accent2"/>
                </a:solidFill>
              </a:rPr>
              <a:t>Objetivo: Colaborar, compartir, co-financiar, formar recursos humanos, intercambio de  personal e información</a:t>
            </a:r>
          </a:p>
        </p:txBody>
      </p:sp>
      <p:sp>
        <p:nvSpPr>
          <p:cNvPr id="61445" name="Rectangle 10"/>
          <p:cNvSpPr>
            <a:spLocks noChangeArrowheads="1"/>
          </p:cNvSpPr>
          <p:nvPr/>
        </p:nvSpPr>
        <p:spPr bwMode="auto">
          <a:xfrm>
            <a:off x="3849688" y="3775075"/>
            <a:ext cx="3894137" cy="2781300"/>
          </a:xfrm>
          <a:prstGeom prst="rect">
            <a:avLst/>
          </a:prstGeom>
          <a:noFill/>
          <a:ln w="9525" algn="ctr">
            <a:noFill/>
            <a:miter lim="800000"/>
            <a:headEnd/>
            <a:tailEnd/>
          </a:ln>
        </p:spPr>
        <p:txBody>
          <a:bodyPr wrap="none">
            <a:spAutoFit/>
          </a:bodyPr>
          <a:lstStyle/>
          <a:p>
            <a:pPr marL="177800" indent="-177800"/>
            <a:r>
              <a:rPr lang="es-ES" sz="1600" u="none">
                <a:solidFill>
                  <a:schemeClr val="accent2"/>
                </a:solidFill>
              </a:rPr>
              <a:t>Los países que integran esta red son:</a:t>
            </a:r>
          </a:p>
          <a:p>
            <a:pPr marL="177800" indent="-177800"/>
            <a:r>
              <a:rPr lang="es-ES" sz="1600" u="none">
                <a:solidFill>
                  <a:schemeClr val="accent2"/>
                </a:solidFill>
              </a:rPr>
              <a:t> </a:t>
            </a:r>
          </a:p>
          <a:p>
            <a:pPr marL="177800" indent="-177800">
              <a:buFontTx/>
              <a:buChar char="•"/>
            </a:pPr>
            <a:r>
              <a:rPr lang="es-ES" sz="1600" u="none">
                <a:solidFill>
                  <a:srgbClr val="A50021"/>
                </a:solidFill>
              </a:rPr>
              <a:t>Argentina</a:t>
            </a:r>
          </a:p>
          <a:p>
            <a:pPr marL="177800" indent="-177800">
              <a:buFontTx/>
              <a:buChar char="•"/>
            </a:pPr>
            <a:r>
              <a:rPr lang="es-ES" sz="1600" u="none">
                <a:solidFill>
                  <a:srgbClr val="A50021"/>
                </a:solidFill>
              </a:rPr>
              <a:t>Brasil</a:t>
            </a:r>
          </a:p>
          <a:p>
            <a:pPr marL="177800" indent="-177800">
              <a:buFontTx/>
              <a:buChar char="•"/>
            </a:pPr>
            <a:r>
              <a:rPr lang="es-ES" sz="1600" u="none">
                <a:solidFill>
                  <a:srgbClr val="A50021"/>
                </a:solidFill>
              </a:rPr>
              <a:t>Chile </a:t>
            </a:r>
          </a:p>
          <a:p>
            <a:pPr marL="177800" indent="-177800">
              <a:buFontTx/>
              <a:buChar char="•"/>
            </a:pPr>
            <a:r>
              <a:rPr lang="es-ES" sz="1600" u="none">
                <a:solidFill>
                  <a:srgbClr val="A50021"/>
                </a:solidFill>
              </a:rPr>
              <a:t>Colombia</a:t>
            </a:r>
          </a:p>
          <a:p>
            <a:pPr marL="177800" indent="-177800">
              <a:buFontTx/>
              <a:buChar char="•"/>
            </a:pPr>
            <a:r>
              <a:rPr lang="es-ES" sz="1600" u="none">
                <a:solidFill>
                  <a:srgbClr val="A50021"/>
                </a:solidFill>
              </a:rPr>
              <a:t>Costa Rica</a:t>
            </a:r>
          </a:p>
          <a:p>
            <a:pPr marL="177800" indent="-177800">
              <a:buFontTx/>
              <a:buChar char="•"/>
            </a:pPr>
            <a:r>
              <a:rPr lang="es-ES" sz="1600" u="none">
                <a:solidFill>
                  <a:srgbClr val="A50021"/>
                </a:solidFill>
              </a:rPr>
              <a:t>México </a:t>
            </a:r>
          </a:p>
          <a:p>
            <a:pPr marL="177800" indent="-177800">
              <a:buFontTx/>
              <a:buChar char="•"/>
            </a:pPr>
            <a:r>
              <a:rPr lang="es-ES" sz="1600" u="none">
                <a:solidFill>
                  <a:srgbClr val="A50021"/>
                </a:solidFill>
              </a:rPr>
              <a:t>Estados Unidos </a:t>
            </a:r>
          </a:p>
          <a:p>
            <a:pPr marL="177800" indent="-177800">
              <a:buFontTx/>
              <a:buChar char="•"/>
            </a:pPr>
            <a:r>
              <a:rPr lang="es-ES" sz="1600" u="none">
                <a:solidFill>
                  <a:srgbClr val="A50021"/>
                </a:solidFill>
              </a:rPr>
              <a:t>Uruguay</a:t>
            </a:r>
          </a:p>
          <a:p>
            <a:pPr marL="177800" indent="-177800">
              <a:buFontTx/>
              <a:buChar char="•"/>
            </a:pPr>
            <a:r>
              <a:rPr lang="es-ES" sz="1600" u="none">
                <a:solidFill>
                  <a:srgbClr val="A50021"/>
                </a:solidFill>
              </a:rPr>
              <a:t>Venezuela</a:t>
            </a:r>
          </a:p>
        </p:txBody>
      </p:sp>
      <p:sp>
        <p:nvSpPr>
          <p:cNvPr id="61446" name="Rectangle 11"/>
          <p:cNvSpPr>
            <a:spLocks noChangeArrowheads="1"/>
          </p:cNvSpPr>
          <p:nvPr/>
        </p:nvSpPr>
        <p:spPr bwMode="auto">
          <a:xfrm>
            <a:off x="1917700" y="833438"/>
            <a:ext cx="5310188" cy="366712"/>
          </a:xfrm>
          <a:prstGeom prst="rect">
            <a:avLst/>
          </a:prstGeom>
          <a:noFill/>
          <a:ln w="9525" algn="ctr">
            <a:noFill/>
            <a:miter lim="800000"/>
            <a:headEnd/>
            <a:tailEnd/>
          </a:ln>
        </p:spPr>
        <p:txBody>
          <a:bodyPr anchor="ctr">
            <a:spAutoFit/>
          </a:bodyPr>
          <a:lstStyle/>
          <a:p>
            <a:pPr algn="ctr"/>
            <a:r>
              <a:rPr lang="es-ES" sz="1800" u="none">
                <a:solidFill>
                  <a:srgbClr val="990033"/>
                </a:solidFill>
              </a:rPr>
              <a:t>Pan-American Nanotechnology Network (PNN)</a:t>
            </a:r>
          </a:p>
        </p:txBody>
      </p:sp>
      <p:pic>
        <p:nvPicPr>
          <p:cNvPr id="8" name="Picture 2" descr="Nanotecnologia">
            <a:hlinkClick r:id="rId5"/>
          </p:cNvPr>
          <p:cNvPicPr>
            <a:picLocks noChangeAspect="1" noChangeArrowheads="1"/>
          </p:cNvPicPr>
          <p:nvPr/>
        </p:nvPicPr>
        <p:blipFill>
          <a:blip r:embed="rId6" cstate="print"/>
          <a:srcRect/>
          <a:stretch>
            <a:fillRect/>
          </a:stretch>
        </p:blipFill>
        <p:spPr bwMode="auto">
          <a:xfrm>
            <a:off x="7450586" y="1"/>
            <a:ext cx="1693413" cy="520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448" name="3 Rectángulo"/>
          <p:cNvSpPr>
            <a:spLocks noChangeArrowheads="1"/>
          </p:cNvSpPr>
          <p:nvPr/>
        </p:nvSpPr>
        <p:spPr bwMode="auto">
          <a:xfrm>
            <a:off x="7192963" y="4397375"/>
            <a:ext cx="1747837" cy="841375"/>
          </a:xfrm>
          <a:prstGeom prst="rect">
            <a:avLst/>
          </a:prstGeom>
          <a:noFill/>
          <a:ln w="15875" algn="ctr">
            <a:solidFill>
              <a:schemeClr val="tx1"/>
            </a:solidFill>
            <a:miter lim="800000"/>
            <a:headEnd/>
            <a:tailEnd/>
          </a:ln>
        </p:spPr>
        <p:txBody>
          <a:bodyPr wrap="none">
            <a:spAutoFit/>
          </a:bodyPr>
          <a:lstStyle/>
          <a:p>
            <a:pPr algn="ctr"/>
            <a:r>
              <a:rPr lang="es-ES" sz="1600" u="none">
                <a:solidFill>
                  <a:srgbClr val="C00000"/>
                </a:solidFill>
                <a:latin typeface="Calibri" pitchFamily="34" charset="0"/>
              </a:rPr>
              <a:t>Próxima Reunión. </a:t>
            </a:r>
          </a:p>
          <a:p>
            <a:pPr algn="ctr"/>
            <a:r>
              <a:rPr lang="es-ES" sz="1600" u="none">
                <a:solidFill>
                  <a:srgbClr val="C00000"/>
                </a:solidFill>
                <a:latin typeface="Calibri" pitchFamily="34" charset="0"/>
              </a:rPr>
              <a:t>Francia</a:t>
            </a:r>
          </a:p>
          <a:p>
            <a:pPr algn="ctr"/>
            <a:r>
              <a:rPr lang="es-ES" sz="1600" u="none">
                <a:solidFill>
                  <a:srgbClr val="C00000"/>
                </a:solidFill>
                <a:latin typeface="Calibri" pitchFamily="34" charset="0"/>
              </a:rPr>
              <a:t>Mayo 2010 </a:t>
            </a:r>
          </a:p>
        </p:txBody>
      </p:sp>
      <p:sp>
        <p:nvSpPr>
          <p:cNvPr id="61449" name="5 CuadroTexto"/>
          <p:cNvSpPr txBox="1">
            <a:spLocks noChangeArrowheads="1"/>
          </p:cNvSpPr>
          <p:nvPr/>
        </p:nvSpPr>
        <p:spPr bwMode="auto">
          <a:xfrm>
            <a:off x="3073400" y="1104900"/>
            <a:ext cx="2928938" cy="307975"/>
          </a:xfrm>
          <a:prstGeom prst="rect">
            <a:avLst/>
          </a:prstGeom>
          <a:noFill/>
          <a:ln w="9525">
            <a:noFill/>
            <a:miter lim="800000"/>
            <a:headEnd/>
            <a:tailEnd/>
          </a:ln>
        </p:spPr>
        <p:txBody>
          <a:bodyPr>
            <a:spAutoFit/>
          </a:bodyPr>
          <a:lstStyle/>
          <a:p>
            <a:pPr algn="r"/>
            <a:r>
              <a:rPr lang="es-MX" sz="1400">
                <a:solidFill>
                  <a:srgbClr val="FF0000"/>
                </a:solidFill>
              </a:rPr>
              <a:t>http://pnn.cimav.edu.mx</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4" name="Rectangle 12"/>
          <p:cNvSpPr>
            <a:spLocks noChangeArrowheads="1"/>
          </p:cNvSpPr>
          <p:nvPr/>
        </p:nvSpPr>
        <p:spPr bwMode="auto">
          <a:xfrm>
            <a:off x="165100" y="4368800"/>
            <a:ext cx="8585200" cy="609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r">
              <a:defRPr/>
            </a:pPr>
            <a:endParaRPr lang="es-MX"/>
          </a:p>
        </p:txBody>
      </p:sp>
      <p:sp>
        <p:nvSpPr>
          <p:cNvPr id="44035" name="Rectangle 4"/>
          <p:cNvSpPr>
            <a:spLocks noChangeArrowheads="1"/>
          </p:cNvSpPr>
          <p:nvPr/>
        </p:nvSpPr>
        <p:spPr bwMode="auto">
          <a:xfrm>
            <a:off x="144463" y="1239838"/>
            <a:ext cx="8858250" cy="4427537"/>
          </a:xfrm>
          <a:prstGeom prst="rect">
            <a:avLst/>
          </a:prstGeom>
          <a:noFill/>
          <a:ln w="9525" algn="ctr">
            <a:noFill/>
            <a:miter lim="800000"/>
            <a:headEnd/>
            <a:tailEnd/>
          </a:ln>
        </p:spPr>
        <p:txBody>
          <a:bodyPr anchor="ctr">
            <a:spAutoFit/>
          </a:bodyPr>
          <a:lstStyle/>
          <a:p>
            <a:pPr>
              <a:defRPr/>
            </a:pPr>
            <a:r>
              <a:rPr lang="es-MX" sz="1600" u="none" dirty="0">
                <a:solidFill>
                  <a:schemeClr val="accent2"/>
                </a:solidFill>
              </a:rPr>
              <a:t>Se participó en el </a:t>
            </a:r>
            <a:r>
              <a:rPr lang="es-MX" sz="1600" u="none" dirty="0">
                <a:solidFill>
                  <a:srgbClr val="A50021"/>
                </a:solidFill>
              </a:rPr>
              <a:t>“Taller Temático de Expertos en </a:t>
            </a:r>
            <a:r>
              <a:rPr lang="es-MX" sz="1600" u="none" dirty="0" err="1">
                <a:solidFill>
                  <a:srgbClr val="A50021"/>
                </a:solidFill>
              </a:rPr>
              <a:t>Nanociencias</a:t>
            </a:r>
            <a:r>
              <a:rPr lang="es-MX" sz="1600" u="none" dirty="0">
                <a:solidFill>
                  <a:srgbClr val="A50021"/>
                </a:solidFill>
              </a:rPr>
              <a:t> y Nanotecnología”</a:t>
            </a:r>
            <a:r>
              <a:rPr lang="es-MX" sz="1600" u="none" dirty="0">
                <a:solidFill>
                  <a:schemeClr val="accent2"/>
                </a:solidFill>
              </a:rPr>
              <a:t> los días 26 y 27 de marzo de 2009, en las instalaciones de la Benemérita Universidad Autónoma de Puebla</a:t>
            </a:r>
          </a:p>
          <a:p>
            <a:pPr>
              <a:defRPr/>
            </a:pPr>
            <a:endParaRPr lang="es-MX" u="none" dirty="0">
              <a:solidFill>
                <a:schemeClr val="accent2"/>
              </a:solidFill>
            </a:endParaRPr>
          </a:p>
          <a:p>
            <a:pPr>
              <a:defRPr/>
            </a:pPr>
            <a:r>
              <a:rPr lang="es-MX" sz="1600" u="none" dirty="0">
                <a:solidFill>
                  <a:schemeClr val="accent2"/>
                </a:solidFill>
              </a:rPr>
              <a:t>En dicho evento se trabajó en la constitución de la </a:t>
            </a:r>
            <a:r>
              <a:rPr lang="es-MX" sz="1600" u="none" dirty="0">
                <a:solidFill>
                  <a:srgbClr val="A50021"/>
                </a:solidFill>
              </a:rPr>
              <a:t>Red Temática de </a:t>
            </a:r>
            <a:r>
              <a:rPr lang="es-MX" sz="1600" u="none" dirty="0" err="1">
                <a:solidFill>
                  <a:srgbClr val="A50021"/>
                </a:solidFill>
              </a:rPr>
              <a:t>Nanociencias</a:t>
            </a:r>
            <a:r>
              <a:rPr lang="es-MX" sz="1600" u="none" dirty="0">
                <a:solidFill>
                  <a:srgbClr val="A50021"/>
                </a:solidFill>
              </a:rPr>
              <a:t> y Nuevos Materiales</a:t>
            </a:r>
            <a:r>
              <a:rPr lang="es-MX" sz="1600" u="none" dirty="0">
                <a:solidFill>
                  <a:schemeClr val="accent2"/>
                </a:solidFill>
              </a:rPr>
              <a:t> auspiciada por el CONACYT</a:t>
            </a:r>
          </a:p>
          <a:p>
            <a:pPr>
              <a:defRPr/>
            </a:pPr>
            <a:endParaRPr lang="es-ES" u="none" dirty="0">
              <a:solidFill>
                <a:schemeClr val="accent2"/>
              </a:solidFill>
            </a:endParaRPr>
          </a:p>
          <a:p>
            <a:pPr>
              <a:defRPr/>
            </a:pPr>
            <a:r>
              <a:rPr lang="es-MX" sz="1600" u="none" dirty="0">
                <a:solidFill>
                  <a:schemeClr val="accent2"/>
                </a:solidFill>
              </a:rPr>
              <a:t>En  diciembre el CONACYT lanzó la </a:t>
            </a:r>
            <a:r>
              <a:rPr lang="es-MX" sz="1600" u="none" dirty="0">
                <a:solidFill>
                  <a:srgbClr val="A50021"/>
                </a:solidFill>
              </a:rPr>
              <a:t>“Convocatoria para la creación de nuevas Redes Temáticas CONACYT-Investigación 2009”</a:t>
            </a:r>
            <a:r>
              <a:rPr lang="es-MX" sz="1600" u="none" dirty="0">
                <a:solidFill>
                  <a:schemeClr val="accent2"/>
                </a:solidFill>
              </a:rPr>
              <a:t> </a:t>
            </a:r>
          </a:p>
          <a:p>
            <a:pPr>
              <a:defRPr/>
            </a:pPr>
            <a:endParaRPr lang="es-MX" u="none" dirty="0">
              <a:solidFill>
                <a:schemeClr val="accent2"/>
              </a:solidFill>
            </a:endParaRPr>
          </a:p>
          <a:p>
            <a:pPr>
              <a:defRPr/>
            </a:pPr>
            <a:r>
              <a:rPr lang="es-MX" sz="1600" u="none" dirty="0">
                <a:solidFill>
                  <a:srgbClr val="A50021"/>
                </a:solidFill>
              </a:rPr>
              <a:t>Objetivo:</a:t>
            </a:r>
            <a:r>
              <a:rPr lang="es-MX" sz="1600" u="none" dirty="0">
                <a:solidFill>
                  <a:schemeClr val="accent2"/>
                </a:solidFill>
              </a:rPr>
              <a:t> Promover la incorporación de investigadores y personas interesadas en la conformación de las Redes Temáticas y con ello fortalecer la construcción y desarrollo de las mismas</a:t>
            </a:r>
          </a:p>
          <a:p>
            <a:pPr>
              <a:defRPr/>
            </a:pPr>
            <a:endParaRPr lang="es-MX" u="none" dirty="0">
              <a:solidFill>
                <a:schemeClr val="accent2"/>
              </a:solidFill>
            </a:endParaRPr>
          </a:p>
          <a:p>
            <a:pPr>
              <a:defRPr/>
            </a:pPr>
            <a:r>
              <a:rPr lang="es-MX" sz="1600" u="none" dirty="0">
                <a:solidFill>
                  <a:srgbClr val="FFFFFF"/>
                </a:solidFill>
              </a:rPr>
              <a:t>El personal académico del CIMAV  participó con </a:t>
            </a:r>
            <a:r>
              <a:rPr lang="es-MX" sz="1600" u="none" dirty="0">
                <a:solidFill>
                  <a:schemeClr val="bg1">
                    <a:lumMod val="85000"/>
                  </a:schemeClr>
                </a:solidFill>
              </a:rPr>
              <a:t>17 propuestas, </a:t>
            </a:r>
            <a:r>
              <a:rPr lang="es-MX" sz="1600" u="none" dirty="0">
                <a:solidFill>
                  <a:srgbClr val="FFFFFF"/>
                </a:solidFill>
              </a:rPr>
              <a:t>mismas que se </a:t>
            </a:r>
            <a:r>
              <a:rPr lang="es-MX" sz="1600" u="none" dirty="0">
                <a:solidFill>
                  <a:schemeClr val="bg1">
                    <a:lumMod val="85000"/>
                  </a:schemeClr>
                </a:solidFill>
              </a:rPr>
              <a:t>aprobaron</a:t>
            </a:r>
          </a:p>
          <a:p>
            <a:pPr>
              <a:defRPr/>
            </a:pPr>
            <a:endParaRPr lang="es-MX" u="none" dirty="0">
              <a:solidFill>
                <a:schemeClr val="accent2"/>
              </a:solidFill>
            </a:endParaRPr>
          </a:p>
          <a:p>
            <a:pPr>
              <a:buClr>
                <a:schemeClr val="accent2"/>
              </a:buClr>
              <a:buSzPts val="1600"/>
              <a:buFont typeface="Wingdings" pitchFamily="2" charset="2"/>
              <a:buNone/>
              <a:defRPr/>
            </a:pPr>
            <a:r>
              <a:rPr lang="es-MX" sz="1600" u="none" dirty="0">
                <a:solidFill>
                  <a:schemeClr val="accent2"/>
                </a:solidFill>
              </a:rPr>
              <a:t>En un segundo evento en Monterrey, Nuevo León, los integrantes de la </a:t>
            </a:r>
            <a:r>
              <a:rPr lang="es-MX" sz="1600" u="none" dirty="0">
                <a:solidFill>
                  <a:srgbClr val="C00000"/>
                </a:solidFill>
              </a:rPr>
              <a:t>Red</a:t>
            </a:r>
            <a:r>
              <a:rPr lang="es-MX" sz="1600" u="none" dirty="0">
                <a:solidFill>
                  <a:schemeClr val="accent2"/>
                </a:solidFill>
              </a:rPr>
              <a:t> se reunieron con el objeto de </a:t>
            </a:r>
            <a:r>
              <a:rPr lang="es-MX" sz="1600" u="none" dirty="0">
                <a:solidFill>
                  <a:srgbClr val="A50021"/>
                </a:solidFill>
              </a:rPr>
              <a:t>determinar capacidades y oportunidades de colaboración</a:t>
            </a:r>
            <a:endParaRPr lang="es-MX" sz="1600" u="none" dirty="0">
              <a:solidFill>
                <a:schemeClr val="accent2"/>
              </a:solidFill>
            </a:endParaRPr>
          </a:p>
        </p:txBody>
      </p:sp>
      <p:sp>
        <p:nvSpPr>
          <p:cNvPr id="62468" name="Rectangle 5"/>
          <p:cNvSpPr>
            <a:spLocks noChangeArrowheads="1"/>
          </p:cNvSpPr>
          <p:nvPr/>
        </p:nvSpPr>
        <p:spPr bwMode="auto">
          <a:xfrm>
            <a:off x="903288" y="642938"/>
            <a:ext cx="7288212" cy="366712"/>
          </a:xfrm>
          <a:prstGeom prst="rect">
            <a:avLst/>
          </a:prstGeom>
          <a:noFill/>
          <a:ln w="9525" algn="ctr">
            <a:noFill/>
            <a:miter lim="800000"/>
            <a:headEnd/>
            <a:tailEnd/>
          </a:ln>
        </p:spPr>
        <p:txBody>
          <a:bodyPr anchor="ctr">
            <a:spAutoFit/>
          </a:bodyPr>
          <a:lstStyle/>
          <a:p>
            <a:pPr algn="ctr"/>
            <a:r>
              <a:rPr lang="es-MX" sz="1800" u="none">
                <a:solidFill>
                  <a:srgbClr val="990033"/>
                </a:solidFill>
              </a:rPr>
              <a:t>Red de Nanociencias y Nuevos Materiales</a:t>
            </a:r>
            <a:endParaRPr lang="es-ES" sz="1800" u="none">
              <a:solidFill>
                <a:srgbClr val="990033"/>
              </a:solidFill>
            </a:endParaRPr>
          </a:p>
        </p:txBody>
      </p:sp>
      <p:pic>
        <p:nvPicPr>
          <p:cNvPr id="62469" name="Picture 6"/>
          <p:cNvPicPr>
            <a:picLocks noChangeAspect="1" noChangeArrowheads="1"/>
          </p:cNvPicPr>
          <p:nvPr/>
        </p:nvPicPr>
        <p:blipFill>
          <a:blip r:embed="rId3" cstate="print"/>
          <a:srcRect l="10625" t="17058" r="12500" b="71355"/>
          <a:stretch>
            <a:fillRect/>
          </a:stretch>
        </p:blipFill>
        <p:spPr bwMode="auto">
          <a:xfrm>
            <a:off x="0" y="5756275"/>
            <a:ext cx="9144000" cy="1101725"/>
          </a:xfrm>
          <a:prstGeom prst="rect">
            <a:avLst/>
          </a:prstGeom>
          <a:noFill/>
          <a:ln w="9525" algn="ctr">
            <a:noFill/>
            <a:miter lim="800000"/>
            <a:headEnd/>
            <a:tailEnd/>
          </a:ln>
        </p:spPr>
      </p:pic>
      <p:sp>
        <p:nvSpPr>
          <p:cNvPr id="62470" name="Text Box 7"/>
          <p:cNvSpPr txBox="1">
            <a:spLocks noChangeArrowheads="1"/>
          </p:cNvSpPr>
          <p:nvPr/>
        </p:nvSpPr>
        <p:spPr bwMode="auto">
          <a:xfrm>
            <a:off x="2813050" y="939800"/>
            <a:ext cx="3519488" cy="274638"/>
          </a:xfrm>
          <a:prstGeom prst="rect">
            <a:avLst/>
          </a:prstGeom>
          <a:noFill/>
          <a:ln w="9525" algn="ctr">
            <a:noFill/>
            <a:miter lim="800000"/>
            <a:headEnd/>
            <a:tailEnd/>
          </a:ln>
          <a:effectLst>
            <a:prstShdw prst="shdw12">
              <a:srgbClr val="808080">
                <a:alpha val="50000"/>
              </a:srgbClr>
            </a:prstShdw>
          </a:effectLst>
        </p:spPr>
        <p:txBody>
          <a:bodyPr>
            <a:spAutoFit/>
          </a:bodyPr>
          <a:lstStyle/>
          <a:p>
            <a:pPr algn="ctr">
              <a:spcBef>
                <a:spcPct val="50000"/>
              </a:spcBef>
            </a:pPr>
            <a:r>
              <a:rPr lang="es-MX" u="none">
                <a:solidFill>
                  <a:schemeClr val="accent2"/>
                </a:solidFill>
              </a:rPr>
              <a:t>Coordinadores CIMAV-IPICYT-UNAM</a:t>
            </a:r>
            <a:endParaRPr lang="es-ES" u="none">
              <a:solidFill>
                <a:schemeClr val="accent2"/>
              </a:solidFill>
            </a:endParaRPr>
          </a:p>
        </p:txBody>
      </p:sp>
      <p:pic>
        <p:nvPicPr>
          <p:cNvPr id="9" name="Picture 2" descr="Nanotecnologia">
            <a:hlinkClick r:id="rId4"/>
          </p:cNvPr>
          <p:cNvPicPr>
            <a:picLocks noChangeAspect="1" noChangeArrowheads="1"/>
          </p:cNvPicPr>
          <p:nvPr/>
        </p:nvPicPr>
        <p:blipFill>
          <a:blip r:embed="rId5" cstate="print"/>
          <a:srcRect/>
          <a:stretch>
            <a:fillRect/>
          </a:stretch>
        </p:blipFill>
        <p:spPr bwMode="auto">
          <a:xfrm>
            <a:off x="7450586" y="1"/>
            <a:ext cx="1693413" cy="520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8"/>
          <p:cNvSpPr txBox="1">
            <a:spLocks noChangeArrowheads="1"/>
          </p:cNvSpPr>
          <p:nvPr/>
        </p:nvSpPr>
        <p:spPr bwMode="auto">
          <a:xfrm>
            <a:off x="536575" y="631825"/>
            <a:ext cx="5283200" cy="369888"/>
          </a:xfrm>
          <a:prstGeom prst="rect">
            <a:avLst/>
          </a:prstGeom>
          <a:noFill/>
          <a:ln w="9525">
            <a:noFill/>
            <a:miter lim="800000"/>
            <a:headEnd/>
            <a:tailEnd/>
          </a:ln>
        </p:spPr>
        <p:txBody>
          <a:bodyPr>
            <a:spAutoFit/>
          </a:bodyPr>
          <a:lstStyle/>
          <a:p>
            <a:pPr algn="ctr">
              <a:spcBef>
                <a:spcPct val="50000"/>
              </a:spcBef>
            </a:pPr>
            <a:r>
              <a:rPr lang="en-US" sz="1800" u="none">
                <a:solidFill>
                  <a:srgbClr val="990033"/>
                </a:solidFill>
              </a:rPr>
              <a:t>Incubadora de Nanotecnología</a:t>
            </a:r>
          </a:p>
        </p:txBody>
      </p:sp>
      <p:pic>
        <p:nvPicPr>
          <p:cNvPr id="156676" name="Picture 5"/>
          <p:cNvPicPr>
            <a:picLocks noChangeAspect="1" noChangeArrowheads="1"/>
          </p:cNvPicPr>
          <p:nvPr/>
        </p:nvPicPr>
        <p:blipFill>
          <a:blip r:embed="rId3" cstate="print"/>
          <a:srcRect/>
          <a:stretch>
            <a:fillRect/>
          </a:stretch>
        </p:blipFill>
        <p:spPr bwMode="auto">
          <a:xfrm>
            <a:off x="6391643" y="4673600"/>
            <a:ext cx="2250707" cy="15827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6677" name="Picture 11"/>
          <p:cNvPicPr>
            <a:picLocks noChangeAspect="1" noChangeArrowheads="1"/>
          </p:cNvPicPr>
          <p:nvPr/>
        </p:nvPicPr>
        <p:blipFill>
          <a:blip r:embed="rId4" cstate="print"/>
          <a:srcRect/>
          <a:stretch>
            <a:fillRect/>
          </a:stretch>
        </p:blipFill>
        <p:spPr bwMode="auto">
          <a:xfrm>
            <a:off x="6397625" y="1079500"/>
            <a:ext cx="2186645" cy="1274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6678" name="Picture 12"/>
          <p:cNvPicPr>
            <a:picLocks noChangeAspect="1" noChangeArrowheads="1"/>
          </p:cNvPicPr>
          <p:nvPr/>
        </p:nvPicPr>
        <p:blipFill>
          <a:blip r:embed="rId5" cstate="print"/>
          <a:srcRect/>
          <a:stretch>
            <a:fillRect/>
          </a:stretch>
        </p:blipFill>
        <p:spPr bwMode="auto">
          <a:xfrm>
            <a:off x="3536822" y="4711700"/>
            <a:ext cx="2162311" cy="1531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6679" name="Picture 13" descr="P1010208"/>
          <p:cNvPicPr>
            <a:picLocks noChangeAspect="1" noChangeArrowheads="1"/>
          </p:cNvPicPr>
          <p:nvPr/>
        </p:nvPicPr>
        <p:blipFill>
          <a:blip r:embed="rId6" cstate="print"/>
          <a:srcRect/>
          <a:stretch>
            <a:fillRect/>
          </a:stretch>
        </p:blipFill>
        <p:spPr bwMode="auto">
          <a:xfrm>
            <a:off x="6404516" y="2616200"/>
            <a:ext cx="2199569" cy="15605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6680" name="Picture 4" descr="P1010136"/>
          <p:cNvPicPr>
            <a:picLocks noChangeAspect="1" noChangeArrowheads="1"/>
          </p:cNvPicPr>
          <p:nvPr/>
        </p:nvPicPr>
        <p:blipFill>
          <a:blip r:embed="rId7" cstate="print"/>
          <a:srcRect/>
          <a:stretch>
            <a:fillRect/>
          </a:stretch>
        </p:blipFill>
        <p:spPr bwMode="auto">
          <a:xfrm>
            <a:off x="333375" y="4717883"/>
            <a:ext cx="2587625" cy="15067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6681" name="9 Imagen" descr="incubadora nano.jpg"/>
          <p:cNvPicPr>
            <a:picLocks noChangeAspect="1" noChangeArrowheads="1"/>
          </p:cNvPicPr>
          <p:nvPr/>
        </p:nvPicPr>
        <p:blipFill>
          <a:blip r:embed="rId8" cstate="print"/>
          <a:srcRect/>
          <a:stretch>
            <a:fillRect/>
          </a:stretch>
        </p:blipFill>
        <p:spPr bwMode="auto">
          <a:xfrm>
            <a:off x="254000" y="1263651"/>
            <a:ext cx="5507038" cy="3033375"/>
          </a:xfrm>
          <a:prstGeom prst="rect">
            <a:avLst/>
          </a:prstGeom>
          <a:ln>
            <a:noFill/>
          </a:ln>
          <a:effectLst>
            <a:softEdge rad="112500"/>
          </a:effectLst>
        </p:spPr>
      </p:pic>
      <p:sp>
        <p:nvSpPr>
          <p:cNvPr id="63497" name="10 CuadroTexto"/>
          <p:cNvSpPr txBox="1">
            <a:spLocks noChangeArrowheads="1"/>
          </p:cNvSpPr>
          <p:nvPr/>
        </p:nvSpPr>
        <p:spPr bwMode="auto">
          <a:xfrm>
            <a:off x="1581150" y="947738"/>
            <a:ext cx="3041650" cy="304800"/>
          </a:xfrm>
          <a:prstGeom prst="rect">
            <a:avLst/>
          </a:prstGeom>
          <a:noFill/>
          <a:ln w="9525">
            <a:noFill/>
            <a:miter lim="800000"/>
            <a:headEnd/>
            <a:tailEnd/>
          </a:ln>
        </p:spPr>
        <p:txBody>
          <a:bodyPr>
            <a:spAutoFit/>
          </a:bodyPr>
          <a:lstStyle/>
          <a:p>
            <a:pPr algn="ctr"/>
            <a:r>
              <a:rPr lang="es-MX" sz="1400" i="1" u="none">
                <a:solidFill>
                  <a:srgbClr val="0000FF"/>
                </a:solidFill>
              </a:rPr>
              <a:t>Inauguración / Septiembre /2009</a:t>
            </a:r>
          </a:p>
        </p:txBody>
      </p:sp>
      <p:sp>
        <p:nvSpPr>
          <p:cNvPr id="63498" name="Text Box 11"/>
          <p:cNvSpPr txBox="1">
            <a:spLocks noChangeArrowheads="1"/>
          </p:cNvSpPr>
          <p:nvPr/>
        </p:nvSpPr>
        <p:spPr bwMode="auto">
          <a:xfrm>
            <a:off x="2603500" y="6400800"/>
            <a:ext cx="4127500" cy="366713"/>
          </a:xfrm>
          <a:prstGeom prst="rect">
            <a:avLst/>
          </a:prstGeom>
          <a:noFill/>
          <a:ln w="9525" algn="ctr">
            <a:noFill/>
            <a:miter lim="800000"/>
            <a:headEnd/>
            <a:tailEnd/>
          </a:ln>
          <a:effectLst>
            <a:prstShdw prst="shdw12">
              <a:srgbClr val="808080">
                <a:alpha val="50000"/>
              </a:srgbClr>
            </a:prstShdw>
          </a:effectLst>
        </p:spPr>
        <p:txBody>
          <a:bodyPr>
            <a:spAutoFit/>
          </a:bodyPr>
          <a:lstStyle/>
          <a:p>
            <a:pPr algn="ctr">
              <a:spcBef>
                <a:spcPct val="50000"/>
              </a:spcBef>
            </a:pPr>
            <a:r>
              <a:rPr lang="es-MX" sz="1800" u="none">
                <a:solidFill>
                  <a:srgbClr val="990033"/>
                </a:solidFill>
              </a:rPr>
              <a:t>CIMAV: Administración Técnica</a:t>
            </a:r>
            <a:endParaRPr lang="es-ES" sz="1800" u="none">
              <a:solidFill>
                <a:srgbClr val="990033"/>
              </a:solidFill>
            </a:endParaRPr>
          </a:p>
        </p:txBody>
      </p:sp>
      <p:pic>
        <p:nvPicPr>
          <p:cNvPr id="13" name="Picture 2" descr="Nanotecnologia">
            <a:hlinkClick r:id="rId9"/>
          </p:cNvPr>
          <p:cNvPicPr>
            <a:picLocks noChangeAspect="1" noChangeArrowheads="1"/>
          </p:cNvPicPr>
          <p:nvPr/>
        </p:nvPicPr>
        <p:blipFill>
          <a:blip r:embed="rId10" cstate="print"/>
          <a:srcRect/>
          <a:stretch>
            <a:fillRect/>
          </a:stretch>
        </p:blipFill>
        <p:spPr bwMode="auto">
          <a:xfrm>
            <a:off x="7450586" y="1"/>
            <a:ext cx="1693413" cy="520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3673475" y="38100"/>
            <a:ext cx="5486400" cy="457200"/>
          </a:xfrm>
          <a:prstGeom prst="rect">
            <a:avLst/>
          </a:prstGeom>
          <a:solidFill>
            <a:schemeClr val="bg1"/>
          </a:solidFill>
          <a:ln w="9525">
            <a:noFill/>
            <a:miter lim="800000"/>
            <a:headEnd/>
            <a:tailEnd/>
          </a:ln>
        </p:spPr>
        <p:txBody>
          <a:bodyPr>
            <a:spAutoFit/>
          </a:bodyPr>
          <a:lstStyle/>
          <a:p>
            <a:pPr algn="r">
              <a:spcBef>
                <a:spcPct val="50000"/>
              </a:spcBef>
            </a:pPr>
            <a:r>
              <a:rPr lang="en-US" sz="2400" i="1" u="none">
                <a:solidFill>
                  <a:srgbClr val="CC0000"/>
                </a:solidFill>
                <a:latin typeface="Tahoma" pitchFamily="34" charset="0"/>
              </a:rPr>
              <a:t>Incubadora de nanotecnología</a:t>
            </a:r>
          </a:p>
        </p:txBody>
      </p:sp>
      <p:pic>
        <p:nvPicPr>
          <p:cNvPr id="157715" name="Picture 11" descr="DSCF1649"/>
          <p:cNvPicPr>
            <a:picLocks noChangeAspect="1" noChangeArrowheads="1"/>
          </p:cNvPicPr>
          <p:nvPr/>
        </p:nvPicPr>
        <p:blipFill>
          <a:blip r:embed="rId3" cstate="print"/>
          <a:srcRect/>
          <a:stretch>
            <a:fillRect/>
          </a:stretch>
        </p:blipFill>
        <p:spPr bwMode="auto">
          <a:xfrm>
            <a:off x="3924300" y="4392613"/>
            <a:ext cx="5219700" cy="2465388"/>
          </a:xfrm>
          <a:prstGeom prst="rect">
            <a:avLst/>
          </a:prstGeom>
          <a:ln>
            <a:noFill/>
          </a:ln>
          <a:effectLst>
            <a:softEdge rad="112500"/>
          </a:effectLst>
        </p:spPr>
      </p:pic>
      <p:pic>
        <p:nvPicPr>
          <p:cNvPr id="157698" name="Picture 7"/>
          <p:cNvPicPr>
            <a:picLocks noChangeAspect="1" noChangeArrowheads="1"/>
          </p:cNvPicPr>
          <p:nvPr/>
        </p:nvPicPr>
        <p:blipFill>
          <a:blip r:embed="rId4" cstate="print"/>
          <a:srcRect/>
          <a:stretch>
            <a:fillRect/>
          </a:stretch>
        </p:blipFill>
        <p:spPr bwMode="auto">
          <a:xfrm>
            <a:off x="0" y="2141537"/>
            <a:ext cx="4038600" cy="2376488"/>
          </a:xfrm>
          <a:prstGeom prst="rect">
            <a:avLst/>
          </a:prstGeom>
          <a:ln>
            <a:noFill/>
          </a:ln>
          <a:effectLst>
            <a:softEdge rad="112500"/>
          </a:effectLst>
        </p:spPr>
      </p:pic>
      <p:pic>
        <p:nvPicPr>
          <p:cNvPr id="157699" name="Picture 3" descr="P1000905"/>
          <p:cNvPicPr>
            <a:picLocks noChangeAspect="1" noChangeArrowheads="1"/>
          </p:cNvPicPr>
          <p:nvPr/>
        </p:nvPicPr>
        <p:blipFill>
          <a:blip r:embed="rId5" cstate="print"/>
          <a:srcRect/>
          <a:stretch>
            <a:fillRect/>
          </a:stretch>
        </p:blipFill>
        <p:spPr bwMode="auto">
          <a:xfrm>
            <a:off x="0" y="0"/>
            <a:ext cx="4038600" cy="2276475"/>
          </a:xfrm>
          <a:prstGeom prst="rect">
            <a:avLst/>
          </a:prstGeom>
          <a:ln>
            <a:noFill/>
          </a:ln>
          <a:effectLst>
            <a:softEdge rad="112500"/>
          </a:effectLst>
        </p:spPr>
      </p:pic>
      <p:sp>
        <p:nvSpPr>
          <p:cNvPr id="64518" name="Text Box 4"/>
          <p:cNvSpPr txBox="1">
            <a:spLocks noChangeArrowheads="1"/>
          </p:cNvSpPr>
          <p:nvPr/>
        </p:nvSpPr>
        <p:spPr bwMode="auto">
          <a:xfrm>
            <a:off x="-6350" y="4070350"/>
            <a:ext cx="2051050" cy="214313"/>
          </a:xfrm>
          <a:prstGeom prst="rect">
            <a:avLst/>
          </a:prstGeom>
          <a:noFill/>
          <a:ln w="9525">
            <a:noFill/>
            <a:miter lim="800000"/>
            <a:headEnd/>
            <a:tailEnd/>
          </a:ln>
        </p:spPr>
        <p:txBody>
          <a:bodyPr>
            <a:spAutoFit/>
          </a:bodyPr>
          <a:lstStyle/>
          <a:p>
            <a:pPr algn="ctr">
              <a:lnSpc>
                <a:spcPct val="50000"/>
              </a:lnSpc>
              <a:spcBef>
                <a:spcPct val="50000"/>
              </a:spcBef>
            </a:pPr>
            <a:r>
              <a:rPr lang="es-MX" sz="1600" i="1" u="none">
                <a:solidFill>
                  <a:schemeClr val="bg1"/>
                </a:solidFill>
                <a:latin typeface="Bookman Old Style" pitchFamily="18" charset="0"/>
                <a:cs typeface="Arial" charset="0"/>
              </a:rPr>
              <a:t>Nanoparticles</a:t>
            </a:r>
            <a:endParaRPr lang="es-ES" sz="1600" i="1" u="none">
              <a:solidFill>
                <a:schemeClr val="bg1"/>
              </a:solidFill>
              <a:latin typeface="Bookman Old Style" pitchFamily="18" charset="0"/>
              <a:cs typeface="Arial" charset="0"/>
            </a:endParaRPr>
          </a:p>
        </p:txBody>
      </p:sp>
      <p:pic>
        <p:nvPicPr>
          <p:cNvPr id="157716" name="Picture 13" descr="DSCF1645"/>
          <p:cNvPicPr>
            <a:picLocks noChangeAspect="1" noChangeArrowheads="1"/>
          </p:cNvPicPr>
          <p:nvPr/>
        </p:nvPicPr>
        <p:blipFill>
          <a:blip r:embed="rId6" cstate="print"/>
          <a:srcRect/>
          <a:stretch>
            <a:fillRect/>
          </a:stretch>
        </p:blipFill>
        <p:spPr bwMode="auto">
          <a:xfrm>
            <a:off x="1" y="4525168"/>
            <a:ext cx="3975100" cy="2303463"/>
          </a:xfrm>
          <a:prstGeom prst="rect">
            <a:avLst/>
          </a:prstGeom>
          <a:ln>
            <a:noFill/>
          </a:ln>
          <a:effectLst>
            <a:softEdge rad="112500"/>
          </a:effectLst>
        </p:spPr>
      </p:pic>
      <p:sp>
        <p:nvSpPr>
          <p:cNvPr id="64520" name="Line 27"/>
          <p:cNvSpPr>
            <a:spLocks noChangeShapeType="1"/>
          </p:cNvSpPr>
          <p:nvPr/>
        </p:nvSpPr>
        <p:spPr bwMode="auto">
          <a:xfrm>
            <a:off x="4067175" y="6858000"/>
            <a:ext cx="2952750" cy="0"/>
          </a:xfrm>
          <a:prstGeom prst="line">
            <a:avLst/>
          </a:prstGeom>
          <a:noFill/>
          <a:ln w="38100">
            <a:solidFill>
              <a:schemeClr val="tx1"/>
            </a:solidFill>
            <a:round/>
            <a:headEnd/>
            <a:tailEnd/>
          </a:ln>
        </p:spPr>
        <p:txBody>
          <a:bodyPr/>
          <a:lstStyle/>
          <a:p>
            <a:endParaRPr lang="es-MX"/>
          </a:p>
        </p:txBody>
      </p:sp>
      <p:sp>
        <p:nvSpPr>
          <p:cNvPr id="64521" name="Text Box 30"/>
          <p:cNvSpPr txBox="1">
            <a:spLocks noChangeArrowheads="1"/>
          </p:cNvSpPr>
          <p:nvPr/>
        </p:nvSpPr>
        <p:spPr bwMode="auto">
          <a:xfrm>
            <a:off x="1390650" y="6364288"/>
            <a:ext cx="792163" cy="366712"/>
          </a:xfrm>
          <a:prstGeom prst="rect">
            <a:avLst/>
          </a:prstGeom>
          <a:noFill/>
          <a:ln w="9525">
            <a:noFill/>
            <a:miter lim="800000"/>
            <a:headEnd/>
            <a:tailEnd/>
          </a:ln>
        </p:spPr>
        <p:txBody>
          <a:bodyPr>
            <a:spAutoFit/>
          </a:bodyPr>
          <a:lstStyle/>
          <a:p>
            <a:pPr algn="r">
              <a:spcBef>
                <a:spcPct val="50000"/>
              </a:spcBef>
            </a:pPr>
            <a:r>
              <a:rPr lang="es-MX" sz="1800" i="1" u="none">
                <a:solidFill>
                  <a:schemeClr val="bg1"/>
                </a:solidFill>
                <a:latin typeface="Bookman Old Style" pitchFamily="18" charset="0"/>
              </a:rPr>
              <a:t>CNT</a:t>
            </a:r>
            <a:endParaRPr lang="es-ES" sz="1800" i="1" u="none">
              <a:solidFill>
                <a:schemeClr val="bg1"/>
              </a:solidFill>
              <a:latin typeface="Bookman Old Style" pitchFamily="18" charset="0"/>
            </a:endParaRPr>
          </a:p>
        </p:txBody>
      </p:sp>
      <p:sp>
        <p:nvSpPr>
          <p:cNvPr id="64522" name="Text Box 31"/>
          <p:cNvSpPr txBox="1">
            <a:spLocks noChangeArrowheads="1"/>
          </p:cNvSpPr>
          <p:nvPr/>
        </p:nvSpPr>
        <p:spPr bwMode="auto">
          <a:xfrm>
            <a:off x="4097338" y="6308725"/>
            <a:ext cx="1439862" cy="366713"/>
          </a:xfrm>
          <a:prstGeom prst="rect">
            <a:avLst/>
          </a:prstGeom>
          <a:noFill/>
          <a:ln w="9525">
            <a:noFill/>
            <a:miter lim="800000"/>
            <a:headEnd/>
            <a:tailEnd/>
          </a:ln>
        </p:spPr>
        <p:txBody>
          <a:bodyPr>
            <a:spAutoFit/>
          </a:bodyPr>
          <a:lstStyle/>
          <a:p>
            <a:pPr algn="r">
              <a:spcBef>
                <a:spcPct val="50000"/>
              </a:spcBef>
            </a:pPr>
            <a:r>
              <a:rPr lang="es-MX" sz="1800" i="1" u="none">
                <a:solidFill>
                  <a:schemeClr val="bg1"/>
                </a:solidFill>
                <a:latin typeface="Bookman Old Style" pitchFamily="18" charset="0"/>
              </a:rPr>
              <a:t>Nanofilms</a:t>
            </a:r>
            <a:endParaRPr lang="es-ES" sz="1800" i="1" u="none">
              <a:solidFill>
                <a:schemeClr val="bg1"/>
              </a:solidFill>
              <a:latin typeface="Bookman Old Style" pitchFamily="18" charset="0"/>
            </a:endParaRPr>
          </a:p>
        </p:txBody>
      </p:sp>
      <p:pic>
        <p:nvPicPr>
          <p:cNvPr id="157728" name="Picture 6"/>
          <p:cNvPicPr>
            <a:picLocks noChangeAspect="1" noChangeArrowheads="1"/>
          </p:cNvPicPr>
          <p:nvPr/>
        </p:nvPicPr>
        <p:blipFill>
          <a:blip r:embed="rId7" cstate="print"/>
          <a:srcRect/>
          <a:stretch>
            <a:fillRect/>
          </a:stretch>
        </p:blipFill>
        <p:spPr bwMode="auto">
          <a:xfrm>
            <a:off x="3997325" y="635000"/>
            <a:ext cx="5083175" cy="3778251"/>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3030538"/>
            <a:ext cx="9144000" cy="457200"/>
          </a:xfrm>
          <a:prstGeom prst="rect">
            <a:avLst/>
          </a:prstGeom>
          <a:noFill/>
          <a:ln w="9525" algn="ctr">
            <a:noFill/>
            <a:miter lim="800000"/>
            <a:headEnd/>
            <a:tailEnd/>
          </a:ln>
        </p:spPr>
        <p:txBody>
          <a:bodyPr>
            <a:spAutoFit/>
          </a:bodyPr>
          <a:lstStyle/>
          <a:p>
            <a:pPr algn="ctr"/>
            <a:r>
              <a:rPr lang="es-ES" sz="2400" u="none">
                <a:solidFill>
                  <a:schemeClr val="accent2"/>
                </a:solidFill>
              </a:rPr>
              <a:t>4. Reporte sobre el cumplimiento de acuerdos </a:t>
            </a:r>
            <a:endParaRPr lang="es-MX" sz="1800" b="0" u="none"/>
          </a:p>
        </p:txBody>
      </p:sp>
      <p:sp>
        <p:nvSpPr>
          <p:cNvPr id="790535" name="Line 7"/>
          <p:cNvSpPr>
            <a:spLocks noChangeShapeType="1"/>
          </p:cNvSpPr>
          <p:nvPr/>
        </p:nvSpPr>
        <p:spPr bwMode="auto">
          <a:xfrm>
            <a:off x="3454400" y="3449638"/>
            <a:ext cx="56896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0" name="Picture 4"/>
          <p:cNvPicPr>
            <a:picLocks noChangeAspect="1" noChangeArrowheads="1"/>
          </p:cNvPicPr>
          <p:nvPr/>
        </p:nvPicPr>
        <p:blipFill>
          <a:blip r:embed="rId3" cstate="print"/>
          <a:srcRect/>
          <a:stretch>
            <a:fillRect/>
          </a:stretch>
        </p:blipFill>
        <p:spPr bwMode="auto">
          <a:xfrm>
            <a:off x="7080250" y="4003675"/>
            <a:ext cx="1624013" cy="2165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5539" name="Rectangle 5"/>
          <p:cNvSpPr>
            <a:spLocks noChangeArrowheads="1"/>
          </p:cNvSpPr>
          <p:nvPr/>
        </p:nvSpPr>
        <p:spPr bwMode="auto">
          <a:xfrm>
            <a:off x="177800" y="1870075"/>
            <a:ext cx="9283700" cy="517525"/>
          </a:xfrm>
          <a:prstGeom prst="rect">
            <a:avLst/>
          </a:prstGeom>
          <a:noFill/>
          <a:ln w="9525" algn="ctr">
            <a:noFill/>
            <a:miter lim="800000"/>
            <a:headEnd/>
            <a:tailEnd/>
          </a:ln>
          <a:effectLst>
            <a:prstShdw prst="shdw12">
              <a:srgbClr val="808080">
                <a:alpha val="50000"/>
              </a:srgbClr>
            </a:prstShdw>
          </a:effectLst>
        </p:spPr>
        <p:txBody>
          <a:bodyPr>
            <a:spAutoFit/>
          </a:bodyPr>
          <a:lstStyle/>
          <a:p>
            <a:pPr>
              <a:buClr>
                <a:schemeClr val="accent2"/>
              </a:buClr>
              <a:buFont typeface="Wingdings" pitchFamily="2" charset="2"/>
              <a:buNone/>
            </a:pPr>
            <a:r>
              <a:rPr lang="es-MX" sz="1400" u="none">
                <a:solidFill>
                  <a:schemeClr val="accent2"/>
                </a:solidFill>
              </a:rPr>
              <a:t>Se organizó del </a:t>
            </a:r>
            <a:r>
              <a:rPr lang="es-MX" sz="1400" u="none">
                <a:solidFill>
                  <a:srgbClr val="C00000"/>
                </a:solidFill>
              </a:rPr>
              <a:t>Foro Nano-Monterrey 2009</a:t>
            </a:r>
            <a:r>
              <a:rPr lang="es-MX" sz="1400" u="none">
                <a:solidFill>
                  <a:schemeClr val="accent2"/>
                </a:solidFill>
              </a:rPr>
              <a:t>, con la participación empresarios e</a:t>
            </a:r>
            <a:r>
              <a:rPr lang="es-MX" sz="1400" u="none">
                <a:solidFill>
                  <a:srgbClr val="A50021"/>
                </a:solidFill>
              </a:rPr>
              <a:t> investigadores</a:t>
            </a:r>
            <a:r>
              <a:rPr lang="es-MX" sz="1400" u="none">
                <a:solidFill>
                  <a:schemeClr val="accent2"/>
                </a:solidFill>
              </a:rPr>
              <a:t> de  principales grupos de trabajo a nivel nacional e internacional.</a:t>
            </a:r>
            <a:r>
              <a:rPr lang="es-MX" sz="1400"/>
              <a:t> </a:t>
            </a:r>
            <a:endParaRPr lang="es-ES" sz="1400"/>
          </a:p>
        </p:txBody>
      </p:sp>
      <p:sp>
        <p:nvSpPr>
          <p:cNvPr id="65540" name="Rectangle 7"/>
          <p:cNvSpPr>
            <a:spLocks noChangeArrowheads="1"/>
          </p:cNvSpPr>
          <p:nvPr/>
        </p:nvSpPr>
        <p:spPr bwMode="auto">
          <a:xfrm>
            <a:off x="4922838" y="1562100"/>
            <a:ext cx="2112962" cy="274638"/>
          </a:xfrm>
          <a:prstGeom prst="rect">
            <a:avLst/>
          </a:prstGeom>
          <a:noFill/>
          <a:ln w="9525" algn="ctr">
            <a:noFill/>
            <a:miter lim="800000"/>
            <a:headEnd/>
            <a:tailEnd/>
          </a:ln>
          <a:effectLst>
            <a:prstShdw prst="shdw12">
              <a:srgbClr val="808080">
                <a:alpha val="50000"/>
              </a:srgbClr>
            </a:prstShdw>
          </a:effectLst>
        </p:spPr>
        <p:txBody>
          <a:bodyPr wrap="none" anchor="ctr">
            <a:spAutoFit/>
          </a:bodyPr>
          <a:lstStyle/>
          <a:p>
            <a:pPr algn="r" eaLnBrk="0" hangingPunct="0"/>
            <a:r>
              <a:rPr lang="es-ES" u="none">
                <a:solidFill>
                  <a:schemeClr val="bg2"/>
                </a:solidFill>
              </a:rPr>
              <a:t>11 de septiembre del 2009 </a:t>
            </a:r>
          </a:p>
        </p:txBody>
      </p:sp>
      <p:pic>
        <p:nvPicPr>
          <p:cNvPr id="65541" name="Picture 8" descr="logo nanomty - tema horizontal"/>
          <p:cNvPicPr>
            <a:picLocks noChangeAspect="1" noChangeArrowheads="1"/>
          </p:cNvPicPr>
          <p:nvPr/>
        </p:nvPicPr>
        <p:blipFill>
          <a:blip r:embed="rId4" cstate="print"/>
          <a:srcRect/>
          <a:stretch>
            <a:fillRect/>
          </a:stretch>
        </p:blipFill>
        <p:spPr bwMode="auto">
          <a:xfrm>
            <a:off x="2943225" y="609600"/>
            <a:ext cx="3594100" cy="1017588"/>
          </a:xfrm>
          <a:prstGeom prst="rect">
            <a:avLst/>
          </a:prstGeom>
          <a:noFill/>
          <a:ln w="9525">
            <a:noFill/>
            <a:miter lim="800000"/>
            <a:headEnd/>
            <a:tailEnd/>
          </a:ln>
        </p:spPr>
      </p:pic>
      <p:pic>
        <p:nvPicPr>
          <p:cNvPr id="65542" name="Picture 9" descr="Logo%20NL%20nuevo"/>
          <p:cNvPicPr>
            <a:picLocks noChangeAspect="1" noChangeArrowheads="1"/>
          </p:cNvPicPr>
          <p:nvPr/>
        </p:nvPicPr>
        <p:blipFill>
          <a:blip r:embed="rId5" cstate="print"/>
          <a:srcRect/>
          <a:stretch>
            <a:fillRect/>
          </a:stretch>
        </p:blipFill>
        <p:spPr bwMode="auto">
          <a:xfrm>
            <a:off x="2482850" y="6234113"/>
            <a:ext cx="609600" cy="484187"/>
          </a:xfrm>
          <a:prstGeom prst="rect">
            <a:avLst/>
          </a:prstGeom>
          <a:noFill/>
          <a:ln w="9525">
            <a:noFill/>
            <a:miter lim="800000"/>
            <a:headEnd/>
            <a:tailEnd/>
          </a:ln>
        </p:spPr>
      </p:pic>
      <p:pic>
        <p:nvPicPr>
          <p:cNvPr id="65543" name="Picture 10" descr="MCIC"/>
          <p:cNvPicPr>
            <a:picLocks noChangeAspect="1" noChangeArrowheads="1"/>
          </p:cNvPicPr>
          <p:nvPr/>
        </p:nvPicPr>
        <p:blipFill>
          <a:blip r:embed="rId6" cstate="print"/>
          <a:srcRect/>
          <a:stretch>
            <a:fillRect/>
          </a:stretch>
        </p:blipFill>
        <p:spPr bwMode="auto">
          <a:xfrm>
            <a:off x="3876675" y="6173788"/>
            <a:ext cx="1076325" cy="515937"/>
          </a:xfrm>
          <a:prstGeom prst="rect">
            <a:avLst/>
          </a:prstGeom>
          <a:noFill/>
          <a:ln w="9525">
            <a:noFill/>
            <a:miter lim="800000"/>
            <a:headEnd/>
            <a:tailEnd/>
          </a:ln>
        </p:spPr>
      </p:pic>
      <p:pic>
        <p:nvPicPr>
          <p:cNvPr id="65544" name="Picture 11" descr="Picture2"/>
          <p:cNvPicPr>
            <a:picLocks noChangeAspect="1" noChangeArrowheads="1"/>
          </p:cNvPicPr>
          <p:nvPr/>
        </p:nvPicPr>
        <p:blipFill>
          <a:blip r:embed="rId7" cstate="print"/>
          <a:srcRect/>
          <a:stretch>
            <a:fillRect/>
          </a:stretch>
        </p:blipFill>
        <p:spPr bwMode="auto">
          <a:xfrm>
            <a:off x="5854700" y="6224588"/>
            <a:ext cx="685800" cy="458787"/>
          </a:xfrm>
          <a:prstGeom prst="rect">
            <a:avLst/>
          </a:prstGeom>
          <a:noFill/>
          <a:ln w="9525">
            <a:noFill/>
            <a:miter lim="800000"/>
            <a:headEnd/>
            <a:tailEnd/>
          </a:ln>
        </p:spPr>
      </p:pic>
      <p:pic>
        <p:nvPicPr>
          <p:cNvPr id="65545" name="Picture 12" descr="Logo Cluster sin pag web"/>
          <p:cNvPicPr>
            <a:picLocks noChangeAspect="1" noChangeArrowheads="1"/>
          </p:cNvPicPr>
          <p:nvPr/>
        </p:nvPicPr>
        <p:blipFill>
          <a:blip r:embed="rId8" cstate="print"/>
          <a:srcRect/>
          <a:stretch>
            <a:fillRect/>
          </a:stretch>
        </p:blipFill>
        <p:spPr bwMode="auto">
          <a:xfrm>
            <a:off x="76200" y="6249988"/>
            <a:ext cx="1604963" cy="465137"/>
          </a:xfrm>
          <a:prstGeom prst="rect">
            <a:avLst/>
          </a:prstGeom>
          <a:noFill/>
          <a:ln w="9525">
            <a:noFill/>
            <a:miter lim="800000"/>
            <a:headEnd/>
            <a:tailEnd/>
          </a:ln>
        </p:spPr>
      </p:pic>
      <p:sp>
        <p:nvSpPr>
          <p:cNvPr id="65546" name="Rectangle 13"/>
          <p:cNvSpPr>
            <a:spLocks noChangeArrowheads="1"/>
          </p:cNvSpPr>
          <p:nvPr/>
        </p:nvSpPr>
        <p:spPr bwMode="auto">
          <a:xfrm>
            <a:off x="177800" y="2379663"/>
            <a:ext cx="6900863" cy="3754437"/>
          </a:xfrm>
          <a:prstGeom prst="rect">
            <a:avLst/>
          </a:prstGeom>
          <a:noFill/>
          <a:ln w="9525" algn="ctr">
            <a:noFill/>
            <a:miter lim="800000"/>
            <a:headEnd/>
            <a:tailEnd/>
          </a:ln>
          <a:effectLst>
            <a:prstShdw prst="shdw12">
              <a:srgbClr val="808080">
                <a:alpha val="50000"/>
              </a:srgbClr>
            </a:prstShdw>
          </a:effectLst>
        </p:spPr>
        <p:txBody>
          <a:bodyPr wrap="none" anchor="ctr">
            <a:spAutoFit/>
          </a:bodyPr>
          <a:lstStyle/>
          <a:p>
            <a:pPr marL="177800" indent="-177800"/>
            <a:r>
              <a:rPr lang="es-MX" sz="1400" u="none">
                <a:solidFill>
                  <a:srgbClr val="A50021"/>
                </a:solidFill>
              </a:rPr>
              <a:t>Conferencistas de primer nivel:</a:t>
            </a:r>
          </a:p>
          <a:p>
            <a:pPr marL="177800" indent="-177800"/>
            <a:endParaRPr lang="es-ES" sz="1400" u="none">
              <a:solidFill>
                <a:schemeClr val="accent2"/>
              </a:solidFill>
            </a:endParaRPr>
          </a:p>
          <a:p>
            <a:pPr marL="177800" indent="-177800">
              <a:buFontTx/>
              <a:buChar char="•"/>
            </a:pPr>
            <a:r>
              <a:rPr lang="en-US" sz="1400" u="none">
                <a:solidFill>
                  <a:schemeClr val="accent2"/>
                </a:solidFill>
              </a:rPr>
              <a:t>Mihail Roco </a:t>
            </a:r>
            <a:endParaRPr lang="es-ES" sz="1400" u="none">
              <a:solidFill>
                <a:schemeClr val="accent2"/>
              </a:solidFill>
            </a:endParaRPr>
          </a:p>
          <a:p>
            <a:pPr marL="177800" indent="-177800">
              <a:buFontTx/>
              <a:buChar char="•"/>
            </a:pPr>
            <a:r>
              <a:rPr lang="en-US" sz="1400" u="none">
                <a:solidFill>
                  <a:schemeClr val="accent2"/>
                </a:solidFill>
              </a:rPr>
              <a:t>Robert P H Chang </a:t>
            </a:r>
            <a:endParaRPr lang="es-ES" sz="1400" u="none">
              <a:solidFill>
                <a:schemeClr val="accent2"/>
              </a:solidFill>
            </a:endParaRPr>
          </a:p>
          <a:p>
            <a:pPr marL="177800" indent="-177800">
              <a:buFontTx/>
              <a:buChar char="•"/>
            </a:pPr>
            <a:r>
              <a:rPr lang="en-US" sz="1400" u="none">
                <a:solidFill>
                  <a:schemeClr val="accent2"/>
                </a:solidFill>
              </a:rPr>
              <a:t>Bob Hwang </a:t>
            </a:r>
            <a:endParaRPr lang="es-ES" sz="1400" u="none">
              <a:solidFill>
                <a:schemeClr val="accent2"/>
              </a:solidFill>
            </a:endParaRPr>
          </a:p>
          <a:p>
            <a:pPr marL="177800" indent="-177800">
              <a:buFontTx/>
              <a:buChar char="•"/>
            </a:pPr>
            <a:r>
              <a:rPr lang="en-US" sz="1400" u="none">
                <a:solidFill>
                  <a:schemeClr val="accent2"/>
                </a:solidFill>
              </a:rPr>
              <a:t>Miguel José Yacaman </a:t>
            </a:r>
            <a:endParaRPr lang="es-ES" sz="1400" u="none">
              <a:solidFill>
                <a:schemeClr val="accent2"/>
              </a:solidFill>
            </a:endParaRPr>
          </a:p>
          <a:p>
            <a:pPr marL="177800" indent="-177800">
              <a:buFontTx/>
              <a:buChar char="•"/>
            </a:pPr>
            <a:r>
              <a:rPr lang="es-ES" sz="1400" u="none">
                <a:solidFill>
                  <a:schemeClr val="accent2"/>
                </a:solidFill>
              </a:rPr>
              <a:t>Gary Albach </a:t>
            </a:r>
          </a:p>
          <a:p>
            <a:pPr marL="177800" indent="-177800">
              <a:buFontTx/>
              <a:buChar char="•"/>
            </a:pPr>
            <a:r>
              <a:rPr lang="en-US" sz="1400" u="none">
                <a:solidFill>
                  <a:schemeClr val="accent2"/>
                </a:solidFill>
              </a:rPr>
              <a:t>Francoise Roure </a:t>
            </a:r>
            <a:endParaRPr lang="es-ES" sz="1400" u="none">
              <a:solidFill>
                <a:schemeClr val="accent2"/>
              </a:solidFill>
            </a:endParaRPr>
          </a:p>
          <a:p>
            <a:pPr marL="177800" indent="-177800"/>
            <a:endParaRPr lang="en-US" sz="1400" u="none">
              <a:solidFill>
                <a:schemeClr val="accent2"/>
              </a:solidFill>
            </a:endParaRPr>
          </a:p>
          <a:p>
            <a:pPr marL="177800" indent="-177800"/>
            <a:r>
              <a:rPr lang="en-US" sz="1400" u="none">
                <a:solidFill>
                  <a:schemeClr val="accent2"/>
                </a:solidFill>
              </a:rPr>
              <a:t>Panel </a:t>
            </a:r>
            <a:r>
              <a:rPr lang="en-US" sz="1400" u="none">
                <a:solidFill>
                  <a:srgbClr val="A50021"/>
                </a:solidFill>
              </a:rPr>
              <a:t>"Sharing Experiences in Nanotechnology; Its Applications in the Market”</a:t>
            </a:r>
            <a:endParaRPr lang="es-ES" sz="1400" u="none">
              <a:solidFill>
                <a:srgbClr val="A50021"/>
              </a:solidFill>
            </a:endParaRPr>
          </a:p>
          <a:p>
            <a:pPr marL="177800" indent="-177800"/>
            <a:endParaRPr lang="en-US" sz="1400" u="none">
              <a:solidFill>
                <a:srgbClr val="A50021"/>
              </a:solidFill>
            </a:endParaRPr>
          </a:p>
          <a:p>
            <a:pPr marL="177800" indent="-177800"/>
            <a:r>
              <a:rPr lang="en-US" sz="1400" u="none">
                <a:solidFill>
                  <a:schemeClr val="accent2"/>
                </a:solidFill>
              </a:rPr>
              <a:t>Organizador:  </a:t>
            </a:r>
            <a:r>
              <a:rPr lang="en-US" sz="1400" u="none">
                <a:solidFill>
                  <a:srgbClr val="A50021"/>
                </a:solidFill>
              </a:rPr>
              <a:t>Jesús González</a:t>
            </a:r>
            <a:r>
              <a:rPr lang="en-US" sz="1400" u="none">
                <a:solidFill>
                  <a:schemeClr val="accent2"/>
                </a:solidFill>
              </a:rPr>
              <a:t> </a:t>
            </a:r>
          </a:p>
          <a:p>
            <a:pPr marL="177800" indent="-177800"/>
            <a:endParaRPr lang="es-ES" sz="1400" u="none">
              <a:solidFill>
                <a:schemeClr val="accent2"/>
              </a:solidFill>
            </a:endParaRPr>
          </a:p>
          <a:p>
            <a:pPr marL="177800" indent="-177800">
              <a:buFontTx/>
              <a:buChar char="•"/>
            </a:pPr>
            <a:r>
              <a:rPr lang="en-US" sz="1400" u="none">
                <a:solidFill>
                  <a:schemeClr val="accent2"/>
                </a:solidFill>
              </a:rPr>
              <a:t>Charles Chuck Seeney </a:t>
            </a:r>
            <a:endParaRPr lang="es-ES" sz="1400" u="none">
              <a:solidFill>
                <a:schemeClr val="accent2"/>
              </a:solidFill>
            </a:endParaRPr>
          </a:p>
          <a:p>
            <a:pPr marL="177800" indent="-177800">
              <a:buFontTx/>
              <a:buChar char="•"/>
            </a:pPr>
            <a:r>
              <a:rPr lang="en-US" sz="1400" u="none">
                <a:solidFill>
                  <a:schemeClr val="accent2"/>
                </a:solidFill>
              </a:rPr>
              <a:t>Julio Gomez </a:t>
            </a:r>
            <a:endParaRPr lang="es-ES" sz="1400" u="none">
              <a:solidFill>
                <a:schemeClr val="accent2"/>
              </a:solidFill>
            </a:endParaRPr>
          </a:p>
          <a:p>
            <a:pPr marL="177800" indent="-177800">
              <a:buFontTx/>
              <a:buChar char="•"/>
            </a:pPr>
            <a:r>
              <a:rPr lang="en-US" sz="1400" u="none">
                <a:solidFill>
                  <a:schemeClr val="accent2"/>
                </a:solidFill>
              </a:rPr>
              <a:t>Frank Schröder-Oeynhausen </a:t>
            </a:r>
            <a:endParaRPr lang="es-ES" sz="1400" u="none">
              <a:solidFill>
                <a:schemeClr val="accent2"/>
              </a:solidFill>
            </a:endParaRPr>
          </a:p>
          <a:p>
            <a:pPr marL="177800" indent="-177800">
              <a:buFontTx/>
              <a:buChar char="•"/>
            </a:pPr>
            <a:r>
              <a:rPr lang="en-US" sz="1400" u="none">
                <a:solidFill>
                  <a:schemeClr val="accent2"/>
                </a:solidFill>
              </a:rPr>
              <a:t>Ricardo Benavides </a:t>
            </a:r>
            <a:endParaRPr lang="es-ES" sz="1400" u="none">
              <a:solidFill>
                <a:schemeClr val="accent2"/>
              </a:solidFill>
            </a:endParaRPr>
          </a:p>
        </p:txBody>
      </p:sp>
      <p:pic>
        <p:nvPicPr>
          <p:cNvPr id="167950" name="Picture 14" descr="P1010369 Vargas_G"/>
          <p:cNvPicPr>
            <a:picLocks noChangeAspect="1" noChangeArrowheads="1"/>
          </p:cNvPicPr>
          <p:nvPr/>
        </p:nvPicPr>
        <p:blipFill>
          <a:blip r:embed="rId9" cstate="print"/>
          <a:srcRect/>
          <a:stretch>
            <a:fillRect/>
          </a:stretch>
        </p:blipFill>
        <p:spPr bwMode="auto">
          <a:xfrm>
            <a:off x="7073900" y="2416175"/>
            <a:ext cx="1620838" cy="1216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2" descr="Nanotecnologia">
            <a:hlinkClick r:id="rId10"/>
          </p:cNvPr>
          <p:cNvPicPr>
            <a:picLocks noChangeAspect="1" noChangeArrowheads="1"/>
          </p:cNvPicPr>
          <p:nvPr/>
        </p:nvPicPr>
        <p:blipFill>
          <a:blip r:embed="rId11" cstate="print"/>
          <a:srcRect/>
          <a:stretch>
            <a:fillRect/>
          </a:stretch>
        </p:blipFill>
        <p:spPr bwMode="auto">
          <a:xfrm>
            <a:off x="7450586" y="1"/>
            <a:ext cx="1693413" cy="520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5549" name="13 CuadroTexto"/>
          <p:cNvSpPr txBox="1">
            <a:spLocks noChangeArrowheads="1"/>
          </p:cNvSpPr>
          <p:nvPr/>
        </p:nvSpPr>
        <p:spPr bwMode="auto">
          <a:xfrm>
            <a:off x="4152900" y="5168900"/>
            <a:ext cx="2362200" cy="369888"/>
          </a:xfrm>
          <a:prstGeom prst="rect">
            <a:avLst/>
          </a:prstGeom>
          <a:noFill/>
          <a:ln w="6350">
            <a:solidFill>
              <a:schemeClr val="tx1"/>
            </a:solidFill>
            <a:miter lim="800000"/>
            <a:headEnd/>
            <a:tailEnd/>
          </a:ln>
        </p:spPr>
        <p:txBody>
          <a:bodyPr>
            <a:spAutoFit/>
          </a:bodyPr>
          <a:lstStyle/>
          <a:p>
            <a:r>
              <a:rPr lang="es-ES" sz="1800" u="none"/>
              <a:t>2ª Versión Sep/2010</a:t>
            </a:r>
            <a:endParaRPr lang="es-MX" sz="1800" u="none"/>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22250" y="1146175"/>
            <a:ext cx="8313738" cy="5200650"/>
          </a:xfrm>
          <a:prstGeom prst="rect">
            <a:avLst/>
          </a:prstGeom>
          <a:noFill/>
          <a:ln w="9525">
            <a:noFill/>
            <a:miter lim="800000"/>
            <a:headEnd/>
            <a:tailEnd/>
          </a:ln>
        </p:spPr>
        <p:txBody>
          <a:bodyPr>
            <a:spAutoFit/>
          </a:bodyPr>
          <a:lstStyle/>
          <a:p>
            <a:r>
              <a:rPr lang="es-MX" sz="1600" u="none">
                <a:solidFill>
                  <a:srgbClr val="A50021"/>
                </a:solidFill>
              </a:rPr>
              <a:t>Inicio de la obra:</a:t>
            </a:r>
            <a:r>
              <a:rPr lang="es-MX" sz="1600" u="none">
                <a:solidFill>
                  <a:srgbClr val="C00000"/>
                </a:solidFill>
              </a:rPr>
              <a:t> </a:t>
            </a:r>
            <a:r>
              <a:rPr lang="es-MX" sz="1600" u="none">
                <a:solidFill>
                  <a:srgbClr val="2D2D8A"/>
                </a:solidFill>
              </a:rPr>
              <a:t>4 de mayo/2009 </a:t>
            </a:r>
          </a:p>
          <a:p>
            <a:endParaRPr lang="es-ES" sz="1600" u="none">
              <a:solidFill>
                <a:srgbClr val="660033"/>
              </a:solidFill>
            </a:endParaRPr>
          </a:p>
          <a:p>
            <a:endParaRPr lang="es-MX" sz="1600" u="none">
              <a:solidFill>
                <a:srgbClr val="660033"/>
              </a:solidFill>
            </a:endParaRPr>
          </a:p>
          <a:p>
            <a:endParaRPr lang="es-MX" sz="1600" u="none">
              <a:solidFill>
                <a:srgbClr val="660033"/>
              </a:solidFill>
            </a:endParaRPr>
          </a:p>
          <a:p>
            <a:endParaRPr lang="es-ES" sz="1600" u="none">
              <a:solidFill>
                <a:srgbClr val="660033"/>
              </a:solidFill>
            </a:endParaRPr>
          </a:p>
          <a:p>
            <a:r>
              <a:rPr lang="es-MX" sz="1600" u="none">
                <a:solidFill>
                  <a:srgbClr val="A50021"/>
                </a:solidFill>
              </a:rPr>
              <a:t>Tiempo estimado:</a:t>
            </a:r>
            <a:r>
              <a:rPr lang="es-MX" sz="1600" u="none">
                <a:solidFill>
                  <a:srgbClr val="C00000"/>
                </a:solidFill>
              </a:rPr>
              <a:t> </a:t>
            </a:r>
            <a:r>
              <a:rPr lang="es-MX" sz="1600" u="none">
                <a:solidFill>
                  <a:srgbClr val="2D2D8A"/>
                </a:solidFill>
              </a:rPr>
              <a:t>12 meses</a:t>
            </a:r>
          </a:p>
          <a:p>
            <a:endParaRPr lang="es-ES" sz="1600" u="none">
              <a:solidFill>
                <a:srgbClr val="660033"/>
              </a:solidFill>
            </a:endParaRPr>
          </a:p>
          <a:p>
            <a:endParaRPr lang="es-MX" sz="1600" u="none">
              <a:solidFill>
                <a:srgbClr val="660033"/>
              </a:solidFill>
            </a:endParaRPr>
          </a:p>
          <a:p>
            <a:endParaRPr lang="es-ES" sz="1600" u="none">
              <a:solidFill>
                <a:srgbClr val="660033"/>
              </a:solidFill>
            </a:endParaRPr>
          </a:p>
          <a:p>
            <a:r>
              <a:rPr lang="es-MX" sz="1600" u="none">
                <a:solidFill>
                  <a:srgbClr val="A50021"/>
                </a:solidFill>
              </a:rPr>
              <a:t>Obra: </a:t>
            </a:r>
          </a:p>
          <a:p>
            <a:endParaRPr lang="es-MX" sz="1600" u="none">
              <a:solidFill>
                <a:srgbClr val="A50021"/>
              </a:solidFill>
            </a:endParaRPr>
          </a:p>
          <a:p>
            <a:pPr>
              <a:buClr>
                <a:srgbClr val="2D2D8A"/>
              </a:buClr>
              <a:buSzPts val="1600"/>
              <a:buFont typeface="Arial" charset="0"/>
              <a:buChar char="•"/>
            </a:pPr>
            <a:r>
              <a:rPr lang="es-MX" sz="1600" u="none">
                <a:solidFill>
                  <a:srgbClr val="2D2D8A"/>
                </a:solidFill>
              </a:rPr>
              <a:t> Construcción del módulo 2 del edificio de laboratorios, </a:t>
            </a:r>
          </a:p>
          <a:p>
            <a:pPr>
              <a:buClr>
                <a:srgbClr val="2D2D8A"/>
              </a:buClr>
              <a:buSzPts val="1600"/>
            </a:pPr>
            <a:r>
              <a:rPr lang="es-MX" sz="1600" u="none">
                <a:solidFill>
                  <a:srgbClr val="2D2D8A"/>
                </a:solidFill>
              </a:rPr>
              <a:t>   área construida de 1500m</a:t>
            </a:r>
            <a:r>
              <a:rPr lang="es-MX" sz="1600" u="none" baseline="30000">
                <a:solidFill>
                  <a:srgbClr val="2D2D8A"/>
                </a:solidFill>
              </a:rPr>
              <a:t>2 </a:t>
            </a:r>
            <a:r>
              <a:rPr lang="es-MX" sz="1600" u="none">
                <a:solidFill>
                  <a:srgbClr val="2D2D8A"/>
                </a:solidFill>
              </a:rPr>
              <a:t> (dos niveles con 18 laboratorios)</a:t>
            </a:r>
          </a:p>
          <a:p>
            <a:pPr>
              <a:buClr>
                <a:srgbClr val="2D2D8A"/>
              </a:buClr>
              <a:buSzPts val="1600"/>
              <a:buFont typeface="Arial" charset="0"/>
              <a:buChar char="•"/>
            </a:pPr>
            <a:r>
              <a:rPr lang="es-ES" sz="1600" u="none">
                <a:solidFill>
                  <a:srgbClr val="2D2D8A"/>
                </a:solidFill>
              </a:rPr>
              <a:t> Total de 3500 </a:t>
            </a:r>
            <a:r>
              <a:rPr lang="es-MX" sz="1600" u="none">
                <a:solidFill>
                  <a:srgbClr val="2D2D8A"/>
                </a:solidFill>
              </a:rPr>
              <a:t>m</a:t>
            </a:r>
            <a:r>
              <a:rPr lang="es-MX" sz="1600" u="none" baseline="30000">
                <a:solidFill>
                  <a:srgbClr val="2D2D8A"/>
                </a:solidFill>
              </a:rPr>
              <a:t>2</a:t>
            </a:r>
            <a:endParaRPr lang="es-MX" sz="1600" u="none">
              <a:solidFill>
                <a:srgbClr val="2D2D8A"/>
              </a:solidFill>
            </a:endParaRPr>
          </a:p>
          <a:p>
            <a:pPr>
              <a:buClr>
                <a:srgbClr val="2D2D8A"/>
              </a:buClr>
              <a:buSzPts val="1600"/>
              <a:buFont typeface="Arial" charset="0"/>
              <a:buChar char="•"/>
            </a:pPr>
            <a:r>
              <a:rPr lang="es-MX" sz="1600" u="none">
                <a:solidFill>
                  <a:srgbClr val="2D2D8A"/>
                </a:solidFill>
              </a:rPr>
              <a:t>  Acondicionamiento de clima, banquetas, terracería y cimentación</a:t>
            </a:r>
          </a:p>
          <a:p>
            <a:endParaRPr lang="es-MX" sz="1600" u="none">
              <a:solidFill>
                <a:srgbClr val="C00000"/>
              </a:solidFill>
            </a:endParaRPr>
          </a:p>
          <a:p>
            <a:endParaRPr lang="es-MX" sz="1600" u="none">
              <a:solidFill>
                <a:srgbClr val="C00000"/>
              </a:solidFill>
            </a:endParaRPr>
          </a:p>
          <a:p>
            <a:r>
              <a:rPr lang="es-MX" sz="1600" u="none">
                <a:solidFill>
                  <a:srgbClr val="A50021"/>
                </a:solidFill>
              </a:rPr>
              <a:t>Monto y fuente de financiamiento: </a:t>
            </a:r>
          </a:p>
          <a:p>
            <a:endParaRPr lang="es-MX" sz="1600" u="none">
              <a:solidFill>
                <a:srgbClr val="A50021"/>
              </a:solidFill>
            </a:endParaRPr>
          </a:p>
          <a:p>
            <a:r>
              <a:rPr lang="es-MX" sz="1600" u="none">
                <a:solidFill>
                  <a:srgbClr val="2D2D8A"/>
                </a:solidFill>
              </a:rPr>
              <a:t>$22 millones del Fondo Mixto del Estado de Nuevo León</a:t>
            </a:r>
            <a:endParaRPr lang="es-MX" sz="1400" u="none">
              <a:solidFill>
                <a:srgbClr val="2D2D8A"/>
              </a:solidFill>
            </a:endParaRPr>
          </a:p>
          <a:p>
            <a:endParaRPr lang="es-MX"/>
          </a:p>
        </p:txBody>
      </p:sp>
      <p:pic>
        <p:nvPicPr>
          <p:cNvPr id="66563" name="Picture 7" descr="CIMAV_3"/>
          <p:cNvPicPr>
            <a:picLocks noChangeAspect="1" noChangeArrowheads="1"/>
          </p:cNvPicPr>
          <p:nvPr/>
        </p:nvPicPr>
        <p:blipFill>
          <a:blip r:embed="rId3" cstate="print"/>
          <a:srcRect/>
          <a:stretch>
            <a:fillRect/>
          </a:stretch>
        </p:blipFill>
        <p:spPr bwMode="auto">
          <a:xfrm rot="1445289">
            <a:off x="4943475" y="1311275"/>
            <a:ext cx="3565525" cy="2457450"/>
          </a:xfrm>
          <a:prstGeom prst="rect">
            <a:avLst/>
          </a:prstGeom>
          <a:noFill/>
          <a:ln w="9525">
            <a:noFill/>
            <a:miter lim="800000"/>
            <a:headEnd/>
            <a:tailEnd/>
          </a:ln>
        </p:spPr>
      </p:pic>
      <p:sp>
        <p:nvSpPr>
          <p:cNvPr id="66564" name="Rectangle 7"/>
          <p:cNvSpPr>
            <a:spLocks noChangeArrowheads="1"/>
          </p:cNvSpPr>
          <p:nvPr/>
        </p:nvSpPr>
        <p:spPr bwMode="auto">
          <a:xfrm>
            <a:off x="1563688" y="249238"/>
            <a:ext cx="6013450" cy="366712"/>
          </a:xfrm>
          <a:prstGeom prst="rect">
            <a:avLst/>
          </a:prstGeom>
          <a:noFill/>
          <a:ln w="9525" algn="ctr">
            <a:noFill/>
            <a:miter lim="800000"/>
            <a:headEnd/>
            <a:tailEnd/>
          </a:ln>
        </p:spPr>
        <p:txBody>
          <a:bodyPr wrap="none" anchor="ctr">
            <a:spAutoFit/>
          </a:bodyPr>
          <a:lstStyle/>
          <a:p>
            <a:pPr algn="ctr"/>
            <a:r>
              <a:rPr lang="es-ES" sz="1800" u="none">
                <a:solidFill>
                  <a:srgbClr val="990033"/>
                </a:solidFill>
              </a:rPr>
              <a:t>Segunda Etapa de la Unidad del CIMAV en Monterrey </a:t>
            </a:r>
            <a:endParaRPr lang="es-MX" sz="1800" u="none">
              <a:solidFill>
                <a:srgbClr val="990033"/>
              </a:solidFill>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3205163"/>
            <a:ext cx="9144000" cy="396875"/>
          </a:xfrm>
          <a:prstGeom prst="rect">
            <a:avLst/>
          </a:prstGeom>
          <a:noFill/>
          <a:ln w="9525" algn="ctr">
            <a:noFill/>
            <a:miter lim="800000"/>
            <a:headEnd/>
            <a:tailEnd/>
          </a:ln>
        </p:spPr>
        <p:txBody>
          <a:bodyPr>
            <a:spAutoFit/>
          </a:bodyPr>
          <a:lstStyle/>
          <a:p>
            <a:pPr algn="ctr"/>
            <a:r>
              <a:rPr lang="es-ES" sz="2000" u="none">
                <a:solidFill>
                  <a:schemeClr val="accent2"/>
                </a:solidFill>
              </a:rPr>
              <a:t>Productividad  por Investigador 2005- 2009 </a:t>
            </a:r>
          </a:p>
        </p:txBody>
      </p:sp>
      <p:sp>
        <p:nvSpPr>
          <p:cNvPr id="67587" name="Line 5"/>
          <p:cNvSpPr>
            <a:spLocks noChangeShapeType="1"/>
          </p:cNvSpPr>
          <p:nvPr/>
        </p:nvSpPr>
        <p:spPr bwMode="auto">
          <a:xfrm>
            <a:off x="3454400" y="3621088"/>
            <a:ext cx="5689600" cy="0"/>
          </a:xfrm>
          <a:prstGeom prst="line">
            <a:avLst/>
          </a:prstGeom>
          <a:noFill/>
          <a:ln w="38100">
            <a:solidFill>
              <a:schemeClr val="accent2"/>
            </a:solidFill>
            <a:round/>
            <a:headEnd/>
            <a:tailEnd/>
          </a:ln>
        </p:spPr>
        <p:txBody>
          <a:bodyPr/>
          <a:lstStyle/>
          <a:p>
            <a:endParaRPr lang="es-MX"/>
          </a:p>
        </p:txBody>
      </p:sp>
      <p:cxnSp>
        <p:nvCxnSpPr>
          <p:cNvPr id="5" name="4 Conector recto"/>
          <p:cNvCxnSpPr/>
          <p:nvPr/>
        </p:nvCxnSpPr>
        <p:spPr bwMode="auto">
          <a:xfrm flipV="1">
            <a:off x="2230438" y="539750"/>
            <a:ext cx="6913562" cy="2857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66 Rectángulo"/>
          <p:cNvGrpSpPr>
            <a:grpSpLocks/>
          </p:cNvGrpSpPr>
          <p:nvPr/>
        </p:nvGrpSpPr>
        <p:grpSpPr bwMode="auto">
          <a:xfrm>
            <a:off x="163513" y="1130300"/>
            <a:ext cx="8783637" cy="5156200"/>
            <a:chOff x="372" y="914"/>
            <a:chExt cx="4912" cy="2780"/>
          </a:xfrm>
        </p:grpSpPr>
        <p:pic>
          <p:nvPicPr>
            <p:cNvPr id="68676" name="66 Rectángulo"/>
            <p:cNvPicPr>
              <a:picLocks noChangeArrowheads="1"/>
            </p:cNvPicPr>
            <p:nvPr/>
          </p:nvPicPr>
          <p:blipFill>
            <a:blip r:embed="rId3" cstate="print"/>
            <a:srcRect/>
            <a:stretch>
              <a:fillRect/>
            </a:stretch>
          </p:blipFill>
          <p:spPr bwMode="auto">
            <a:xfrm>
              <a:off x="372" y="914"/>
              <a:ext cx="4912" cy="2780"/>
            </a:xfrm>
            <a:prstGeom prst="rect">
              <a:avLst/>
            </a:prstGeom>
            <a:noFill/>
            <a:ln w="9525">
              <a:noFill/>
              <a:miter lim="800000"/>
              <a:headEnd/>
              <a:tailEnd/>
            </a:ln>
          </p:spPr>
        </p:pic>
        <p:sp>
          <p:nvSpPr>
            <p:cNvPr id="68677" name="Text Box 3"/>
            <p:cNvSpPr txBox="1">
              <a:spLocks noChangeArrowheads="1"/>
            </p:cNvSpPr>
            <p:nvPr/>
          </p:nvSpPr>
          <p:spPr bwMode="auto">
            <a:xfrm>
              <a:off x="411" y="938"/>
              <a:ext cx="4837" cy="2710"/>
            </a:xfrm>
            <a:prstGeom prst="rect">
              <a:avLst/>
            </a:prstGeom>
            <a:noFill/>
            <a:ln w="9525">
              <a:noFill/>
              <a:miter lim="800000"/>
              <a:headEnd/>
              <a:tailEnd/>
            </a:ln>
          </p:spPr>
          <p:txBody>
            <a:bodyPr/>
            <a:lstStyle/>
            <a:p>
              <a:pPr algn="r"/>
              <a:endParaRPr lang="es-MX"/>
            </a:p>
          </p:txBody>
        </p:sp>
      </p:grpSp>
      <p:sp>
        <p:nvSpPr>
          <p:cNvPr id="68611" name="Line 220"/>
          <p:cNvSpPr>
            <a:spLocks noChangeShapeType="1"/>
          </p:cNvSpPr>
          <p:nvPr/>
        </p:nvSpPr>
        <p:spPr bwMode="auto">
          <a:xfrm>
            <a:off x="2338388" y="1739900"/>
            <a:ext cx="0" cy="0"/>
          </a:xfrm>
          <a:prstGeom prst="line">
            <a:avLst/>
          </a:prstGeom>
          <a:noFill/>
          <a:ln w="12700" cap="rnd">
            <a:solidFill>
              <a:srgbClr val="000000"/>
            </a:solidFill>
            <a:round/>
            <a:headEnd/>
            <a:tailEnd/>
          </a:ln>
        </p:spPr>
        <p:txBody>
          <a:bodyPr/>
          <a:lstStyle/>
          <a:p>
            <a:endParaRPr lang="es-MX"/>
          </a:p>
        </p:txBody>
      </p:sp>
      <p:sp>
        <p:nvSpPr>
          <p:cNvPr id="68612" name="Line 221"/>
          <p:cNvSpPr>
            <a:spLocks noChangeShapeType="1"/>
          </p:cNvSpPr>
          <p:nvPr/>
        </p:nvSpPr>
        <p:spPr bwMode="auto">
          <a:xfrm>
            <a:off x="2338388" y="2014538"/>
            <a:ext cx="0" cy="0"/>
          </a:xfrm>
          <a:prstGeom prst="line">
            <a:avLst/>
          </a:prstGeom>
          <a:noFill/>
          <a:ln w="12700" cap="rnd">
            <a:solidFill>
              <a:srgbClr val="000000"/>
            </a:solidFill>
            <a:round/>
            <a:headEnd/>
            <a:tailEnd/>
          </a:ln>
        </p:spPr>
        <p:txBody>
          <a:bodyPr/>
          <a:lstStyle/>
          <a:p>
            <a:endParaRPr lang="es-MX"/>
          </a:p>
        </p:txBody>
      </p:sp>
      <p:sp>
        <p:nvSpPr>
          <p:cNvPr id="68613" name="Line 222"/>
          <p:cNvSpPr>
            <a:spLocks noChangeShapeType="1"/>
          </p:cNvSpPr>
          <p:nvPr/>
        </p:nvSpPr>
        <p:spPr bwMode="auto">
          <a:xfrm>
            <a:off x="2354263" y="2014538"/>
            <a:ext cx="0" cy="0"/>
          </a:xfrm>
          <a:prstGeom prst="line">
            <a:avLst/>
          </a:prstGeom>
          <a:noFill/>
          <a:ln w="12700" cap="rnd">
            <a:solidFill>
              <a:srgbClr val="000000"/>
            </a:solidFill>
            <a:round/>
            <a:headEnd/>
            <a:tailEnd/>
          </a:ln>
        </p:spPr>
        <p:txBody>
          <a:bodyPr/>
          <a:lstStyle/>
          <a:p>
            <a:endParaRPr lang="es-MX"/>
          </a:p>
        </p:txBody>
      </p:sp>
      <p:sp>
        <p:nvSpPr>
          <p:cNvPr id="68614" name="Line 223"/>
          <p:cNvSpPr>
            <a:spLocks noChangeShapeType="1"/>
          </p:cNvSpPr>
          <p:nvPr/>
        </p:nvSpPr>
        <p:spPr bwMode="auto">
          <a:xfrm>
            <a:off x="2354263" y="2289175"/>
            <a:ext cx="0" cy="0"/>
          </a:xfrm>
          <a:prstGeom prst="line">
            <a:avLst/>
          </a:prstGeom>
          <a:noFill/>
          <a:ln w="12700" cap="rnd">
            <a:solidFill>
              <a:srgbClr val="000000"/>
            </a:solidFill>
            <a:round/>
            <a:headEnd/>
            <a:tailEnd/>
          </a:ln>
        </p:spPr>
        <p:txBody>
          <a:bodyPr/>
          <a:lstStyle/>
          <a:p>
            <a:endParaRPr lang="es-MX"/>
          </a:p>
        </p:txBody>
      </p:sp>
      <p:sp>
        <p:nvSpPr>
          <p:cNvPr id="68615" name="Line 224"/>
          <p:cNvSpPr>
            <a:spLocks noChangeShapeType="1"/>
          </p:cNvSpPr>
          <p:nvPr/>
        </p:nvSpPr>
        <p:spPr bwMode="auto">
          <a:xfrm>
            <a:off x="4243388" y="2289175"/>
            <a:ext cx="0" cy="0"/>
          </a:xfrm>
          <a:prstGeom prst="line">
            <a:avLst/>
          </a:prstGeom>
          <a:noFill/>
          <a:ln w="12700" cap="rnd">
            <a:solidFill>
              <a:srgbClr val="000000"/>
            </a:solidFill>
            <a:round/>
            <a:headEnd/>
            <a:tailEnd/>
          </a:ln>
        </p:spPr>
        <p:txBody>
          <a:bodyPr/>
          <a:lstStyle/>
          <a:p>
            <a:endParaRPr lang="es-MX"/>
          </a:p>
        </p:txBody>
      </p:sp>
      <p:sp>
        <p:nvSpPr>
          <p:cNvPr id="68616" name="Line 225"/>
          <p:cNvSpPr>
            <a:spLocks noChangeShapeType="1"/>
          </p:cNvSpPr>
          <p:nvPr/>
        </p:nvSpPr>
        <p:spPr bwMode="auto">
          <a:xfrm>
            <a:off x="4243388" y="2563813"/>
            <a:ext cx="0" cy="0"/>
          </a:xfrm>
          <a:prstGeom prst="line">
            <a:avLst/>
          </a:prstGeom>
          <a:noFill/>
          <a:ln w="12700" cap="rnd">
            <a:solidFill>
              <a:srgbClr val="000000"/>
            </a:solidFill>
            <a:round/>
            <a:headEnd/>
            <a:tailEnd/>
          </a:ln>
        </p:spPr>
        <p:txBody>
          <a:bodyPr/>
          <a:lstStyle/>
          <a:p>
            <a:endParaRPr lang="es-MX"/>
          </a:p>
        </p:txBody>
      </p:sp>
      <p:sp>
        <p:nvSpPr>
          <p:cNvPr id="68617" name="Line 226"/>
          <p:cNvSpPr>
            <a:spLocks noChangeShapeType="1"/>
          </p:cNvSpPr>
          <p:nvPr/>
        </p:nvSpPr>
        <p:spPr bwMode="auto">
          <a:xfrm>
            <a:off x="5272088" y="2563813"/>
            <a:ext cx="0" cy="0"/>
          </a:xfrm>
          <a:prstGeom prst="line">
            <a:avLst/>
          </a:prstGeom>
          <a:noFill/>
          <a:ln w="12700" cap="rnd">
            <a:solidFill>
              <a:srgbClr val="000000"/>
            </a:solidFill>
            <a:round/>
            <a:headEnd/>
            <a:tailEnd/>
          </a:ln>
        </p:spPr>
        <p:txBody>
          <a:bodyPr/>
          <a:lstStyle/>
          <a:p>
            <a:endParaRPr lang="es-MX"/>
          </a:p>
        </p:txBody>
      </p:sp>
      <p:sp>
        <p:nvSpPr>
          <p:cNvPr id="68618" name="Line 385"/>
          <p:cNvSpPr>
            <a:spLocks noChangeShapeType="1"/>
          </p:cNvSpPr>
          <p:nvPr/>
        </p:nvSpPr>
        <p:spPr bwMode="auto">
          <a:xfrm>
            <a:off x="2338388" y="3455988"/>
            <a:ext cx="0" cy="0"/>
          </a:xfrm>
          <a:prstGeom prst="line">
            <a:avLst/>
          </a:prstGeom>
          <a:noFill/>
          <a:ln w="12700" cap="rnd">
            <a:solidFill>
              <a:srgbClr val="000000"/>
            </a:solidFill>
            <a:round/>
            <a:headEnd/>
            <a:tailEnd/>
          </a:ln>
        </p:spPr>
        <p:txBody>
          <a:bodyPr/>
          <a:lstStyle/>
          <a:p>
            <a:endParaRPr lang="es-MX"/>
          </a:p>
        </p:txBody>
      </p:sp>
      <p:sp>
        <p:nvSpPr>
          <p:cNvPr id="68619" name="Line 476"/>
          <p:cNvSpPr>
            <a:spLocks noChangeShapeType="1"/>
          </p:cNvSpPr>
          <p:nvPr/>
        </p:nvSpPr>
        <p:spPr bwMode="auto">
          <a:xfrm>
            <a:off x="2338388" y="4337050"/>
            <a:ext cx="0" cy="0"/>
          </a:xfrm>
          <a:prstGeom prst="line">
            <a:avLst/>
          </a:prstGeom>
          <a:noFill/>
          <a:ln w="12700" cap="rnd">
            <a:solidFill>
              <a:srgbClr val="000000"/>
            </a:solidFill>
            <a:round/>
            <a:headEnd/>
            <a:tailEnd/>
          </a:ln>
        </p:spPr>
        <p:txBody>
          <a:bodyPr/>
          <a:lstStyle/>
          <a:p>
            <a:endParaRPr lang="es-MX"/>
          </a:p>
        </p:txBody>
      </p:sp>
      <p:sp>
        <p:nvSpPr>
          <p:cNvPr id="68620" name="Line 477"/>
          <p:cNvSpPr>
            <a:spLocks noChangeShapeType="1"/>
          </p:cNvSpPr>
          <p:nvPr/>
        </p:nvSpPr>
        <p:spPr bwMode="auto">
          <a:xfrm>
            <a:off x="2338388" y="4611688"/>
            <a:ext cx="0" cy="0"/>
          </a:xfrm>
          <a:prstGeom prst="line">
            <a:avLst/>
          </a:prstGeom>
          <a:noFill/>
          <a:ln w="12700" cap="rnd">
            <a:solidFill>
              <a:srgbClr val="000000"/>
            </a:solidFill>
            <a:round/>
            <a:headEnd/>
            <a:tailEnd/>
          </a:ln>
        </p:spPr>
        <p:txBody>
          <a:bodyPr/>
          <a:lstStyle/>
          <a:p>
            <a:endParaRPr lang="es-MX"/>
          </a:p>
        </p:txBody>
      </p:sp>
      <p:sp>
        <p:nvSpPr>
          <p:cNvPr id="68621" name="Line 478"/>
          <p:cNvSpPr>
            <a:spLocks noChangeShapeType="1"/>
          </p:cNvSpPr>
          <p:nvPr/>
        </p:nvSpPr>
        <p:spPr bwMode="auto">
          <a:xfrm>
            <a:off x="2354263" y="4611688"/>
            <a:ext cx="0" cy="0"/>
          </a:xfrm>
          <a:prstGeom prst="line">
            <a:avLst/>
          </a:prstGeom>
          <a:noFill/>
          <a:ln w="12700" cap="rnd">
            <a:solidFill>
              <a:srgbClr val="000000"/>
            </a:solidFill>
            <a:round/>
            <a:headEnd/>
            <a:tailEnd/>
          </a:ln>
        </p:spPr>
        <p:txBody>
          <a:bodyPr/>
          <a:lstStyle/>
          <a:p>
            <a:endParaRPr lang="es-MX"/>
          </a:p>
        </p:txBody>
      </p:sp>
      <p:graphicFrame>
        <p:nvGraphicFramePr>
          <p:cNvPr id="68682" name="Group 74"/>
          <p:cNvGraphicFramePr>
            <a:graphicFrameLocks noGrp="1"/>
          </p:cNvGraphicFramePr>
          <p:nvPr/>
        </p:nvGraphicFramePr>
        <p:xfrm>
          <a:off x="346075" y="1244600"/>
          <a:ext cx="8493580" cy="4872084"/>
        </p:xfrm>
        <a:graphic>
          <a:graphicData uri="http://schemas.openxmlformats.org/drawingml/2006/table">
            <a:tbl>
              <a:tblPr/>
              <a:tblGrid>
                <a:gridCol w="2032205"/>
                <a:gridCol w="893279"/>
                <a:gridCol w="5568096"/>
              </a:tblGrid>
              <a:tr h="348006">
                <a:tc rowSpan="6">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cs typeface="Arial" charset="0"/>
                        </a:rPr>
                        <a:t>Investigación = 34</a:t>
                      </a:r>
                      <a:endParaRPr kumimoji="0" lang="es-MX" sz="1500" b="1" i="0" u="sng" strike="noStrike" cap="none" normalizeH="0" baseline="0" dirty="0" smtClean="0">
                        <a:ln>
                          <a:noFill/>
                        </a:ln>
                        <a:solidFill>
                          <a:schemeClr val="bg1"/>
                        </a:solidFill>
                        <a:effectLst/>
                        <a:latin typeface="Arial" charset="0"/>
                      </a:endParaRPr>
                    </a:p>
                  </a:txBody>
                  <a:tcPr marL="107971" marR="107971" marT="53985" marB="539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9</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smtClean="0">
                          <a:ln>
                            <a:noFill/>
                          </a:ln>
                          <a:solidFill>
                            <a:schemeClr val="accent2"/>
                          </a:solidFill>
                          <a:effectLst/>
                          <a:latin typeface="Arial" charset="0"/>
                          <a:cs typeface="Arial" charset="0"/>
                        </a:rPr>
                        <a:t>Artículos en Revistas Indexadas con Factor de Impacto</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9</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smtClean="0">
                          <a:ln>
                            <a:noFill/>
                          </a:ln>
                          <a:solidFill>
                            <a:schemeClr val="accent2"/>
                          </a:solidFill>
                          <a:effectLst/>
                          <a:latin typeface="Arial" charset="0"/>
                          <a:cs typeface="Arial" charset="0"/>
                        </a:rPr>
                        <a:t>Registro de Patentes</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2</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2"/>
                          </a:solidFill>
                          <a:effectLst/>
                          <a:latin typeface="Arial" charset="0"/>
                          <a:cs typeface="Arial" charset="0"/>
                        </a:rPr>
                        <a:t>Citas 2009</a:t>
                      </a:r>
                      <a:endParaRPr kumimoji="0" lang="es-MX" sz="1500" b="1" i="0" u="sng" strike="noStrike" cap="none" normalizeH="0" baseline="0" dirty="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7</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2"/>
                          </a:solidFill>
                          <a:effectLst/>
                          <a:latin typeface="Arial" charset="0"/>
                          <a:cs typeface="Arial" charset="0"/>
                        </a:rPr>
                        <a:t>Proyectos de Fondos Mixtos y Sectoriales</a:t>
                      </a:r>
                      <a:endParaRPr kumimoji="0" lang="es-MX" sz="1500" b="1" i="0" u="sng" strike="noStrike" cap="none" normalizeH="0" baseline="0" dirty="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3.5</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2"/>
                          </a:solidFill>
                          <a:effectLst/>
                          <a:latin typeface="Arial" charset="0"/>
                          <a:cs typeface="Arial" charset="0"/>
                        </a:rPr>
                        <a:t>Proyectos del Fondo Institucional CONACYT</a:t>
                      </a:r>
                      <a:endParaRPr kumimoji="0" lang="es-MX" sz="1500" b="1" i="0" u="sng" strike="noStrike" cap="none" normalizeH="0" baseline="0" dirty="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3.5</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2"/>
                          </a:solidFill>
                          <a:effectLst/>
                          <a:latin typeface="Arial" charset="0"/>
                          <a:cs typeface="Arial" charset="0"/>
                        </a:rPr>
                        <a:t>Proyectos de Colaboración</a:t>
                      </a:r>
                      <a:endParaRPr kumimoji="0" lang="es-MX" sz="1500" b="1" i="0" u="sng" strike="noStrike" cap="none" normalizeH="0" baseline="0" dirty="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r>
              <a:tr h="348006">
                <a:tc row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accent2"/>
                          </a:solidFill>
                          <a:effectLst/>
                          <a:latin typeface="Arial" charset="0"/>
                          <a:cs typeface="Arial" charset="0"/>
                        </a:rPr>
                        <a:t>Formación de RH = 33</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17</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accent2"/>
                          </a:solidFill>
                          <a:effectLst/>
                          <a:latin typeface="Arial" charset="0"/>
                          <a:cs typeface="Arial" charset="0"/>
                        </a:rPr>
                        <a:t>Graduados de Doctorado</a:t>
                      </a:r>
                      <a:endParaRPr kumimoji="0" lang="es-MX" sz="1500" b="1" i="0" u="sng" strike="noStrike" cap="none" normalizeH="0" baseline="0" dirty="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12</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smtClean="0">
                          <a:ln>
                            <a:noFill/>
                          </a:ln>
                          <a:solidFill>
                            <a:schemeClr val="accent2"/>
                          </a:solidFill>
                          <a:effectLst/>
                          <a:latin typeface="Arial" charset="0"/>
                          <a:cs typeface="Arial" charset="0"/>
                        </a:rPr>
                        <a:t>Graduados de Maestría</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4</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smtClean="0">
                          <a:ln>
                            <a:noFill/>
                          </a:ln>
                          <a:solidFill>
                            <a:schemeClr val="accent2"/>
                          </a:solidFill>
                          <a:effectLst/>
                          <a:latin typeface="Arial" charset="0"/>
                          <a:cs typeface="Arial" charset="0"/>
                        </a:rPr>
                        <a:t>Tesis de Licenciatura </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8006">
                <a:tc rowSpan="4">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Arial" charset="0"/>
                          <a:cs typeface="Arial" charset="0"/>
                        </a:rPr>
                        <a:t>Vinculación = 33</a:t>
                      </a:r>
                      <a:endParaRPr kumimoji="0" lang="es-MX" sz="1500" b="1" i="0" u="sng" strike="noStrike" cap="none" normalizeH="0" baseline="0" smtClean="0">
                        <a:ln>
                          <a:noFill/>
                        </a:ln>
                        <a:solidFill>
                          <a:schemeClr val="bg1"/>
                        </a:solidFill>
                        <a:effectLst/>
                        <a:latin typeface="Arial" charset="0"/>
                      </a:endParaRPr>
                    </a:p>
                  </a:txBody>
                  <a:tcPr marL="107971" marR="107971" marT="53985" marB="539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4</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smtClean="0">
                          <a:ln>
                            <a:noFill/>
                          </a:ln>
                          <a:solidFill>
                            <a:schemeClr val="accent2"/>
                          </a:solidFill>
                          <a:effectLst/>
                          <a:latin typeface="Arial" charset="0"/>
                          <a:cs typeface="Arial" charset="0"/>
                        </a:rPr>
                        <a:t>Ingresos por Servicios</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19</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smtClean="0">
                          <a:ln>
                            <a:noFill/>
                          </a:ln>
                          <a:solidFill>
                            <a:schemeClr val="accent2"/>
                          </a:solidFill>
                          <a:effectLst/>
                          <a:latin typeface="Arial" charset="0"/>
                          <a:cs typeface="Arial" charset="0"/>
                        </a:rPr>
                        <a:t>Ingresos por  Proyectos</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7</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smtClean="0">
                          <a:ln>
                            <a:noFill/>
                          </a:ln>
                          <a:solidFill>
                            <a:schemeClr val="accent2"/>
                          </a:solidFill>
                          <a:effectLst/>
                          <a:latin typeface="Arial" charset="0"/>
                          <a:cs typeface="Arial" charset="0"/>
                        </a:rPr>
                        <a:t>Responsable de Proyectos Vinculación</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r>
              <a:tr h="348006">
                <a:tc vMerge="1">
                  <a:txBody>
                    <a:bodyPr/>
                    <a:lstStyle/>
                    <a:p>
                      <a:endParaRPr lang="es-MX"/>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3</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MX" sz="1500" b="0" i="0" u="none" strike="noStrike" cap="none" normalizeH="0" baseline="0" smtClean="0">
                          <a:ln>
                            <a:noFill/>
                          </a:ln>
                          <a:solidFill>
                            <a:schemeClr val="accent2"/>
                          </a:solidFill>
                          <a:effectLst/>
                          <a:latin typeface="Arial" charset="0"/>
                          <a:cs typeface="Arial" charset="0"/>
                        </a:rPr>
                        <a:t>Participante en Proyectos Vinculación</a:t>
                      </a:r>
                      <a:endParaRPr kumimoji="0" lang="es-MX"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alpha val="50000"/>
                      </a:srgbClr>
                    </a:solidFill>
                  </a:tcPr>
                </a:tc>
              </a:tr>
              <a:tr h="348006">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accent2"/>
                          </a:solidFill>
                          <a:effectLst/>
                          <a:latin typeface="Arial" charset="0"/>
                          <a:cs typeface="Arial" charset="0"/>
                        </a:rPr>
                        <a:t>Suma</a:t>
                      </a:r>
                      <a:endParaRPr kumimoji="0" lang="es-MX" sz="1500" b="1" i="0" u="sng" strike="noStrike" cap="none" normalizeH="0" baseline="0" dirty="0" smtClean="0">
                        <a:ln>
                          <a:noFill/>
                        </a:ln>
                        <a:solidFill>
                          <a:schemeClr val="accent2"/>
                        </a:solidFill>
                        <a:effectLst/>
                        <a:latin typeface="Arial" charset="0"/>
                      </a:endParaRPr>
                    </a:p>
                  </a:txBody>
                  <a:tcPr marL="107971" marR="107971" marT="53985" marB="539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accent2"/>
                          </a:solidFill>
                          <a:effectLst/>
                          <a:latin typeface="Arial" charset="0"/>
                          <a:cs typeface="Arial" charset="0"/>
                        </a:rPr>
                        <a:t>100</a:t>
                      </a:r>
                      <a:endParaRPr kumimoji="0" lang="en-US" sz="1500" b="1" i="0" u="sng" strike="noStrike" cap="none" normalizeH="0" baseline="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accent2"/>
                          </a:solidFill>
                          <a:effectLst/>
                          <a:latin typeface="Arial" charset="0"/>
                          <a:cs typeface="Arial" charset="0"/>
                        </a:rPr>
                        <a:t> </a:t>
                      </a:r>
                      <a:endParaRPr kumimoji="0" lang="es-ES" sz="1500" b="1" i="0" u="sng" strike="noStrike" cap="none" normalizeH="0" baseline="0" dirty="0" smtClean="0">
                        <a:ln>
                          <a:noFill/>
                        </a:ln>
                        <a:solidFill>
                          <a:schemeClr val="accent2"/>
                        </a:solidFill>
                        <a:effectLst/>
                        <a:latin typeface="Arial" charset="0"/>
                      </a:endParaRPr>
                    </a:p>
                  </a:txBody>
                  <a:tcPr marL="107971" marR="107971" marT="53985" marB="539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8674" name="Text Box 849"/>
          <p:cNvSpPr txBox="1">
            <a:spLocks noChangeArrowheads="1"/>
          </p:cNvSpPr>
          <p:nvPr/>
        </p:nvSpPr>
        <p:spPr bwMode="auto">
          <a:xfrm>
            <a:off x="3140075" y="636588"/>
            <a:ext cx="2838450" cy="366712"/>
          </a:xfrm>
          <a:prstGeom prst="rect">
            <a:avLst/>
          </a:prstGeom>
          <a:noFill/>
          <a:ln w="9525" algn="ctr">
            <a:noFill/>
            <a:miter lim="800000"/>
            <a:headEnd/>
            <a:tailEnd/>
          </a:ln>
        </p:spPr>
        <p:txBody>
          <a:bodyPr wrap="none">
            <a:spAutoFit/>
          </a:bodyPr>
          <a:lstStyle/>
          <a:p>
            <a:pPr algn="ctr"/>
            <a:r>
              <a:rPr lang="es-ES" sz="1800" u="none">
                <a:solidFill>
                  <a:srgbClr val="800000"/>
                </a:solidFill>
              </a:rPr>
              <a:t>Variables y Ponderación</a:t>
            </a:r>
          </a:p>
        </p:txBody>
      </p:sp>
      <p:sp>
        <p:nvSpPr>
          <p:cNvPr id="68675" name="Text Box 2"/>
          <p:cNvSpPr txBox="1">
            <a:spLocks noChangeArrowheads="1"/>
          </p:cNvSpPr>
          <p:nvPr/>
        </p:nvSpPr>
        <p:spPr bwMode="auto">
          <a:xfrm>
            <a:off x="2100263" y="193675"/>
            <a:ext cx="4908550" cy="366713"/>
          </a:xfrm>
          <a:prstGeom prst="rect">
            <a:avLst/>
          </a:prstGeom>
          <a:noFill/>
          <a:ln w="9525" algn="ctr">
            <a:noFill/>
            <a:miter lim="800000"/>
            <a:headEnd/>
            <a:tailEnd/>
          </a:ln>
        </p:spPr>
        <p:txBody>
          <a:bodyPr wrap="none">
            <a:spAutoFit/>
          </a:bodyPr>
          <a:lstStyle/>
          <a:p>
            <a:pPr algn="ctr"/>
            <a:r>
              <a:rPr lang="es-ES" sz="1800" u="none">
                <a:solidFill>
                  <a:srgbClr val="800000"/>
                </a:solidFill>
              </a:rPr>
              <a:t>Productividad  por Investigador 2005- 2009 </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9"/>
          <p:cNvPicPr>
            <a:picLocks noChangeAspect="1" noChangeArrowheads="1"/>
          </p:cNvPicPr>
          <p:nvPr/>
        </p:nvPicPr>
        <p:blipFill>
          <a:blip r:embed="rId3" cstate="print"/>
          <a:srcRect/>
          <a:stretch>
            <a:fillRect/>
          </a:stretch>
        </p:blipFill>
        <p:spPr bwMode="auto">
          <a:xfrm>
            <a:off x="-84138" y="290513"/>
            <a:ext cx="9315451" cy="6681787"/>
          </a:xfrm>
          <a:prstGeom prst="rect">
            <a:avLst/>
          </a:prstGeom>
          <a:noFill/>
          <a:ln w="9525" algn="ctr">
            <a:noFill/>
            <a:miter lim="800000"/>
            <a:headEnd/>
            <a:tailEnd/>
          </a:ln>
        </p:spPr>
      </p:pic>
      <p:sp>
        <p:nvSpPr>
          <p:cNvPr id="69635" name="5 CuadroTexto"/>
          <p:cNvSpPr txBox="1">
            <a:spLocks noChangeArrowheads="1"/>
          </p:cNvSpPr>
          <p:nvPr/>
        </p:nvSpPr>
        <p:spPr bwMode="auto">
          <a:xfrm>
            <a:off x="2111375" y="688975"/>
            <a:ext cx="4845050" cy="366713"/>
          </a:xfrm>
          <a:prstGeom prst="rect">
            <a:avLst/>
          </a:prstGeom>
          <a:noFill/>
          <a:ln w="9525" algn="ctr">
            <a:noFill/>
            <a:miter lim="800000"/>
            <a:headEnd/>
            <a:tailEnd/>
          </a:ln>
        </p:spPr>
        <p:txBody>
          <a:bodyPr wrap="none">
            <a:spAutoFit/>
          </a:bodyPr>
          <a:lstStyle/>
          <a:p>
            <a:pPr algn="ctr"/>
            <a:r>
              <a:rPr lang="es-ES" sz="1800" u="none">
                <a:solidFill>
                  <a:srgbClr val="800000"/>
                </a:solidFill>
              </a:rPr>
              <a:t>Productividad 2005 -2009 por Investigador </a:t>
            </a:r>
            <a:endParaRPr lang="es-MX" sz="1800" u="none">
              <a:solidFill>
                <a:srgbClr val="800000"/>
              </a:solidFill>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11"/>
          <p:cNvGrpSpPr>
            <a:grpSpLocks/>
          </p:cNvGrpSpPr>
          <p:nvPr/>
        </p:nvGrpSpPr>
        <p:grpSpPr bwMode="auto">
          <a:xfrm>
            <a:off x="-171450" y="355600"/>
            <a:ext cx="9315450" cy="6243638"/>
            <a:chOff x="-108" y="216"/>
            <a:chExt cx="5868" cy="3933"/>
          </a:xfrm>
        </p:grpSpPr>
        <p:pic>
          <p:nvPicPr>
            <p:cNvPr id="70659" name="Picture 6"/>
            <p:cNvPicPr>
              <a:picLocks noChangeAspect="1" noChangeArrowheads="1"/>
            </p:cNvPicPr>
            <p:nvPr/>
          </p:nvPicPr>
          <p:blipFill>
            <a:blip r:embed="rId3" cstate="print"/>
            <a:srcRect/>
            <a:stretch>
              <a:fillRect/>
            </a:stretch>
          </p:blipFill>
          <p:spPr bwMode="auto">
            <a:xfrm>
              <a:off x="-108" y="216"/>
              <a:ext cx="5868" cy="3775"/>
            </a:xfrm>
            <a:prstGeom prst="rect">
              <a:avLst/>
            </a:prstGeom>
            <a:noFill/>
            <a:ln w="9525" algn="ctr">
              <a:noFill/>
              <a:miter lim="800000"/>
              <a:headEnd/>
              <a:tailEnd/>
            </a:ln>
          </p:spPr>
        </p:pic>
        <p:sp>
          <p:nvSpPr>
            <p:cNvPr id="70660" name="5 CuadroTexto"/>
            <p:cNvSpPr txBox="1">
              <a:spLocks noChangeArrowheads="1"/>
            </p:cNvSpPr>
            <p:nvPr/>
          </p:nvSpPr>
          <p:spPr bwMode="auto">
            <a:xfrm>
              <a:off x="922" y="434"/>
              <a:ext cx="3868" cy="231"/>
            </a:xfrm>
            <a:prstGeom prst="rect">
              <a:avLst/>
            </a:prstGeom>
            <a:noFill/>
            <a:ln w="9525" algn="ctr">
              <a:noFill/>
              <a:miter lim="800000"/>
              <a:headEnd/>
              <a:tailEnd/>
            </a:ln>
          </p:spPr>
          <p:txBody>
            <a:bodyPr wrap="none">
              <a:spAutoFit/>
            </a:bodyPr>
            <a:lstStyle/>
            <a:p>
              <a:pPr algn="ctr"/>
              <a:r>
                <a:rPr lang="es-ES" sz="1800" u="none">
                  <a:solidFill>
                    <a:srgbClr val="800000"/>
                  </a:solidFill>
                </a:rPr>
                <a:t>Productividad Acumulada 2005 -2009 por Investigador </a:t>
              </a:r>
              <a:endParaRPr lang="es-MX" sz="1800" u="none">
                <a:solidFill>
                  <a:srgbClr val="800000"/>
                </a:solidFill>
              </a:endParaRPr>
            </a:p>
          </p:txBody>
        </p:sp>
        <p:sp>
          <p:nvSpPr>
            <p:cNvPr id="70661" name="Text Box 23"/>
            <p:cNvSpPr txBox="1">
              <a:spLocks noChangeArrowheads="1"/>
            </p:cNvSpPr>
            <p:nvPr/>
          </p:nvSpPr>
          <p:spPr bwMode="auto">
            <a:xfrm>
              <a:off x="496" y="1048"/>
              <a:ext cx="2248" cy="288"/>
            </a:xfrm>
            <a:prstGeom prst="rect">
              <a:avLst/>
            </a:prstGeom>
            <a:noFill/>
            <a:ln w="9525" algn="ctr">
              <a:noFill/>
              <a:miter lim="800000"/>
              <a:headEnd/>
              <a:tailEnd/>
            </a:ln>
          </p:spPr>
          <p:txBody>
            <a:bodyPr>
              <a:spAutoFit/>
            </a:bodyPr>
            <a:lstStyle/>
            <a:p>
              <a:pPr>
                <a:spcBef>
                  <a:spcPct val="50000"/>
                </a:spcBef>
              </a:pPr>
              <a:r>
                <a:rPr lang="es-ES" u="none">
                  <a:solidFill>
                    <a:srgbClr val="A50021"/>
                  </a:solidFill>
                </a:rPr>
                <a:t>19 investigadores generaron el 75% de la Productividad</a:t>
              </a:r>
            </a:p>
          </p:txBody>
        </p:sp>
        <p:sp>
          <p:nvSpPr>
            <p:cNvPr id="70662" name="Text Box 24"/>
            <p:cNvSpPr txBox="1">
              <a:spLocks noChangeArrowheads="1"/>
            </p:cNvSpPr>
            <p:nvPr/>
          </p:nvSpPr>
          <p:spPr bwMode="auto">
            <a:xfrm>
              <a:off x="472" y="1648"/>
              <a:ext cx="2152" cy="288"/>
            </a:xfrm>
            <a:prstGeom prst="rect">
              <a:avLst/>
            </a:prstGeom>
            <a:noFill/>
            <a:ln w="9525" algn="ctr">
              <a:noFill/>
              <a:miter lim="800000"/>
              <a:headEnd/>
              <a:tailEnd/>
            </a:ln>
          </p:spPr>
          <p:txBody>
            <a:bodyPr>
              <a:spAutoFit/>
            </a:bodyPr>
            <a:lstStyle/>
            <a:p>
              <a:pPr>
                <a:spcBef>
                  <a:spcPct val="50000"/>
                </a:spcBef>
              </a:pPr>
              <a:r>
                <a:rPr lang="es-ES" u="none">
                  <a:solidFill>
                    <a:srgbClr val="A50021"/>
                  </a:solidFill>
                </a:rPr>
                <a:t>11 investigadores generaron el 50% de la Productividad</a:t>
              </a:r>
            </a:p>
          </p:txBody>
        </p:sp>
        <p:sp>
          <p:nvSpPr>
            <p:cNvPr id="70663" name="Line 9"/>
            <p:cNvSpPr>
              <a:spLocks noChangeShapeType="1"/>
            </p:cNvSpPr>
            <p:nvPr/>
          </p:nvSpPr>
          <p:spPr bwMode="auto">
            <a:xfrm>
              <a:off x="552" y="1912"/>
              <a:ext cx="1040" cy="8"/>
            </a:xfrm>
            <a:prstGeom prst="line">
              <a:avLst/>
            </a:prstGeom>
            <a:noFill/>
            <a:ln w="57150">
              <a:solidFill>
                <a:srgbClr val="808000"/>
              </a:solidFill>
              <a:round/>
              <a:headEnd/>
              <a:tailEnd type="triangle" w="med" len="med"/>
            </a:ln>
          </p:spPr>
          <p:txBody>
            <a:bodyPr/>
            <a:lstStyle/>
            <a:p>
              <a:endParaRPr lang="es-MX"/>
            </a:p>
          </p:txBody>
        </p:sp>
        <p:sp>
          <p:nvSpPr>
            <p:cNvPr id="70664" name="Line 10"/>
            <p:cNvSpPr>
              <a:spLocks noChangeShapeType="1"/>
            </p:cNvSpPr>
            <p:nvPr/>
          </p:nvSpPr>
          <p:spPr bwMode="auto">
            <a:xfrm>
              <a:off x="520" y="1304"/>
              <a:ext cx="1976" cy="8"/>
            </a:xfrm>
            <a:prstGeom prst="line">
              <a:avLst/>
            </a:prstGeom>
            <a:noFill/>
            <a:ln w="57150">
              <a:solidFill>
                <a:srgbClr val="808000"/>
              </a:solidFill>
              <a:round/>
              <a:headEnd/>
              <a:tailEnd type="triangle" w="med" len="med"/>
            </a:ln>
          </p:spPr>
          <p:txBody>
            <a:bodyPr/>
            <a:lstStyle/>
            <a:p>
              <a:endParaRPr lang="es-MX"/>
            </a:p>
          </p:txBody>
        </p:sp>
        <p:sp>
          <p:nvSpPr>
            <p:cNvPr id="70665" name="Text Box 11"/>
            <p:cNvSpPr txBox="1">
              <a:spLocks noChangeArrowheads="1"/>
            </p:cNvSpPr>
            <p:nvPr/>
          </p:nvSpPr>
          <p:spPr bwMode="auto">
            <a:xfrm>
              <a:off x="2881" y="3958"/>
              <a:ext cx="1146" cy="173"/>
            </a:xfrm>
            <a:prstGeom prst="rect">
              <a:avLst/>
            </a:prstGeom>
            <a:noFill/>
            <a:ln w="9525" algn="ctr">
              <a:noFill/>
              <a:miter lim="800000"/>
              <a:headEnd/>
              <a:tailEnd/>
            </a:ln>
          </p:spPr>
          <p:txBody>
            <a:bodyPr wrap="none">
              <a:spAutoFit/>
            </a:bodyPr>
            <a:lstStyle/>
            <a:p>
              <a:pPr algn="r"/>
              <a:r>
                <a:rPr lang="es-MX" u="none">
                  <a:solidFill>
                    <a:srgbClr val="A50021"/>
                  </a:solidFill>
                </a:rPr>
                <a:t>2005-2008 :    </a:t>
              </a:r>
              <a:r>
                <a:rPr lang="es-MX" u="none">
                  <a:solidFill>
                    <a:schemeClr val="accent2"/>
                  </a:solidFill>
                </a:rPr>
                <a:t>21 = 75%</a:t>
              </a:r>
              <a:endParaRPr lang="es-ES" u="none">
                <a:solidFill>
                  <a:schemeClr val="accent2"/>
                </a:solidFill>
              </a:endParaRPr>
            </a:p>
          </p:txBody>
        </p:sp>
        <p:sp>
          <p:nvSpPr>
            <p:cNvPr id="70666" name="Text Box 12"/>
            <p:cNvSpPr txBox="1">
              <a:spLocks noChangeArrowheads="1"/>
            </p:cNvSpPr>
            <p:nvPr/>
          </p:nvSpPr>
          <p:spPr bwMode="auto">
            <a:xfrm>
              <a:off x="1639" y="3976"/>
              <a:ext cx="1119" cy="173"/>
            </a:xfrm>
            <a:prstGeom prst="rect">
              <a:avLst/>
            </a:prstGeom>
            <a:noFill/>
            <a:ln w="9525" algn="ctr">
              <a:noFill/>
              <a:miter lim="800000"/>
              <a:headEnd/>
              <a:tailEnd/>
            </a:ln>
          </p:spPr>
          <p:txBody>
            <a:bodyPr wrap="none">
              <a:spAutoFit/>
            </a:bodyPr>
            <a:lstStyle/>
            <a:p>
              <a:pPr algn="r"/>
              <a:r>
                <a:rPr lang="es-MX" u="none">
                  <a:solidFill>
                    <a:srgbClr val="A50021"/>
                  </a:solidFill>
                </a:rPr>
                <a:t>2005-2008 :   </a:t>
              </a:r>
              <a:r>
                <a:rPr lang="es-MX" u="none">
                  <a:solidFill>
                    <a:schemeClr val="accent2"/>
                  </a:solidFill>
                </a:rPr>
                <a:t>13 = 50%</a:t>
              </a:r>
              <a:endParaRPr lang="es-ES" u="none">
                <a:solidFill>
                  <a:schemeClr val="accent2"/>
                </a:solidFill>
              </a:endParaRPr>
            </a:p>
          </p:txBody>
        </p:sp>
      </p:gr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3 Rectángulo"/>
          <p:cNvSpPr>
            <a:spLocks noChangeArrowheads="1"/>
          </p:cNvSpPr>
          <p:nvPr/>
        </p:nvSpPr>
        <p:spPr bwMode="auto">
          <a:xfrm>
            <a:off x="609600" y="2982913"/>
            <a:ext cx="7899400" cy="954087"/>
          </a:xfrm>
          <a:prstGeom prst="rect">
            <a:avLst/>
          </a:prstGeom>
          <a:noFill/>
          <a:ln w="9525">
            <a:noFill/>
            <a:miter lim="800000"/>
            <a:headEnd/>
            <a:tailEnd/>
          </a:ln>
        </p:spPr>
        <p:txBody>
          <a:bodyPr>
            <a:spAutoFit/>
          </a:bodyPr>
          <a:lstStyle/>
          <a:p>
            <a:pPr algn="ctr"/>
            <a:r>
              <a:rPr lang="es-MX" sz="2800" u="none">
                <a:solidFill>
                  <a:srgbClr val="A50021"/>
                </a:solidFill>
              </a:rPr>
              <a:t>Resultados de los indicadores correspondientes al 2009</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Rectángulo"/>
          <p:cNvSpPr>
            <a:spLocks noChangeArrowheads="1"/>
          </p:cNvSpPr>
          <p:nvPr/>
        </p:nvSpPr>
        <p:spPr bwMode="auto">
          <a:xfrm>
            <a:off x="246063" y="190500"/>
            <a:ext cx="8643937" cy="307975"/>
          </a:xfrm>
          <a:prstGeom prst="rect">
            <a:avLst/>
          </a:prstGeom>
          <a:noFill/>
          <a:ln w="9525">
            <a:noFill/>
            <a:miter lim="800000"/>
            <a:headEnd/>
            <a:tailEnd/>
          </a:ln>
        </p:spPr>
        <p:txBody>
          <a:bodyPr>
            <a:spAutoFit/>
          </a:bodyPr>
          <a:lstStyle/>
          <a:p>
            <a:pPr algn="ctr"/>
            <a:r>
              <a:rPr lang="es-MX" sz="1400" u="none">
                <a:solidFill>
                  <a:srgbClr val="A50021"/>
                </a:solidFill>
              </a:rPr>
              <a:t>Resultados de los indicadores correspondientes al 2009</a:t>
            </a:r>
          </a:p>
        </p:txBody>
      </p:sp>
      <p:sp>
        <p:nvSpPr>
          <p:cNvPr id="72707" name="4 Rectángulo"/>
          <p:cNvSpPr>
            <a:spLocks noChangeArrowheads="1"/>
          </p:cNvSpPr>
          <p:nvPr/>
        </p:nvSpPr>
        <p:spPr bwMode="auto">
          <a:xfrm>
            <a:off x="635000" y="642938"/>
            <a:ext cx="7899400" cy="307975"/>
          </a:xfrm>
          <a:prstGeom prst="rect">
            <a:avLst/>
          </a:prstGeom>
          <a:noFill/>
          <a:ln w="9525">
            <a:noFill/>
            <a:miter lim="800000"/>
            <a:headEnd/>
            <a:tailEnd/>
          </a:ln>
        </p:spPr>
        <p:txBody>
          <a:bodyPr>
            <a:spAutoFit/>
          </a:bodyPr>
          <a:lstStyle/>
          <a:p>
            <a:pPr algn="ctr"/>
            <a:r>
              <a:rPr lang="es-MX" sz="1400" u="none">
                <a:solidFill>
                  <a:srgbClr val="333399"/>
                </a:solidFill>
              </a:rPr>
              <a:t>Convenio de Administración por Resultados (CAR) </a:t>
            </a:r>
          </a:p>
        </p:txBody>
      </p:sp>
      <p:graphicFrame>
        <p:nvGraphicFramePr>
          <p:cNvPr id="7" name="6 Tabla"/>
          <p:cNvGraphicFramePr>
            <a:graphicFrameLocks noGrp="1"/>
          </p:cNvGraphicFramePr>
          <p:nvPr/>
        </p:nvGraphicFramePr>
        <p:xfrm>
          <a:off x="188913" y="1008063"/>
          <a:ext cx="8715436" cy="5602102"/>
        </p:xfrm>
        <a:graphic>
          <a:graphicData uri="http://schemas.openxmlformats.org/drawingml/2006/table">
            <a:tbl>
              <a:tblPr/>
              <a:tblGrid>
                <a:gridCol w="4206840"/>
                <a:gridCol w="1455531"/>
                <a:gridCol w="1597534"/>
                <a:gridCol w="1455531"/>
              </a:tblGrid>
              <a:tr h="377154">
                <a:tc>
                  <a:txBody>
                    <a:bodyPr/>
                    <a:lstStyle/>
                    <a:p>
                      <a:pPr algn="ctr" fontAlgn="b"/>
                      <a:r>
                        <a:rPr lang="es-MX" sz="1200" b="1" i="1" u="none" strike="noStrike" dirty="0">
                          <a:solidFill>
                            <a:srgbClr val="800000"/>
                          </a:solidFill>
                          <a:latin typeface="Arial"/>
                        </a:rPr>
                        <a:t> </a:t>
                      </a:r>
                    </a:p>
                  </a:txBody>
                  <a:tcPr marL="9602" marR="9602" marT="9602" marB="0" anchor="b">
                    <a:lnL w="6350" cap="flat" cmpd="sng" algn="ctr">
                      <a:solidFill>
                        <a:srgbClr val="008080"/>
                      </a:solidFill>
                      <a:prstDash val="solid"/>
                      <a:round/>
                      <a:headEnd type="none" w="med" len="med"/>
                      <a:tailEnd type="none" w="med" len="med"/>
                    </a:lnL>
                    <a:lnR>
                      <a:noFill/>
                    </a:lnR>
                    <a:lnT w="19050" cap="flat" cmpd="sng" algn="ctr">
                      <a:solidFill>
                        <a:srgbClr val="0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1200" b="1" i="1" u="none" strike="noStrike" dirty="0">
                          <a:solidFill>
                            <a:srgbClr val="800000"/>
                          </a:solidFill>
                          <a:latin typeface="Arial"/>
                        </a:rPr>
                        <a:t>Alcanzado 2008</a:t>
                      </a:r>
                    </a:p>
                  </a:txBody>
                  <a:tcPr marL="9602" marR="9602" marT="9602" marB="0" anchor="ctr">
                    <a:lnL>
                      <a:noFill/>
                    </a:lnL>
                    <a:lnR>
                      <a:noFill/>
                    </a:lnR>
                    <a:lnT w="19050" cap="flat" cmpd="sng" algn="ctr">
                      <a:solidFill>
                        <a:srgbClr val="0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1200" b="1" i="1" u="none" strike="noStrike" dirty="0">
                          <a:solidFill>
                            <a:srgbClr val="800000"/>
                          </a:solidFill>
                          <a:latin typeface="Arial"/>
                        </a:rPr>
                        <a:t>Programado 2009</a:t>
                      </a:r>
                    </a:p>
                  </a:txBody>
                  <a:tcPr marL="9602" marR="9602" marT="9602" marB="0" anchor="ctr">
                    <a:lnL>
                      <a:noFill/>
                    </a:lnL>
                    <a:lnR>
                      <a:noFill/>
                    </a:lnR>
                    <a:lnT w="19050" cap="flat" cmpd="sng" algn="ctr">
                      <a:solidFill>
                        <a:srgbClr val="0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1200" b="1" i="1" u="none" strike="noStrike" dirty="0" smtClean="0">
                          <a:solidFill>
                            <a:srgbClr val="800000"/>
                          </a:solidFill>
                          <a:latin typeface="Arial"/>
                        </a:rPr>
                        <a:t>Alcanzado 2009</a:t>
                      </a:r>
                      <a:endParaRPr lang="es-MX" sz="1200" b="1" i="1" u="none" strike="noStrike" dirty="0">
                        <a:solidFill>
                          <a:srgbClr val="800000"/>
                        </a:solidFill>
                        <a:latin typeface="Arial"/>
                      </a:endParaRPr>
                    </a:p>
                  </a:txBody>
                  <a:tcPr marL="9602" marR="9602" marT="9602" marB="0" anchor="ctr">
                    <a:lnL>
                      <a:noFill/>
                    </a:lnL>
                    <a:lnR w="6350" cap="flat" cmpd="sng" algn="ctr">
                      <a:solidFill>
                        <a:srgbClr val="008080"/>
                      </a:solidFill>
                      <a:prstDash val="solid"/>
                      <a:round/>
                      <a:headEnd type="none" w="med" len="med"/>
                      <a:tailEnd type="none" w="med" len="med"/>
                    </a:lnR>
                    <a:lnT w="19050" cap="flat" cmpd="sng" algn="ctr">
                      <a:solidFill>
                        <a:srgbClr val="0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579529">
                <a:tc>
                  <a:txBody>
                    <a:bodyPr/>
                    <a:lstStyle/>
                    <a:p>
                      <a:pPr algn="l" fontAlgn="b"/>
                      <a:r>
                        <a:rPr lang="es-MX" sz="1200" b="1" i="0" u="none" strike="noStrike" dirty="0">
                          <a:solidFill>
                            <a:srgbClr val="333399"/>
                          </a:solidFill>
                          <a:latin typeface="Arial"/>
                        </a:rPr>
                        <a:t>Artículos con arbitraje publicados en revistas de circulación internacional indexadas / No. de investigadores</a:t>
                      </a:r>
                    </a:p>
                  </a:txBody>
                  <a:tcPr marL="9602" marR="9602" marT="9602" marB="0" anchor="ctr">
                    <a:lnL w="6350" cap="flat" cmpd="sng" algn="ctr">
                      <a:solidFill>
                        <a:srgbClr val="00808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s-MX" sz="1200" b="1" i="0" u="none" strike="noStrike" dirty="0">
                          <a:solidFill>
                            <a:srgbClr val="333399"/>
                          </a:solidFill>
                          <a:latin typeface="Arial"/>
                        </a:rPr>
                        <a:t>2.2</a:t>
                      </a:r>
                    </a:p>
                  </a:txBody>
                  <a:tcPr marL="9602" marR="9602" marT="9602"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s-MX" sz="1200" b="1" i="0" u="none" strike="noStrike" dirty="0">
                          <a:solidFill>
                            <a:srgbClr val="333399"/>
                          </a:solidFill>
                          <a:latin typeface="Arial"/>
                        </a:rPr>
                        <a:t>2.2</a:t>
                      </a:r>
                    </a:p>
                  </a:txBody>
                  <a:tcPr marL="9602" marR="9602" marT="9602" marB="0" anchor="ctr">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s-MX" sz="1200" b="1" i="0" u="none" strike="noStrike" dirty="0">
                          <a:solidFill>
                            <a:srgbClr val="333399"/>
                          </a:solidFill>
                          <a:latin typeface="Arial"/>
                        </a:rPr>
                        <a:t>2.4</a:t>
                      </a:r>
                    </a:p>
                  </a:txBody>
                  <a:tcPr marL="9602" marR="9602" marT="9602" marB="0" anchor="ctr">
                    <a:lnL>
                      <a:noFill/>
                    </a:lnL>
                    <a:lnR w="6350" cap="flat" cmpd="sng" algn="ctr">
                      <a:solidFill>
                        <a:srgbClr val="0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r>
              <a:tr h="965879">
                <a:tc>
                  <a:txBody>
                    <a:bodyPr/>
                    <a:lstStyle/>
                    <a:p>
                      <a:pPr algn="l" fontAlgn="b"/>
                      <a:r>
                        <a:rPr lang="es-MX" sz="1200" b="1" i="0" u="none" strike="noStrike" dirty="0">
                          <a:solidFill>
                            <a:srgbClr val="333399"/>
                          </a:solidFill>
                          <a:latin typeface="Arial"/>
                        </a:rPr>
                        <a:t>Número de acciones de acercamiento de la </a:t>
                      </a:r>
                      <a:r>
                        <a:rPr lang="es-MX" sz="1200" b="1" i="0" u="none" strike="noStrike" dirty="0" err="1">
                          <a:solidFill>
                            <a:srgbClr val="333399"/>
                          </a:solidFill>
                          <a:latin typeface="Arial"/>
                        </a:rPr>
                        <a:t>CyT</a:t>
                      </a:r>
                      <a:r>
                        <a:rPr lang="es-MX" sz="1200" b="1" i="0" u="none" strike="noStrike" dirty="0">
                          <a:solidFill>
                            <a:srgbClr val="333399"/>
                          </a:solidFill>
                          <a:latin typeface="Arial"/>
                        </a:rPr>
                        <a:t> a la sociedad en el año t/Número de acciones de acercamiento de la </a:t>
                      </a:r>
                      <a:r>
                        <a:rPr lang="es-MX" sz="1200" b="1" i="0" u="none" strike="noStrike" dirty="0" err="1">
                          <a:solidFill>
                            <a:srgbClr val="333399"/>
                          </a:solidFill>
                          <a:latin typeface="Arial"/>
                        </a:rPr>
                        <a:t>CyT</a:t>
                      </a:r>
                      <a:r>
                        <a:rPr lang="es-MX" sz="1200" b="1" i="0" u="none" strike="noStrike" dirty="0">
                          <a:solidFill>
                            <a:srgbClr val="333399"/>
                          </a:solidFill>
                          <a:latin typeface="Arial"/>
                        </a:rPr>
                        <a:t> a la sociedad en el año </a:t>
                      </a:r>
                      <a:br>
                        <a:rPr lang="es-MX" sz="1200" b="1" i="0" u="none" strike="noStrike" dirty="0">
                          <a:solidFill>
                            <a:srgbClr val="333399"/>
                          </a:solidFill>
                          <a:latin typeface="Arial"/>
                        </a:rPr>
                      </a:br>
                      <a:r>
                        <a:rPr lang="es-MX" sz="1200" b="1" i="0" u="none" strike="noStrike" dirty="0">
                          <a:solidFill>
                            <a:srgbClr val="333399"/>
                          </a:solidFill>
                          <a:latin typeface="Arial"/>
                        </a:rPr>
                        <a:t>t-1 </a:t>
                      </a:r>
                    </a:p>
                  </a:txBody>
                  <a:tcPr marL="9602" marR="9602" marT="9602"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ctr" fontAlgn="b"/>
                      <a:r>
                        <a:rPr lang="es-MX" sz="1200" b="1" i="0" u="none" strike="noStrike" dirty="0">
                          <a:solidFill>
                            <a:srgbClr val="333399"/>
                          </a:solidFill>
                          <a:latin typeface="Arial"/>
                        </a:rPr>
                        <a:t>1.1</a:t>
                      </a:r>
                    </a:p>
                  </a:txBody>
                  <a:tcPr marL="9602" marR="9602" marT="9602" marB="0" anchor="ctr">
                    <a:lnL>
                      <a:noFill/>
                    </a:lnL>
                    <a:lnR>
                      <a:noFill/>
                    </a:lnR>
                    <a:lnT>
                      <a:noFill/>
                    </a:lnT>
                    <a:lnB>
                      <a:noFill/>
                    </a:lnB>
                    <a:solidFill>
                      <a:srgbClr val="FFFFFF"/>
                    </a:solidFill>
                  </a:tcPr>
                </a:tc>
                <a:tc>
                  <a:txBody>
                    <a:bodyPr/>
                    <a:lstStyle/>
                    <a:p>
                      <a:pPr algn="ctr" fontAlgn="b"/>
                      <a:r>
                        <a:rPr lang="es-MX" sz="1200" b="1" i="0" u="none" strike="noStrike">
                          <a:solidFill>
                            <a:srgbClr val="333399"/>
                          </a:solidFill>
                          <a:latin typeface="Arial"/>
                        </a:rPr>
                        <a:t>1.1</a:t>
                      </a:r>
                    </a:p>
                  </a:txBody>
                  <a:tcPr marL="9602" marR="9602" marT="9602" marB="0" anchor="ctr">
                    <a:lnL>
                      <a:noFill/>
                    </a:lnL>
                    <a:lnR>
                      <a:noFill/>
                    </a:lnR>
                    <a:lnT>
                      <a:noFill/>
                    </a:lnT>
                    <a:lnB>
                      <a:noFill/>
                    </a:lnB>
                    <a:solidFill>
                      <a:srgbClr val="FFFFFF"/>
                    </a:solidFill>
                  </a:tcPr>
                </a:tc>
                <a:tc>
                  <a:txBody>
                    <a:bodyPr/>
                    <a:lstStyle/>
                    <a:p>
                      <a:pPr algn="ctr" fontAlgn="b"/>
                      <a:r>
                        <a:rPr lang="es-MX" sz="1200" b="1" i="0" u="none" strike="noStrike" dirty="0">
                          <a:solidFill>
                            <a:srgbClr val="333399"/>
                          </a:solidFill>
                          <a:latin typeface="Arial"/>
                        </a:rPr>
                        <a:t>1.1</a:t>
                      </a:r>
                    </a:p>
                  </a:txBody>
                  <a:tcPr marL="9602" marR="9602" marT="9602"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r>
              <a:tr h="386352">
                <a:tc>
                  <a:txBody>
                    <a:bodyPr/>
                    <a:lstStyle/>
                    <a:p>
                      <a:pPr algn="l" fontAlgn="b"/>
                      <a:r>
                        <a:rPr lang="es-MX" sz="1200" b="1" i="0" u="none" strike="noStrike" dirty="0">
                          <a:solidFill>
                            <a:srgbClr val="333399"/>
                          </a:solidFill>
                          <a:latin typeface="Arial"/>
                        </a:rPr>
                        <a:t>Solicitudes de registro de patentes en el año/ No. de investigadores</a:t>
                      </a:r>
                    </a:p>
                  </a:txBody>
                  <a:tcPr marL="9602" marR="9602" marT="9602" marB="0" anchor="ctr">
                    <a:lnL w="6350" cap="flat" cmpd="sng" algn="ctr">
                      <a:solidFill>
                        <a:srgbClr val="008080"/>
                      </a:solidFill>
                      <a:prstDash val="solid"/>
                      <a:round/>
                      <a:headEnd type="none" w="med" len="med"/>
                      <a:tailEnd type="none" w="med" len="med"/>
                    </a:lnL>
                    <a:lnR>
                      <a:noFill/>
                    </a:lnR>
                    <a:lnT>
                      <a:noFill/>
                    </a:lnT>
                    <a:lnB>
                      <a:noFill/>
                    </a:lnB>
                    <a:solidFill>
                      <a:srgbClr val="C0C0C0"/>
                    </a:solidFill>
                  </a:tcPr>
                </a:tc>
                <a:tc>
                  <a:txBody>
                    <a:bodyPr/>
                    <a:lstStyle/>
                    <a:p>
                      <a:pPr algn="ctr" fontAlgn="b"/>
                      <a:r>
                        <a:rPr lang="es-MX" sz="1200" b="1" i="0" u="none" strike="noStrike">
                          <a:solidFill>
                            <a:srgbClr val="333399"/>
                          </a:solidFill>
                          <a:latin typeface="Arial"/>
                        </a:rPr>
                        <a:t>0.3</a:t>
                      </a:r>
                    </a:p>
                  </a:txBody>
                  <a:tcPr marL="9602" marR="9602" marT="9602" marB="0" anchor="ctr">
                    <a:lnL>
                      <a:noFill/>
                    </a:lnL>
                    <a:lnR>
                      <a:noFill/>
                    </a:lnR>
                    <a:lnT>
                      <a:noFill/>
                    </a:lnT>
                    <a:lnB>
                      <a:noFill/>
                    </a:lnB>
                    <a:solidFill>
                      <a:srgbClr val="C0C0C0"/>
                    </a:solidFill>
                  </a:tcPr>
                </a:tc>
                <a:tc>
                  <a:txBody>
                    <a:bodyPr/>
                    <a:lstStyle/>
                    <a:p>
                      <a:pPr algn="ctr" fontAlgn="b"/>
                      <a:r>
                        <a:rPr lang="es-MX" sz="1200" b="1" i="0" u="none" strike="noStrike" dirty="0">
                          <a:solidFill>
                            <a:srgbClr val="333399"/>
                          </a:solidFill>
                          <a:latin typeface="Arial"/>
                        </a:rPr>
                        <a:t>0.1</a:t>
                      </a:r>
                    </a:p>
                  </a:txBody>
                  <a:tcPr marL="9602" marR="9602" marT="9602" marB="0" anchor="ctr">
                    <a:lnL>
                      <a:noFill/>
                    </a:lnL>
                    <a:lnR>
                      <a:noFill/>
                    </a:lnR>
                    <a:lnT>
                      <a:noFill/>
                    </a:lnT>
                    <a:lnB>
                      <a:noFill/>
                    </a:lnB>
                    <a:solidFill>
                      <a:srgbClr val="C0C0C0"/>
                    </a:solidFill>
                  </a:tcPr>
                </a:tc>
                <a:tc>
                  <a:txBody>
                    <a:bodyPr/>
                    <a:lstStyle/>
                    <a:p>
                      <a:pPr algn="ctr" fontAlgn="b"/>
                      <a:r>
                        <a:rPr lang="es-MX" sz="1200" b="1" i="0" u="none" strike="noStrike" dirty="0">
                          <a:solidFill>
                            <a:srgbClr val="333399"/>
                          </a:solidFill>
                          <a:latin typeface="Arial"/>
                        </a:rPr>
                        <a:t>0.2</a:t>
                      </a:r>
                    </a:p>
                  </a:txBody>
                  <a:tcPr marL="9602" marR="9602" marT="9602" marB="0" anchor="ctr">
                    <a:lnL>
                      <a:noFill/>
                    </a:lnL>
                    <a:lnR w="6350" cap="flat" cmpd="sng" algn="ctr">
                      <a:solidFill>
                        <a:srgbClr val="008080"/>
                      </a:solidFill>
                      <a:prstDash val="solid"/>
                      <a:round/>
                      <a:headEnd type="none" w="med" len="med"/>
                      <a:tailEnd type="none" w="med" len="med"/>
                    </a:lnR>
                    <a:lnT>
                      <a:noFill/>
                    </a:lnT>
                    <a:lnB>
                      <a:noFill/>
                    </a:lnB>
                    <a:solidFill>
                      <a:srgbClr val="C0C0C0"/>
                    </a:solidFill>
                  </a:tcPr>
                </a:tc>
              </a:tr>
              <a:tr h="772703">
                <a:tc>
                  <a:txBody>
                    <a:bodyPr/>
                    <a:lstStyle/>
                    <a:p>
                      <a:pPr algn="l" fontAlgn="b"/>
                      <a:r>
                        <a:rPr lang="es-MX" sz="1200" b="1" i="0" u="none" strike="noStrike" dirty="0">
                          <a:solidFill>
                            <a:srgbClr val="333399"/>
                          </a:solidFill>
                          <a:latin typeface="Arial"/>
                        </a:rPr>
                        <a:t>Sumatoria del número de años para la titulación de los graduados en el año en programas de maestría / Número de graduados de maestría en el año</a:t>
                      </a:r>
                    </a:p>
                  </a:txBody>
                  <a:tcPr marL="9602" marR="9602" marT="9602"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ctr" fontAlgn="b"/>
                      <a:r>
                        <a:rPr lang="es-MX" sz="1200" b="1" i="0" u="none" strike="noStrike" dirty="0">
                          <a:solidFill>
                            <a:srgbClr val="333399"/>
                          </a:solidFill>
                          <a:latin typeface="Arial"/>
                        </a:rPr>
                        <a:t>3.0</a:t>
                      </a:r>
                    </a:p>
                  </a:txBody>
                  <a:tcPr marL="9602" marR="9602" marT="9602" marB="0" anchor="ctr">
                    <a:lnL>
                      <a:noFill/>
                    </a:lnL>
                    <a:lnR>
                      <a:noFill/>
                    </a:lnR>
                    <a:lnT>
                      <a:noFill/>
                    </a:lnT>
                    <a:lnB>
                      <a:noFill/>
                    </a:lnB>
                    <a:solidFill>
                      <a:srgbClr val="FFFFFF"/>
                    </a:solidFill>
                  </a:tcPr>
                </a:tc>
                <a:tc>
                  <a:txBody>
                    <a:bodyPr/>
                    <a:lstStyle/>
                    <a:p>
                      <a:pPr algn="ctr" fontAlgn="b"/>
                      <a:r>
                        <a:rPr lang="es-MX" sz="1200" b="1" i="0" u="none" strike="noStrike" dirty="0">
                          <a:solidFill>
                            <a:srgbClr val="333399"/>
                          </a:solidFill>
                          <a:latin typeface="Arial"/>
                        </a:rPr>
                        <a:t>2.5</a:t>
                      </a:r>
                    </a:p>
                  </a:txBody>
                  <a:tcPr marL="9602" marR="9602" marT="9602" marB="0" anchor="ctr">
                    <a:lnL>
                      <a:noFill/>
                    </a:lnL>
                    <a:lnR>
                      <a:noFill/>
                    </a:lnR>
                    <a:lnT>
                      <a:noFill/>
                    </a:lnT>
                    <a:lnB>
                      <a:noFill/>
                    </a:lnB>
                    <a:solidFill>
                      <a:srgbClr val="FFFFFF"/>
                    </a:solidFill>
                  </a:tcPr>
                </a:tc>
                <a:tc>
                  <a:txBody>
                    <a:bodyPr/>
                    <a:lstStyle/>
                    <a:p>
                      <a:pPr algn="ctr" fontAlgn="b"/>
                      <a:r>
                        <a:rPr lang="es-MX" sz="1200" b="1" i="0" u="none" strike="noStrike" dirty="0">
                          <a:solidFill>
                            <a:srgbClr val="333399"/>
                          </a:solidFill>
                          <a:latin typeface="Arial"/>
                        </a:rPr>
                        <a:t>2.4</a:t>
                      </a:r>
                    </a:p>
                  </a:txBody>
                  <a:tcPr marL="9602" marR="9602" marT="9602"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r>
              <a:tr h="772703">
                <a:tc>
                  <a:txBody>
                    <a:bodyPr/>
                    <a:lstStyle/>
                    <a:p>
                      <a:pPr algn="l" fontAlgn="b"/>
                      <a:r>
                        <a:rPr lang="es-MX" sz="1200" b="1" i="0" u="none" strike="noStrike" dirty="0">
                          <a:solidFill>
                            <a:srgbClr val="333399"/>
                          </a:solidFill>
                          <a:latin typeface="Arial"/>
                        </a:rPr>
                        <a:t>Sumatoria del número de años para la titulación de los graduados en el año en programas de doctorado / Número de graduados de doctorado en el año</a:t>
                      </a:r>
                    </a:p>
                  </a:txBody>
                  <a:tcPr marL="9602" marR="9602" marT="9602" marB="0" anchor="ctr">
                    <a:lnL w="6350" cap="flat" cmpd="sng" algn="ctr">
                      <a:solidFill>
                        <a:srgbClr val="008080"/>
                      </a:solidFill>
                      <a:prstDash val="solid"/>
                      <a:round/>
                      <a:headEnd type="none" w="med" len="med"/>
                      <a:tailEnd type="none" w="med" len="med"/>
                    </a:lnL>
                    <a:lnR>
                      <a:noFill/>
                    </a:lnR>
                    <a:lnT>
                      <a:noFill/>
                    </a:lnT>
                    <a:lnB>
                      <a:noFill/>
                    </a:lnB>
                    <a:solidFill>
                      <a:srgbClr val="C0C0C0"/>
                    </a:solidFill>
                  </a:tcPr>
                </a:tc>
                <a:tc>
                  <a:txBody>
                    <a:bodyPr/>
                    <a:lstStyle/>
                    <a:p>
                      <a:pPr algn="ctr" fontAlgn="b"/>
                      <a:r>
                        <a:rPr lang="es-MX" sz="1200" b="1" i="0" u="none" strike="noStrike" dirty="0">
                          <a:solidFill>
                            <a:srgbClr val="333399"/>
                          </a:solidFill>
                          <a:latin typeface="Arial"/>
                        </a:rPr>
                        <a:t>4.4</a:t>
                      </a:r>
                    </a:p>
                  </a:txBody>
                  <a:tcPr marL="9602" marR="9602" marT="9602" marB="0" anchor="ctr">
                    <a:lnL>
                      <a:noFill/>
                    </a:lnL>
                    <a:lnR>
                      <a:noFill/>
                    </a:lnR>
                    <a:lnT>
                      <a:noFill/>
                    </a:lnT>
                    <a:lnB>
                      <a:noFill/>
                    </a:lnB>
                    <a:solidFill>
                      <a:srgbClr val="C0C0C0"/>
                    </a:solidFill>
                  </a:tcPr>
                </a:tc>
                <a:tc>
                  <a:txBody>
                    <a:bodyPr/>
                    <a:lstStyle/>
                    <a:p>
                      <a:pPr algn="ctr" fontAlgn="b"/>
                      <a:r>
                        <a:rPr lang="es-MX" sz="1200" b="1" i="0" u="none" strike="noStrike">
                          <a:solidFill>
                            <a:srgbClr val="333399"/>
                          </a:solidFill>
                          <a:latin typeface="Arial"/>
                        </a:rPr>
                        <a:t>4.0</a:t>
                      </a:r>
                    </a:p>
                  </a:txBody>
                  <a:tcPr marL="9602" marR="9602" marT="9602" marB="0" anchor="ctr">
                    <a:lnL>
                      <a:noFill/>
                    </a:lnL>
                    <a:lnR>
                      <a:noFill/>
                    </a:lnR>
                    <a:lnT>
                      <a:noFill/>
                    </a:lnT>
                    <a:lnB>
                      <a:noFill/>
                    </a:lnB>
                    <a:solidFill>
                      <a:srgbClr val="C0C0C0"/>
                    </a:solidFill>
                  </a:tcPr>
                </a:tc>
                <a:tc>
                  <a:txBody>
                    <a:bodyPr/>
                    <a:lstStyle/>
                    <a:p>
                      <a:pPr algn="ctr" fontAlgn="b"/>
                      <a:r>
                        <a:rPr lang="es-MX" sz="1200" b="1" i="0" u="none" strike="noStrike" dirty="0">
                          <a:solidFill>
                            <a:srgbClr val="333399"/>
                          </a:solidFill>
                          <a:latin typeface="Arial"/>
                        </a:rPr>
                        <a:t>4.3</a:t>
                      </a:r>
                    </a:p>
                  </a:txBody>
                  <a:tcPr marL="9602" marR="9602" marT="9602" marB="0" anchor="ctr">
                    <a:lnL>
                      <a:noFill/>
                    </a:lnL>
                    <a:lnR w="6350" cap="flat" cmpd="sng" algn="ctr">
                      <a:solidFill>
                        <a:srgbClr val="008080"/>
                      </a:solidFill>
                      <a:prstDash val="solid"/>
                      <a:round/>
                      <a:headEnd type="none" w="med" len="med"/>
                      <a:tailEnd type="none" w="med" len="med"/>
                    </a:lnR>
                    <a:lnT>
                      <a:noFill/>
                    </a:lnT>
                    <a:lnB>
                      <a:noFill/>
                    </a:lnB>
                    <a:solidFill>
                      <a:srgbClr val="C0C0C0"/>
                    </a:solidFill>
                  </a:tcPr>
                </a:tc>
              </a:tr>
              <a:tr h="579529">
                <a:tc>
                  <a:txBody>
                    <a:bodyPr/>
                    <a:lstStyle/>
                    <a:p>
                      <a:pPr algn="l" fontAlgn="b"/>
                      <a:r>
                        <a:rPr lang="es-MX" sz="1200" b="1" i="0" u="none" strike="noStrike" dirty="0" smtClean="0">
                          <a:solidFill>
                            <a:srgbClr val="333399"/>
                          </a:solidFill>
                          <a:latin typeface="Arial"/>
                        </a:rPr>
                        <a:t>Número </a:t>
                      </a:r>
                      <a:r>
                        <a:rPr lang="es-MX" sz="1200" b="1" i="0" u="none" strike="noStrike" dirty="0">
                          <a:solidFill>
                            <a:srgbClr val="333399"/>
                          </a:solidFill>
                          <a:latin typeface="Arial"/>
                        </a:rPr>
                        <a:t>de  usuarios de los servicios técnicos / Número total de investigadores</a:t>
                      </a:r>
                    </a:p>
                  </a:txBody>
                  <a:tcPr marL="9602" marR="9602" marT="9602" marB="0" anchor="ctr">
                    <a:lnL w="6350" cap="flat" cmpd="sng" algn="ctr">
                      <a:solidFill>
                        <a:srgbClr val="008080"/>
                      </a:solidFill>
                      <a:prstDash val="solid"/>
                      <a:round/>
                      <a:headEnd type="none" w="med" len="med"/>
                      <a:tailEnd type="none" w="med" len="med"/>
                    </a:lnL>
                    <a:lnR>
                      <a:noFill/>
                    </a:lnR>
                    <a:lnT>
                      <a:noFill/>
                    </a:lnT>
                    <a:lnB>
                      <a:noFill/>
                    </a:lnB>
                    <a:solidFill>
                      <a:srgbClr val="FFFFFF"/>
                    </a:solidFill>
                  </a:tcPr>
                </a:tc>
                <a:tc>
                  <a:txBody>
                    <a:bodyPr/>
                    <a:lstStyle/>
                    <a:p>
                      <a:pPr algn="ctr" fontAlgn="b"/>
                      <a:r>
                        <a:rPr lang="es-MX" sz="1200" b="1" i="0" u="none" strike="noStrike">
                          <a:solidFill>
                            <a:srgbClr val="333399"/>
                          </a:solidFill>
                          <a:latin typeface="Arial"/>
                        </a:rPr>
                        <a:t>5.9</a:t>
                      </a:r>
                    </a:p>
                  </a:txBody>
                  <a:tcPr marL="9602" marR="9602" marT="9602" marB="0" anchor="ctr">
                    <a:lnL>
                      <a:noFill/>
                    </a:lnL>
                    <a:lnR>
                      <a:noFill/>
                    </a:lnR>
                    <a:lnT>
                      <a:noFill/>
                    </a:lnT>
                    <a:lnB>
                      <a:noFill/>
                    </a:lnB>
                    <a:solidFill>
                      <a:srgbClr val="FFFFFF"/>
                    </a:solidFill>
                  </a:tcPr>
                </a:tc>
                <a:tc>
                  <a:txBody>
                    <a:bodyPr/>
                    <a:lstStyle/>
                    <a:p>
                      <a:pPr algn="ctr" fontAlgn="b"/>
                      <a:r>
                        <a:rPr lang="es-MX" sz="1200" b="1" i="0" u="none" strike="noStrike">
                          <a:solidFill>
                            <a:srgbClr val="333399"/>
                          </a:solidFill>
                          <a:latin typeface="Arial"/>
                        </a:rPr>
                        <a:t>5.6</a:t>
                      </a:r>
                    </a:p>
                  </a:txBody>
                  <a:tcPr marL="9602" marR="9602" marT="9602" marB="0" anchor="ctr">
                    <a:lnL>
                      <a:noFill/>
                    </a:lnL>
                    <a:lnR>
                      <a:noFill/>
                    </a:lnR>
                    <a:lnT>
                      <a:noFill/>
                    </a:lnT>
                    <a:lnB>
                      <a:noFill/>
                    </a:lnB>
                    <a:solidFill>
                      <a:srgbClr val="FFFFFF"/>
                    </a:solidFill>
                  </a:tcPr>
                </a:tc>
                <a:tc>
                  <a:txBody>
                    <a:bodyPr/>
                    <a:lstStyle/>
                    <a:p>
                      <a:pPr algn="ctr" fontAlgn="b"/>
                      <a:r>
                        <a:rPr lang="es-MX" sz="1200" b="1" i="0" u="none" strike="noStrike" dirty="0">
                          <a:solidFill>
                            <a:srgbClr val="333399"/>
                          </a:solidFill>
                          <a:latin typeface="Arial"/>
                        </a:rPr>
                        <a:t>5.8</a:t>
                      </a:r>
                    </a:p>
                  </a:txBody>
                  <a:tcPr marL="9602" marR="9602" marT="9602" marB="0" anchor="ctr">
                    <a:lnL>
                      <a:noFill/>
                    </a:lnL>
                    <a:lnR w="6350" cap="flat" cmpd="sng" algn="ctr">
                      <a:solidFill>
                        <a:srgbClr val="008080"/>
                      </a:solidFill>
                      <a:prstDash val="solid"/>
                      <a:round/>
                      <a:headEnd type="none" w="med" len="med"/>
                      <a:tailEnd type="none" w="med" len="med"/>
                    </a:lnR>
                    <a:lnT>
                      <a:noFill/>
                    </a:lnT>
                    <a:lnB>
                      <a:noFill/>
                    </a:lnB>
                    <a:solidFill>
                      <a:srgbClr val="FFFFFF"/>
                    </a:solidFill>
                  </a:tcPr>
                </a:tc>
              </a:tr>
              <a:tr h="772703">
                <a:tc>
                  <a:txBody>
                    <a:bodyPr/>
                    <a:lstStyle/>
                    <a:p>
                      <a:pPr algn="l" fontAlgn="b"/>
                      <a:r>
                        <a:rPr lang="es-MX" sz="1200" b="1" i="0" u="none" strike="noStrike" dirty="0">
                          <a:solidFill>
                            <a:srgbClr val="333399"/>
                          </a:solidFill>
                          <a:latin typeface="Arial"/>
                        </a:rPr>
                        <a:t>Número de empresas apoyadas mediante contrato/Número total de proyectos de investigación (excluyendo servicios)</a:t>
                      </a:r>
                    </a:p>
                  </a:txBody>
                  <a:tcPr marL="9602" marR="9602" marT="9602" marB="0" anchor="ctr">
                    <a:lnL w="6350" cap="flat" cmpd="sng" algn="ctr">
                      <a:solidFill>
                        <a:srgbClr val="008080"/>
                      </a:solidFill>
                      <a:prstDash val="solid"/>
                      <a:round/>
                      <a:headEnd type="none" w="med" len="med"/>
                      <a:tailEnd type="none" w="med" len="med"/>
                    </a:lnL>
                    <a:lnR>
                      <a:noFill/>
                    </a:lnR>
                    <a:lnT>
                      <a:noFill/>
                    </a:lnT>
                    <a:lnB>
                      <a:noFill/>
                    </a:lnB>
                    <a:solidFill>
                      <a:srgbClr val="C0C0C0"/>
                    </a:solidFill>
                  </a:tcPr>
                </a:tc>
                <a:tc>
                  <a:txBody>
                    <a:bodyPr/>
                    <a:lstStyle/>
                    <a:p>
                      <a:pPr algn="ctr" fontAlgn="b"/>
                      <a:r>
                        <a:rPr lang="es-MX" sz="1200" b="1" i="0" u="none" strike="noStrike">
                          <a:solidFill>
                            <a:srgbClr val="333399"/>
                          </a:solidFill>
                          <a:latin typeface="Arial"/>
                        </a:rPr>
                        <a:t>0.3</a:t>
                      </a:r>
                    </a:p>
                  </a:txBody>
                  <a:tcPr marL="9602" marR="9602" marT="9602" marB="0" anchor="ctr">
                    <a:lnL>
                      <a:noFill/>
                    </a:lnL>
                    <a:lnR>
                      <a:noFill/>
                    </a:lnR>
                    <a:lnT>
                      <a:noFill/>
                    </a:lnT>
                    <a:lnB>
                      <a:noFill/>
                    </a:lnB>
                    <a:solidFill>
                      <a:srgbClr val="C0C0C0"/>
                    </a:solidFill>
                  </a:tcPr>
                </a:tc>
                <a:tc>
                  <a:txBody>
                    <a:bodyPr/>
                    <a:lstStyle/>
                    <a:p>
                      <a:pPr algn="ctr" fontAlgn="b"/>
                      <a:r>
                        <a:rPr lang="es-MX" sz="1200" b="1" i="0" u="none" strike="noStrike">
                          <a:solidFill>
                            <a:srgbClr val="333399"/>
                          </a:solidFill>
                          <a:latin typeface="Arial"/>
                        </a:rPr>
                        <a:t>0.5</a:t>
                      </a:r>
                    </a:p>
                  </a:txBody>
                  <a:tcPr marL="9602" marR="9602" marT="9602" marB="0" anchor="ctr">
                    <a:lnL>
                      <a:noFill/>
                    </a:lnL>
                    <a:lnR>
                      <a:noFill/>
                    </a:lnR>
                    <a:lnT>
                      <a:noFill/>
                    </a:lnT>
                    <a:lnB>
                      <a:noFill/>
                    </a:lnB>
                    <a:solidFill>
                      <a:srgbClr val="C0C0C0"/>
                    </a:solidFill>
                  </a:tcPr>
                </a:tc>
                <a:tc>
                  <a:txBody>
                    <a:bodyPr/>
                    <a:lstStyle/>
                    <a:p>
                      <a:pPr algn="ctr" fontAlgn="b"/>
                      <a:r>
                        <a:rPr lang="es-MX" sz="1200" b="1" i="0" u="none" strike="noStrike" dirty="0">
                          <a:solidFill>
                            <a:srgbClr val="333399"/>
                          </a:solidFill>
                          <a:latin typeface="Arial"/>
                        </a:rPr>
                        <a:t>0.3</a:t>
                      </a:r>
                    </a:p>
                  </a:txBody>
                  <a:tcPr marL="9602" marR="9602" marT="9602" marB="0" anchor="ctr">
                    <a:lnL>
                      <a:noFill/>
                    </a:lnL>
                    <a:lnR w="6350" cap="flat" cmpd="sng" algn="ctr">
                      <a:solidFill>
                        <a:srgbClr val="008080"/>
                      </a:solidFill>
                      <a:prstDash val="solid"/>
                      <a:round/>
                      <a:headEnd type="none" w="med" len="med"/>
                      <a:tailEnd type="none" w="med" len="med"/>
                    </a:lnR>
                    <a:lnT>
                      <a:noFill/>
                    </a:lnT>
                    <a:lnB>
                      <a:noFill/>
                    </a:lnB>
                    <a:solidFill>
                      <a:srgbClr val="C0C0C0"/>
                    </a:solidFill>
                  </a:tcPr>
                </a:tc>
              </a:tr>
              <a:tr h="395550">
                <a:tc>
                  <a:txBody>
                    <a:bodyPr/>
                    <a:lstStyle/>
                    <a:p>
                      <a:pPr algn="l" fontAlgn="b"/>
                      <a:r>
                        <a:rPr lang="es-MX" sz="1200" b="1" i="0" u="none" strike="noStrike" dirty="0">
                          <a:solidFill>
                            <a:srgbClr val="333399"/>
                          </a:solidFill>
                          <a:latin typeface="Arial"/>
                        </a:rPr>
                        <a:t>Monto de recursos autogenerados / Monto de  presupuesto total X 100</a:t>
                      </a:r>
                    </a:p>
                  </a:txBody>
                  <a:tcPr marL="9602" marR="9602" marT="9602" marB="0" anchor="ctr">
                    <a:lnL w="6350" cap="flat" cmpd="sng" algn="ctr">
                      <a:solidFill>
                        <a:srgbClr val="008080"/>
                      </a:solidFill>
                      <a:prstDash val="solid"/>
                      <a:round/>
                      <a:headEnd type="none" w="med" len="med"/>
                      <a:tailEnd type="none" w="med" len="med"/>
                    </a:lnL>
                    <a:lnR>
                      <a:noFill/>
                    </a:lnR>
                    <a:lnT>
                      <a:noFill/>
                    </a:lnT>
                    <a:lnB w="19050" cap="flat" cmpd="sng" algn="ctr">
                      <a:solidFill>
                        <a:srgbClr val="008080"/>
                      </a:solidFill>
                      <a:prstDash val="solid"/>
                      <a:round/>
                      <a:headEnd type="none" w="med" len="med"/>
                      <a:tailEnd type="none" w="med" len="med"/>
                    </a:lnB>
                    <a:solidFill>
                      <a:srgbClr val="FFFFFF"/>
                    </a:solidFill>
                  </a:tcPr>
                </a:tc>
                <a:tc>
                  <a:txBody>
                    <a:bodyPr/>
                    <a:lstStyle/>
                    <a:p>
                      <a:pPr algn="ctr" fontAlgn="b"/>
                      <a:r>
                        <a:rPr lang="es-MX" sz="1200" b="1" i="0" u="none" strike="noStrike" dirty="0">
                          <a:solidFill>
                            <a:srgbClr val="333399"/>
                          </a:solidFill>
                          <a:latin typeface="Arial"/>
                        </a:rPr>
                        <a:t>15.7</a:t>
                      </a:r>
                    </a:p>
                  </a:txBody>
                  <a:tcPr marL="9602" marR="9602" marT="9602" marB="0" anchor="ctr">
                    <a:lnL>
                      <a:noFill/>
                    </a:lnL>
                    <a:lnR>
                      <a:noFill/>
                    </a:lnR>
                    <a:lnT>
                      <a:noFill/>
                    </a:lnT>
                    <a:lnB w="19050" cap="flat" cmpd="sng" algn="ctr">
                      <a:solidFill>
                        <a:srgbClr val="008080"/>
                      </a:solidFill>
                      <a:prstDash val="solid"/>
                      <a:round/>
                      <a:headEnd type="none" w="med" len="med"/>
                      <a:tailEnd type="none" w="med" len="med"/>
                    </a:lnB>
                    <a:solidFill>
                      <a:srgbClr val="FFFFFF"/>
                    </a:solidFill>
                  </a:tcPr>
                </a:tc>
                <a:tc>
                  <a:txBody>
                    <a:bodyPr/>
                    <a:lstStyle/>
                    <a:p>
                      <a:pPr algn="ctr" fontAlgn="b"/>
                      <a:r>
                        <a:rPr lang="es-MX" sz="1200" b="1" i="0" u="none" strike="noStrike">
                          <a:solidFill>
                            <a:srgbClr val="333399"/>
                          </a:solidFill>
                          <a:latin typeface="Arial"/>
                        </a:rPr>
                        <a:t>13.7</a:t>
                      </a:r>
                    </a:p>
                  </a:txBody>
                  <a:tcPr marL="9602" marR="9602" marT="9602" marB="0" anchor="ctr">
                    <a:lnL>
                      <a:noFill/>
                    </a:lnL>
                    <a:lnR>
                      <a:noFill/>
                    </a:lnR>
                    <a:lnT>
                      <a:noFill/>
                    </a:lnT>
                    <a:lnB w="19050" cap="flat" cmpd="sng" algn="ctr">
                      <a:solidFill>
                        <a:srgbClr val="008080"/>
                      </a:solidFill>
                      <a:prstDash val="solid"/>
                      <a:round/>
                      <a:headEnd type="none" w="med" len="med"/>
                      <a:tailEnd type="none" w="med" len="med"/>
                    </a:lnB>
                    <a:solidFill>
                      <a:srgbClr val="FFFFFF"/>
                    </a:solidFill>
                  </a:tcPr>
                </a:tc>
                <a:tc>
                  <a:txBody>
                    <a:bodyPr/>
                    <a:lstStyle/>
                    <a:p>
                      <a:pPr algn="ctr" fontAlgn="b"/>
                      <a:r>
                        <a:rPr lang="es-MX" sz="1200" b="1" i="0" u="none" strike="noStrike" dirty="0">
                          <a:solidFill>
                            <a:srgbClr val="333399"/>
                          </a:solidFill>
                          <a:latin typeface="Arial"/>
                        </a:rPr>
                        <a:t>24.5</a:t>
                      </a:r>
                    </a:p>
                  </a:txBody>
                  <a:tcPr marL="9602" marR="9602" marT="9602" marB="0" anchor="ctr">
                    <a:lnL>
                      <a:noFill/>
                    </a:lnL>
                    <a:lnR w="6350" cap="flat" cmpd="sng" algn="ctr">
                      <a:solidFill>
                        <a:srgbClr val="008080"/>
                      </a:solidFill>
                      <a:prstDash val="solid"/>
                      <a:round/>
                      <a:headEnd type="none" w="med" len="med"/>
                      <a:tailEnd type="none" w="med" len="med"/>
                    </a:lnR>
                    <a:lnT>
                      <a:noFill/>
                    </a:lnT>
                    <a:lnB w="19050" cap="flat" cmpd="sng" algn="ctr">
                      <a:solidFill>
                        <a:srgbClr val="008080"/>
                      </a:solidFill>
                      <a:prstDash val="solid"/>
                      <a:round/>
                      <a:headEnd type="none" w="med" len="med"/>
                      <a:tailEnd type="none" w="med" len="med"/>
                    </a:lnB>
                    <a:solidFill>
                      <a:srgbClr val="FFFFFF"/>
                    </a:solidFill>
                  </a:tcPr>
                </a:tc>
              </a:tr>
            </a:tbl>
          </a:graphicData>
        </a:graphic>
      </p:graphicFrame>
      <p:sp>
        <p:nvSpPr>
          <p:cNvPr id="72750" name="Text Box 48"/>
          <p:cNvSpPr txBox="1">
            <a:spLocks noChangeArrowheads="1"/>
          </p:cNvSpPr>
          <p:nvPr/>
        </p:nvSpPr>
        <p:spPr bwMode="auto">
          <a:xfrm>
            <a:off x="669925" y="6583363"/>
            <a:ext cx="1920875" cy="274637"/>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es-MX"/>
              <a:t>http://cda.cimav.edu.mx</a:t>
            </a:r>
            <a:endParaRPr lang="es-ES"/>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Line 6"/>
          <p:cNvSpPr>
            <a:spLocks noChangeShapeType="1"/>
          </p:cNvSpPr>
          <p:nvPr/>
        </p:nvSpPr>
        <p:spPr bwMode="auto">
          <a:xfrm>
            <a:off x="3454400" y="36210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cxnSp>
        <p:nvCxnSpPr>
          <p:cNvPr id="6" name="5 Conector recto"/>
          <p:cNvCxnSpPr/>
          <p:nvPr/>
        </p:nvCxnSpPr>
        <p:spPr bwMode="auto">
          <a:xfrm flipV="1">
            <a:off x="2230438" y="539750"/>
            <a:ext cx="6913562" cy="2857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3732" name="Rectangle 2"/>
          <p:cNvSpPr>
            <a:spLocks noChangeArrowheads="1"/>
          </p:cNvSpPr>
          <p:nvPr/>
        </p:nvSpPr>
        <p:spPr bwMode="auto">
          <a:xfrm>
            <a:off x="0" y="2754313"/>
            <a:ext cx="9144000" cy="830262"/>
          </a:xfrm>
          <a:prstGeom prst="rect">
            <a:avLst/>
          </a:prstGeom>
          <a:noFill/>
          <a:ln w="9525" algn="ctr">
            <a:noFill/>
            <a:miter lim="800000"/>
            <a:headEnd/>
            <a:tailEnd/>
          </a:ln>
        </p:spPr>
        <p:txBody>
          <a:bodyPr>
            <a:spAutoFit/>
          </a:bodyPr>
          <a:lstStyle/>
          <a:p>
            <a:pPr algn="ctr"/>
            <a:r>
              <a:rPr lang="es-ES" sz="2400" u="none">
                <a:solidFill>
                  <a:schemeClr val="accent2"/>
                </a:solidFill>
              </a:rPr>
              <a:t>6. Presentación de la opinión del Comité Externo de Evaluación</a:t>
            </a:r>
            <a:endParaRPr lang="es-MX" sz="24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4335463" y="104775"/>
            <a:ext cx="4794250" cy="366713"/>
          </a:xfrm>
          <a:prstGeom prst="rect">
            <a:avLst/>
          </a:prstGeom>
          <a:noFill/>
          <a:ln w="9525" algn="ctr">
            <a:noFill/>
            <a:miter lim="800000"/>
            <a:headEnd/>
            <a:tailEnd/>
          </a:ln>
        </p:spPr>
        <p:txBody>
          <a:bodyPr wrap="none">
            <a:spAutoFit/>
          </a:bodyPr>
          <a:lstStyle/>
          <a:p>
            <a:pPr algn="r"/>
            <a:r>
              <a:rPr lang="es-ES" sz="1800" u="none">
                <a:solidFill>
                  <a:srgbClr val="A50021"/>
                </a:solidFill>
              </a:rPr>
              <a:t>Opinión del Comité Externo de Evaluación</a:t>
            </a:r>
            <a:endParaRPr lang="es-MX" sz="1800" b="0" u="none"/>
          </a:p>
        </p:txBody>
      </p:sp>
      <p:grpSp>
        <p:nvGrpSpPr>
          <p:cNvPr id="74755" name="7 Grupo"/>
          <p:cNvGrpSpPr>
            <a:grpSpLocks/>
          </p:cNvGrpSpPr>
          <p:nvPr/>
        </p:nvGrpSpPr>
        <p:grpSpPr bwMode="auto">
          <a:xfrm>
            <a:off x="1474788" y="966788"/>
            <a:ext cx="6230937" cy="5468937"/>
            <a:chOff x="-553257" y="1096964"/>
            <a:chExt cx="6231348" cy="5469071"/>
          </a:xfrm>
        </p:grpSpPr>
        <p:pic>
          <p:nvPicPr>
            <p:cNvPr id="2052" name="Picture 4"/>
            <p:cNvPicPr>
              <a:picLocks noChangeAspect="1" noChangeArrowheads="1"/>
            </p:cNvPicPr>
            <p:nvPr/>
          </p:nvPicPr>
          <p:blipFill>
            <a:blip r:embed="rId3" cstate="print"/>
            <a:srcRect l="19236" r="20098" b="1972"/>
            <a:stretch>
              <a:fillRect/>
            </a:stretch>
          </p:blipFill>
          <p:spPr bwMode="auto">
            <a:xfrm>
              <a:off x="2161547" y="1941535"/>
              <a:ext cx="3516544" cy="4545123"/>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l="18914" r="20345" b="1852"/>
            <a:stretch>
              <a:fillRect/>
            </a:stretch>
          </p:blipFill>
          <p:spPr bwMode="auto">
            <a:xfrm rot="408219">
              <a:off x="1185170" y="1096964"/>
              <a:ext cx="2929131" cy="378628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5" cstate="print"/>
            <a:srcRect l="19141" r="19018" b="612"/>
            <a:stretch>
              <a:fillRect/>
            </a:stretch>
          </p:blipFill>
          <p:spPr bwMode="auto">
            <a:xfrm rot="20950957">
              <a:off x="-553257" y="2201891"/>
              <a:ext cx="3394299" cy="4364144"/>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noGrp="1" noRot="1"/>
          </p:cNvGrpSpPr>
          <p:nvPr>
            <p:ph idx="1"/>
          </p:nvPr>
        </p:nvGrpSpPr>
        <p:grpSpPr bwMode="auto">
          <a:xfrm>
            <a:off x="277813" y="1063625"/>
            <a:ext cx="8548687" cy="3419475"/>
            <a:chOff x="167" y="793"/>
            <a:chExt cx="5385" cy="3394"/>
          </a:xfrm>
        </p:grpSpPr>
        <p:sp>
          <p:nvSpPr>
            <p:cNvPr id="23" name="Rectangle 3"/>
            <p:cNvSpPr>
              <a:spLocks noChangeArrowheads="1"/>
            </p:cNvSpPr>
            <p:nvPr/>
          </p:nvSpPr>
          <p:spPr bwMode="auto">
            <a:xfrm>
              <a:off x="167" y="793"/>
              <a:ext cx="807" cy="172"/>
            </a:xfrm>
            <a:prstGeom prst="rect">
              <a:avLst/>
            </a:prstGeom>
            <a:solidFill>
              <a:schemeClr val="accent6"/>
            </a:solidFill>
            <a:ln w="9525">
              <a:noFill/>
              <a:miter lim="800000"/>
              <a:headEnd/>
              <a:tailEnd/>
            </a:ln>
          </p:spPr>
          <p:txBody>
            <a:bodyPr anchor="ctr"/>
            <a:lstStyle/>
            <a:p>
              <a:pPr algn="ctr">
                <a:defRPr/>
              </a:pPr>
              <a:r>
                <a:rPr lang="es-ES_tradnl" u="none" dirty="0">
                  <a:solidFill>
                    <a:schemeClr val="bg1"/>
                  </a:solidFill>
                  <a:latin typeface="Arial" pitchFamily="34" charset="0"/>
                </a:rPr>
                <a:t>No. Acuerdo</a:t>
              </a:r>
              <a:endParaRPr lang="es-MX" sz="1800" b="0" u="none" dirty="0">
                <a:latin typeface="Arial" pitchFamily="34" charset="0"/>
              </a:endParaRPr>
            </a:p>
          </p:txBody>
        </p:sp>
        <p:sp>
          <p:nvSpPr>
            <p:cNvPr id="24" name="Rectangle 4"/>
            <p:cNvSpPr>
              <a:spLocks noChangeArrowheads="1"/>
            </p:cNvSpPr>
            <p:nvPr/>
          </p:nvSpPr>
          <p:spPr bwMode="auto">
            <a:xfrm>
              <a:off x="974" y="793"/>
              <a:ext cx="1269" cy="172"/>
            </a:xfrm>
            <a:prstGeom prst="rect">
              <a:avLst/>
            </a:prstGeom>
            <a:solidFill>
              <a:schemeClr val="accent6"/>
            </a:solidFill>
            <a:ln w="9525">
              <a:noFill/>
              <a:miter lim="800000"/>
              <a:headEnd/>
              <a:tailEnd/>
            </a:ln>
          </p:spPr>
          <p:txBody>
            <a:bodyPr anchor="ctr"/>
            <a:lstStyle/>
            <a:p>
              <a:pPr algn="ctr">
                <a:defRPr/>
              </a:pPr>
              <a:r>
                <a:rPr lang="es-ES_tradnl" u="none">
                  <a:solidFill>
                    <a:schemeClr val="bg1"/>
                  </a:solidFill>
                  <a:latin typeface="Arial" pitchFamily="34" charset="0"/>
                </a:rPr>
                <a:t>Descripción</a:t>
              </a:r>
              <a:endParaRPr lang="es-MX" sz="1800" b="0" u="none">
                <a:latin typeface="Arial" pitchFamily="34" charset="0"/>
              </a:endParaRPr>
            </a:p>
          </p:txBody>
        </p:sp>
        <p:sp>
          <p:nvSpPr>
            <p:cNvPr id="25" name="Rectangle 5"/>
            <p:cNvSpPr>
              <a:spLocks noChangeArrowheads="1"/>
            </p:cNvSpPr>
            <p:nvPr/>
          </p:nvSpPr>
          <p:spPr bwMode="auto">
            <a:xfrm>
              <a:off x="2243" y="793"/>
              <a:ext cx="2704" cy="172"/>
            </a:xfrm>
            <a:prstGeom prst="rect">
              <a:avLst/>
            </a:prstGeom>
            <a:solidFill>
              <a:schemeClr val="accent6"/>
            </a:solidFill>
            <a:ln w="9525">
              <a:noFill/>
              <a:miter lim="800000"/>
              <a:headEnd/>
              <a:tailEnd/>
            </a:ln>
          </p:spPr>
          <p:txBody>
            <a:bodyPr anchor="ctr"/>
            <a:lstStyle/>
            <a:p>
              <a:pPr algn="ctr">
                <a:defRPr/>
              </a:pPr>
              <a:r>
                <a:rPr lang="es-ES_tradnl" u="none">
                  <a:solidFill>
                    <a:schemeClr val="bg1"/>
                  </a:solidFill>
                  <a:latin typeface="Arial" pitchFamily="34" charset="0"/>
                </a:rPr>
                <a:t>Seguimiento</a:t>
              </a:r>
              <a:endParaRPr lang="es-MX" sz="1800" b="0" u="none">
                <a:latin typeface="Arial" pitchFamily="34" charset="0"/>
              </a:endParaRPr>
            </a:p>
          </p:txBody>
        </p:sp>
        <p:sp>
          <p:nvSpPr>
            <p:cNvPr id="26" name="Rectangle 6"/>
            <p:cNvSpPr>
              <a:spLocks noChangeArrowheads="1"/>
            </p:cNvSpPr>
            <p:nvPr/>
          </p:nvSpPr>
          <p:spPr bwMode="auto">
            <a:xfrm>
              <a:off x="4947" y="793"/>
              <a:ext cx="605" cy="172"/>
            </a:xfrm>
            <a:prstGeom prst="rect">
              <a:avLst/>
            </a:prstGeom>
            <a:solidFill>
              <a:schemeClr val="accent6"/>
            </a:solidFill>
            <a:ln w="9525">
              <a:noFill/>
              <a:miter lim="800000"/>
              <a:headEnd/>
              <a:tailEnd/>
            </a:ln>
          </p:spPr>
          <p:txBody>
            <a:bodyPr anchor="ctr"/>
            <a:lstStyle/>
            <a:p>
              <a:pPr algn="ctr">
                <a:defRPr/>
              </a:pPr>
              <a:r>
                <a:rPr lang="es-ES_tradnl" u="none" dirty="0">
                  <a:solidFill>
                    <a:schemeClr val="bg1"/>
                  </a:solidFill>
                  <a:latin typeface="Arial" pitchFamily="34" charset="0"/>
                </a:rPr>
                <a:t>Situación</a:t>
              </a:r>
              <a:endParaRPr lang="es-MX" sz="1800" b="0" u="none" dirty="0">
                <a:latin typeface="Arial" pitchFamily="34" charset="0"/>
              </a:endParaRPr>
            </a:p>
          </p:txBody>
        </p:sp>
        <p:sp>
          <p:nvSpPr>
            <p:cNvPr id="11273" name="Rectangle 7"/>
            <p:cNvSpPr>
              <a:spLocks noChangeArrowheads="1"/>
            </p:cNvSpPr>
            <p:nvPr/>
          </p:nvSpPr>
          <p:spPr bwMode="auto">
            <a:xfrm>
              <a:off x="167" y="965"/>
              <a:ext cx="807" cy="3222"/>
            </a:xfrm>
            <a:prstGeom prst="rect">
              <a:avLst/>
            </a:prstGeom>
            <a:noFill/>
            <a:ln w="9525">
              <a:noFill/>
              <a:miter lim="800000"/>
              <a:headEnd/>
              <a:tailEnd/>
            </a:ln>
          </p:spPr>
          <p:txBody>
            <a:bodyPr/>
            <a:lstStyle/>
            <a:p>
              <a:pPr algn="ctr"/>
              <a:r>
                <a:rPr lang="pt-BR" u="none">
                  <a:solidFill>
                    <a:schemeClr val="accent2"/>
                  </a:solidFill>
                </a:rPr>
                <a:t>CA-O-II-09-26S</a:t>
              </a:r>
              <a:endParaRPr lang="es-MX" sz="1800" b="0" u="none">
                <a:solidFill>
                  <a:schemeClr val="accent2"/>
                </a:solidFill>
              </a:endParaRPr>
            </a:p>
          </p:txBody>
        </p:sp>
        <p:sp>
          <p:nvSpPr>
            <p:cNvPr id="11274" name="Rectangle 8"/>
            <p:cNvSpPr>
              <a:spLocks noChangeArrowheads="1"/>
            </p:cNvSpPr>
            <p:nvPr/>
          </p:nvSpPr>
          <p:spPr bwMode="auto">
            <a:xfrm>
              <a:off x="974" y="965"/>
              <a:ext cx="1269" cy="3222"/>
            </a:xfrm>
            <a:prstGeom prst="rect">
              <a:avLst/>
            </a:prstGeom>
            <a:noFill/>
            <a:ln w="9525">
              <a:noFill/>
              <a:miter lim="800000"/>
              <a:headEnd/>
              <a:tailEnd/>
            </a:ln>
          </p:spPr>
          <p:txBody>
            <a:bodyPr/>
            <a:lstStyle/>
            <a:p>
              <a:r>
                <a:rPr lang="es-ES_tradnl" b="0" u="none">
                  <a:solidFill>
                    <a:schemeClr val="accent2"/>
                  </a:solidFill>
                </a:rPr>
                <a:t>El Consejo de Administración del CIMAV,  aprobó se realicen las gestiones ante las instancias correspondientes, para la </a:t>
              </a:r>
              <a:r>
                <a:rPr lang="es-ES_tradnl" u="none">
                  <a:solidFill>
                    <a:srgbClr val="FF0000"/>
                  </a:solidFill>
                </a:rPr>
                <a:t>modificación de la Estructura Orgánica del Centro</a:t>
              </a:r>
              <a:endParaRPr lang="es-MX" sz="1800" u="none">
                <a:solidFill>
                  <a:srgbClr val="FF0000"/>
                </a:solidFill>
              </a:endParaRPr>
            </a:p>
          </p:txBody>
        </p:sp>
        <p:sp>
          <p:nvSpPr>
            <p:cNvPr id="11275" name="Rectangle 9"/>
            <p:cNvSpPr>
              <a:spLocks noChangeArrowheads="1"/>
            </p:cNvSpPr>
            <p:nvPr/>
          </p:nvSpPr>
          <p:spPr bwMode="auto">
            <a:xfrm>
              <a:off x="2243" y="965"/>
              <a:ext cx="2704" cy="3222"/>
            </a:xfrm>
            <a:prstGeom prst="rect">
              <a:avLst/>
            </a:prstGeom>
            <a:noFill/>
            <a:ln w="9525">
              <a:noFill/>
              <a:miter lim="800000"/>
              <a:headEnd/>
              <a:tailEnd/>
            </a:ln>
          </p:spPr>
          <p:txBody>
            <a:bodyPr/>
            <a:lstStyle/>
            <a:p>
              <a:r>
                <a:rPr lang="es-ES_tradnl" b="0" u="none">
                  <a:solidFill>
                    <a:schemeClr val="accent2"/>
                  </a:solidFill>
                </a:rPr>
                <a:t>Mediante oficio No. DA.-022/2010, de fecha 27 de enero de 2010, </a:t>
              </a:r>
              <a:r>
                <a:rPr lang="es-ES_tradnl" u="none">
                  <a:solidFill>
                    <a:srgbClr val="FF0000"/>
                  </a:solidFill>
                </a:rPr>
                <a:t>se envió </a:t>
              </a:r>
              <a:r>
                <a:rPr lang="es-ES_tradnl" b="0" u="none">
                  <a:solidFill>
                    <a:schemeClr val="accent2"/>
                  </a:solidFill>
                </a:rPr>
                <a:t>a la Dirección de Coordinación de Programación y Presupuesto de los Centros Públicos CONACYT, la </a:t>
              </a:r>
              <a:r>
                <a:rPr lang="es-ES_tradnl" u="none">
                  <a:solidFill>
                    <a:srgbClr val="FF0000"/>
                  </a:solidFill>
                </a:rPr>
                <a:t>solicitud de reestructuración </a:t>
              </a:r>
              <a:r>
                <a:rPr lang="es-ES_tradnl" b="0" u="none">
                  <a:solidFill>
                    <a:schemeClr val="accent2"/>
                  </a:solidFill>
                </a:rPr>
                <a:t>orgánica administrativa del CIMAV. A la fecha del presente seguimiento, </a:t>
              </a:r>
              <a:r>
                <a:rPr lang="es-ES_tradnl" u="none">
                  <a:solidFill>
                    <a:srgbClr val="FF0000"/>
                  </a:solidFill>
                </a:rPr>
                <a:t>no se había recibido alguna respuesta</a:t>
              </a:r>
              <a:r>
                <a:rPr lang="es-ES_tradnl" b="0" u="none">
                  <a:solidFill>
                    <a:schemeClr val="accent2"/>
                  </a:solidFill>
                </a:rPr>
                <a:t>.</a:t>
              </a:r>
              <a:endParaRPr lang="es-MX" b="0" u="none">
                <a:solidFill>
                  <a:schemeClr val="accent2"/>
                </a:solidFill>
              </a:endParaRPr>
            </a:p>
          </p:txBody>
        </p:sp>
        <p:sp>
          <p:nvSpPr>
            <p:cNvPr id="11276" name="Rectangle 10"/>
            <p:cNvSpPr>
              <a:spLocks noChangeArrowheads="1"/>
            </p:cNvSpPr>
            <p:nvPr/>
          </p:nvSpPr>
          <p:spPr bwMode="auto">
            <a:xfrm>
              <a:off x="4947" y="965"/>
              <a:ext cx="605" cy="3222"/>
            </a:xfrm>
            <a:prstGeom prst="rect">
              <a:avLst/>
            </a:prstGeom>
            <a:noFill/>
            <a:ln w="9525">
              <a:noFill/>
              <a:miter lim="800000"/>
              <a:headEnd/>
              <a:tailEnd/>
            </a:ln>
          </p:spPr>
          <p:txBody>
            <a:bodyPr/>
            <a:lstStyle/>
            <a:p>
              <a:r>
                <a:rPr lang="es-ES_tradnl" b="0" u="none">
                  <a:solidFill>
                    <a:schemeClr val="accent2"/>
                  </a:solidFill>
                </a:rPr>
                <a:t>Proceso</a:t>
              </a:r>
              <a:endParaRPr lang="es-MX" sz="1800" b="0" u="none"/>
            </a:p>
          </p:txBody>
        </p:sp>
        <p:sp>
          <p:nvSpPr>
            <p:cNvPr id="11277" name="Line 11"/>
            <p:cNvSpPr>
              <a:spLocks noChangeShapeType="1"/>
            </p:cNvSpPr>
            <p:nvPr/>
          </p:nvSpPr>
          <p:spPr bwMode="auto">
            <a:xfrm>
              <a:off x="974" y="793"/>
              <a:ext cx="0" cy="3394"/>
            </a:xfrm>
            <a:prstGeom prst="line">
              <a:avLst/>
            </a:prstGeom>
            <a:noFill/>
            <a:ln w="12700" algn="ctr">
              <a:solidFill>
                <a:srgbClr val="000000"/>
              </a:solidFill>
              <a:round/>
              <a:headEnd/>
              <a:tailEnd/>
            </a:ln>
          </p:spPr>
          <p:txBody>
            <a:bodyPr/>
            <a:lstStyle/>
            <a:p>
              <a:endParaRPr lang="es-MX"/>
            </a:p>
          </p:txBody>
        </p:sp>
        <p:sp>
          <p:nvSpPr>
            <p:cNvPr id="11278" name="Line 12"/>
            <p:cNvSpPr>
              <a:spLocks noChangeShapeType="1"/>
            </p:cNvSpPr>
            <p:nvPr/>
          </p:nvSpPr>
          <p:spPr bwMode="auto">
            <a:xfrm>
              <a:off x="2243" y="793"/>
              <a:ext cx="0" cy="3394"/>
            </a:xfrm>
            <a:prstGeom prst="line">
              <a:avLst/>
            </a:prstGeom>
            <a:noFill/>
            <a:ln w="12700" algn="ctr">
              <a:solidFill>
                <a:srgbClr val="000000"/>
              </a:solidFill>
              <a:round/>
              <a:headEnd/>
              <a:tailEnd/>
            </a:ln>
          </p:spPr>
          <p:txBody>
            <a:bodyPr/>
            <a:lstStyle/>
            <a:p>
              <a:endParaRPr lang="es-MX"/>
            </a:p>
          </p:txBody>
        </p:sp>
        <p:sp>
          <p:nvSpPr>
            <p:cNvPr id="11279" name="Line 13"/>
            <p:cNvSpPr>
              <a:spLocks noChangeShapeType="1"/>
            </p:cNvSpPr>
            <p:nvPr/>
          </p:nvSpPr>
          <p:spPr bwMode="auto">
            <a:xfrm>
              <a:off x="4947" y="793"/>
              <a:ext cx="0" cy="3394"/>
            </a:xfrm>
            <a:prstGeom prst="line">
              <a:avLst/>
            </a:prstGeom>
            <a:noFill/>
            <a:ln w="12700" algn="ctr">
              <a:solidFill>
                <a:srgbClr val="000000"/>
              </a:solidFill>
              <a:round/>
              <a:headEnd/>
              <a:tailEnd/>
            </a:ln>
          </p:spPr>
          <p:txBody>
            <a:bodyPr/>
            <a:lstStyle/>
            <a:p>
              <a:endParaRPr lang="es-MX"/>
            </a:p>
          </p:txBody>
        </p:sp>
        <p:sp>
          <p:nvSpPr>
            <p:cNvPr id="11280" name="Line 14"/>
            <p:cNvSpPr>
              <a:spLocks noChangeShapeType="1"/>
            </p:cNvSpPr>
            <p:nvPr/>
          </p:nvSpPr>
          <p:spPr bwMode="auto">
            <a:xfrm>
              <a:off x="167" y="965"/>
              <a:ext cx="5385" cy="0"/>
            </a:xfrm>
            <a:prstGeom prst="line">
              <a:avLst/>
            </a:prstGeom>
            <a:noFill/>
            <a:ln w="12700" algn="ctr">
              <a:solidFill>
                <a:srgbClr val="000000"/>
              </a:solidFill>
              <a:round/>
              <a:headEnd/>
              <a:tailEnd/>
            </a:ln>
          </p:spPr>
          <p:txBody>
            <a:bodyPr/>
            <a:lstStyle/>
            <a:p>
              <a:endParaRPr lang="es-MX"/>
            </a:p>
          </p:txBody>
        </p:sp>
        <p:sp>
          <p:nvSpPr>
            <p:cNvPr id="11281" name="Line 15"/>
            <p:cNvSpPr>
              <a:spLocks noChangeShapeType="1"/>
            </p:cNvSpPr>
            <p:nvPr/>
          </p:nvSpPr>
          <p:spPr bwMode="auto">
            <a:xfrm>
              <a:off x="167" y="793"/>
              <a:ext cx="0" cy="3394"/>
            </a:xfrm>
            <a:prstGeom prst="line">
              <a:avLst/>
            </a:prstGeom>
            <a:noFill/>
            <a:ln w="12700" algn="ctr">
              <a:solidFill>
                <a:srgbClr val="000000"/>
              </a:solidFill>
              <a:round/>
              <a:headEnd/>
              <a:tailEnd/>
            </a:ln>
          </p:spPr>
          <p:txBody>
            <a:bodyPr/>
            <a:lstStyle/>
            <a:p>
              <a:endParaRPr lang="es-MX"/>
            </a:p>
          </p:txBody>
        </p:sp>
        <p:sp>
          <p:nvSpPr>
            <p:cNvPr id="11282" name="Line 16"/>
            <p:cNvSpPr>
              <a:spLocks noChangeShapeType="1"/>
            </p:cNvSpPr>
            <p:nvPr/>
          </p:nvSpPr>
          <p:spPr bwMode="auto">
            <a:xfrm>
              <a:off x="5552" y="793"/>
              <a:ext cx="0" cy="3394"/>
            </a:xfrm>
            <a:prstGeom prst="line">
              <a:avLst/>
            </a:prstGeom>
            <a:noFill/>
            <a:ln w="12700" algn="ctr">
              <a:solidFill>
                <a:srgbClr val="000000"/>
              </a:solidFill>
              <a:round/>
              <a:headEnd/>
              <a:tailEnd/>
            </a:ln>
          </p:spPr>
          <p:txBody>
            <a:bodyPr/>
            <a:lstStyle/>
            <a:p>
              <a:endParaRPr lang="es-MX"/>
            </a:p>
          </p:txBody>
        </p:sp>
        <p:sp>
          <p:nvSpPr>
            <p:cNvPr id="11283" name="Line 17"/>
            <p:cNvSpPr>
              <a:spLocks noChangeShapeType="1"/>
            </p:cNvSpPr>
            <p:nvPr/>
          </p:nvSpPr>
          <p:spPr bwMode="auto">
            <a:xfrm>
              <a:off x="167" y="793"/>
              <a:ext cx="5385" cy="0"/>
            </a:xfrm>
            <a:prstGeom prst="line">
              <a:avLst/>
            </a:prstGeom>
            <a:noFill/>
            <a:ln w="12700" algn="ctr">
              <a:solidFill>
                <a:srgbClr val="000000"/>
              </a:solidFill>
              <a:round/>
              <a:headEnd/>
              <a:tailEnd/>
            </a:ln>
          </p:spPr>
          <p:txBody>
            <a:bodyPr/>
            <a:lstStyle/>
            <a:p>
              <a:endParaRPr lang="es-MX"/>
            </a:p>
          </p:txBody>
        </p:sp>
        <p:sp>
          <p:nvSpPr>
            <p:cNvPr id="11284" name="Line 18"/>
            <p:cNvSpPr>
              <a:spLocks noChangeShapeType="1"/>
            </p:cNvSpPr>
            <p:nvPr/>
          </p:nvSpPr>
          <p:spPr bwMode="auto">
            <a:xfrm>
              <a:off x="167" y="4187"/>
              <a:ext cx="5385" cy="0"/>
            </a:xfrm>
            <a:prstGeom prst="line">
              <a:avLst/>
            </a:prstGeom>
            <a:noFill/>
            <a:ln w="12700" algn="ctr">
              <a:solidFill>
                <a:srgbClr val="000000"/>
              </a:solidFill>
              <a:round/>
              <a:headEnd/>
              <a:tailEnd/>
            </a:ln>
          </p:spPr>
          <p:txBody>
            <a:bodyPr/>
            <a:lstStyle/>
            <a:p>
              <a:endParaRPr lang="es-MX"/>
            </a:p>
          </p:txBody>
        </p:sp>
      </p:grpSp>
      <p:sp>
        <p:nvSpPr>
          <p:cNvPr id="11267" name="Rectangle 27"/>
          <p:cNvSpPr>
            <a:spLocks noChangeArrowheads="1"/>
          </p:cNvSpPr>
          <p:nvPr/>
        </p:nvSpPr>
        <p:spPr bwMode="auto">
          <a:xfrm>
            <a:off x="458788" y="681038"/>
            <a:ext cx="8215312" cy="304800"/>
          </a:xfrm>
          <a:prstGeom prst="rect">
            <a:avLst/>
          </a:prstGeom>
          <a:noFill/>
          <a:ln w="9525" algn="ctr">
            <a:noFill/>
            <a:miter lim="800000"/>
            <a:headEnd/>
            <a:tailEnd/>
          </a:ln>
        </p:spPr>
        <p:txBody>
          <a:bodyPr wrap="none" anchor="ctr">
            <a:spAutoFit/>
          </a:bodyPr>
          <a:lstStyle/>
          <a:p>
            <a:pPr algn="ctr"/>
            <a:r>
              <a:rPr lang="es-ES_tradnl" sz="1400" u="none">
                <a:solidFill>
                  <a:schemeClr val="accent2"/>
                </a:solidFill>
              </a:rPr>
              <a:t>Acuerdos en proceso de atención por el Centro de Investigación en Materiales Avanzados, S.C.</a:t>
            </a:r>
            <a:endParaRPr lang="es-MX" sz="1800" b="0" u="none"/>
          </a:p>
        </p:txBody>
      </p:sp>
      <p:sp>
        <p:nvSpPr>
          <p:cNvPr id="11268" name="Rectangle 62"/>
          <p:cNvSpPr>
            <a:spLocks noChangeArrowheads="1"/>
          </p:cNvSpPr>
          <p:nvPr/>
        </p:nvSpPr>
        <p:spPr bwMode="auto">
          <a:xfrm>
            <a:off x="927100" y="206375"/>
            <a:ext cx="7277100" cy="304800"/>
          </a:xfrm>
          <a:prstGeom prst="rect">
            <a:avLst/>
          </a:prstGeom>
          <a:noFill/>
          <a:ln w="9525" algn="ctr">
            <a:noFill/>
            <a:miter lim="800000"/>
            <a:headEnd/>
            <a:tailEnd/>
          </a:ln>
        </p:spPr>
        <p:txBody>
          <a:bodyPr wrap="none" anchor="ctr">
            <a:spAutoFit/>
          </a:bodyPr>
          <a:lstStyle/>
          <a:p>
            <a:pPr algn="r"/>
            <a:r>
              <a:rPr lang="es-ES_tradnl" sz="1400" u="none">
                <a:solidFill>
                  <a:srgbClr val="A50021"/>
                </a:solidFill>
              </a:rPr>
              <a:t>4.1 CUMPLIMIENTO DE ACUERDOS ADOPTADOS POR EL ÓRGANO DE GOBIERNO</a:t>
            </a:r>
            <a:endParaRPr lang="es-MX" sz="1800" b="0" u="none"/>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3454400" y="36210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
        <p:nvSpPr>
          <p:cNvPr id="75779" name="Rectangle 2"/>
          <p:cNvSpPr>
            <a:spLocks noChangeArrowheads="1"/>
          </p:cNvSpPr>
          <p:nvPr/>
        </p:nvSpPr>
        <p:spPr bwMode="auto">
          <a:xfrm>
            <a:off x="279400" y="2754313"/>
            <a:ext cx="8572500" cy="830262"/>
          </a:xfrm>
          <a:prstGeom prst="rect">
            <a:avLst/>
          </a:prstGeom>
          <a:noFill/>
          <a:ln w="9525" algn="ctr">
            <a:noFill/>
            <a:miter lim="800000"/>
            <a:headEnd/>
            <a:tailEnd/>
          </a:ln>
        </p:spPr>
        <p:txBody>
          <a:bodyPr>
            <a:spAutoFit/>
          </a:bodyPr>
          <a:lstStyle/>
          <a:p>
            <a:pPr marL="355600" indent="-355600"/>
            <a:r>
              <a:rPr lang="es-ES" sz="2400" u="none">
                <a:solidFill>
                  <a:schemeClr val="accent2"/>
                </a:solidFill>
              </a:rPr>
              <a:t>7. Opinión de los Comisarios Públicos sobre el Informe de Autoevaluación presentado por el Titular del Centro</a:t>
            </a:r>
            <a:endParaRPr lang="es-MX" sz="24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3454400" y="284003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
        <p:nvSpPr>
          <p:cNvPr id="76803" name="Rectangle 2"/>
          <p:cNvSpPr>
            <a:spLocks noChangeArrowheads="1"/>
          </p:cNvSpPr>
          <p:nvPr/>
        </p:nvSpPr>
        <p:spPr bwMode="auto">
          <a:xfrm>
            <a:off x="193675" y="1258888"/>
            <a:ext cx="8572500" cy="1570037"/>
          </a:xfrm>
          <a:prstGeom prst="rect">
            <a:avLst/>
          </a:prstGeom>
          <a:noFill/>
          <a:ln w="9525" algn="ctr">
            <a:noFill/>
            <a:miter lim="800000"/>
            <a:headEnd/>
            <a:tailEnd/>
          </a:ln>
        </p:spPr>
        <p:txBody>
          <a:bodyPr>
            <a:spAutoFit/>
          </a:bodyPr>
          <a:lstStyle/>
          <a:p>
            <a:pPr marL="355600" indent="-355600"/>
            <a:r>
              <a:rPr lang="es-ES" sz="2400" u="none">
                <a:solidFill>
                  <a:schemeClr val="accent2"/>
                </a:solidFill>
              </a:rPr>
              <a:t>8. Análisis y aprobación, en su caso, del Informe de Autoevaluación y evaluación institucional por los miembros del Órgano de Gobierno a través de la cédula correspondiente</a:t>
            </a:r>
            <a:endParaRPr lang="es-MX" sz="2400" u="none">
              <a:solidFill>
                <a:schemeClr val="accent2"/>
              </a:solidFill>
            </a:endParaRPr>
          </a:p>
        </p:txBody>
      </p:sp>
      <p:sp>
        <p:nvSpPr>
          <p:cNvPr id="76804" name="4 Rectángulo"/>
          <p:cNvSpPr>
            <a:spLocks noChangeArrowheads="1"/>
          </p:cNvSpPr>
          <p:nvPr/>
        </p:nvSpPr>
        <p:spPr bwMode="auto">
          <a:xfrm>
            <a:off x="1143000" y="3121025"/>
            <a:ext cx="7334250" cy="1814513"/>
          </a:xfrm>
          <a:prstGeom prst="rect">
            <a:avLst/>
          </a:prstGeom>
          <a:noFill/>
          <a:ln w="9525">
            <a:noFill/>
            <a:miter lim="800000"/>
            <a:headEnd/>
            <a:tailEnd/>
          </a:ln>
        </p:spPr>
        <p:txBody>
          <a:bodyPr>
            <a:spAutoFit/>
          </a:bodyPr>
          <a:lstStyle/>
          <a:p>
            <a:r>
              <a:rPr lang="es-MX" sz="1600" u="none">
                <a:solidFill>
                  <a:schemeClr val="accent2"/>
                </a:solidFill>
              </a:rPr>
              <a:t>Presentación de la evaluación que realizaron la SHCP y la SFP, en el ámbito de sus respectivas competencias sobre el cumplimiento de los compromisos asumidos por el Centro, en concordancia con lo previsto por las disposiciones aplicables al Sistema de Evaluación del Desempeño a que se refiere la Ley Federal de Presupuesto y Responsabilidad Hacendaria, así como las relativas a la mejora de la gestión al que se refiere el PMG. (Cláusula sexta del CAR). </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3454400" y="39385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
        <p:nvSpPr>
          <p:cNvPr id="77827" name="Rectangle 2"/>
          <p:cNvSpPr>
            <a:spLocks noChangeArrowheads="1"/>
          </p:cNvSpPr>
          <p:nvPr/>
        </p:nvSpPr>
        <p:spPr bwMode="auto">
          <a:xfrm>
            <a:off x="279400" y="2754313"/>
            <a:ext cx="8572500" cy="1200150"/>
          </a:xfrm>
          <a:prstGeom prst="rect">
            <a:avLst/>
          </a:prstGeom>
          <a:noFill/>
          <a:ln w="9525" algn="ctr">
            <a:noFill/>
            <a:miter lim="800000"/>
            <a:headEnd/>
            <a:tailEnd/>
          </a:ln>
        </p:spPr>
        <p:txBody>
          <a:bodyPr>
            <a:spAutoFit/>
          </a:bodyPr>
          <a:lstStyle/>
          <a:p>
            <a:pPr marL="355600" indent="-355600"/>
            <a:r>
              <a:rPr lang="es-ES" sz="2400" u="none">
                <a:solidFill>
                  <a:schemeClr val="accent2"/>
                </a:solidFill>
              </a:rPr>
              <a:t>9. Presentación de los Estados Financieros Dictaminados al 31 de diciembre de 2009, e Informe de los Comisarios Públicos, sobre los mismos</a:t>
            </a:r>
            <a:endParaRPr lang="es-MX" sz="24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3454400" y="36083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
        <p:nvSpPr>
          <p:cNvPr id="78851" name="Rectangle 2"/>
          <p:cNvSpPr>
            <a:spLocks noChangeArrowheads="1"/>
          </p:cNvSpPr>
          <p:nvPr/>
        </p:nvSpPr>
        <p:spPr bwMode="auto">
          <a:xfrm>
            <a:off x="279400" y="2754313"/>
            <a:ext cx="8572500" cy="830262"/>
          </a:xfrm>
          <a:prstGeom prst="rect">
            <a:avLst/>
          </a:prstGeom>
          <a:noFill/>
          <a:ln w="9525" algn="ctr">
            <a:noFill/>
            <a:miter lim="800000"/>
            <a:headEnd/>
            <a:tailEnd/>
          </a:ln>
        </p:spPr>
        <p:txBody>
          <a:bodyPr>
            <a:spAutoFit/>
          </a:bodyPr>
          <a:lstStyle/>
          <a:p>
            <a:pPr marL="444500" indent="-444500"/>
            <a:r>
              <a:rPr lang="es-ES" sz="2400" u="none">
                <a:solidFill>
                  <a:schemeClr val="accent2"/>
                </a:solidFill>
              </a:rPr>
              <a:t>10. Análisis y, en su caso, aprobación de los Estados Financieros Dictaminados al 31 de diciembre de 2009</a:t>
            </a:r>
            <a:endParaRPr lang="es-MX" sz="24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79400" y="2741613"/>
            <a:ext cx="8572500" cy="822325"/>
          </a:xfrm>
          <a:prstGeom prst="rect">
            <a:avLst/>
          </a:prstGeom>
          <a:noFill/>
          <a:ln w="9525" algn="ctr">
            <a:noFill/>
            <a:miter lim="800000"/>
            <a:headEnd/>
            <a:tailEnd/>
          </a:ln>
        </p:spPr>
        <p:txBody>
          <a:bodyPr>
            <a:spAutoFit/>
          </a:bodyPr>
          <a:lstStyle/>
          <a:p>
            <a:pPr marL="444500" indent="-444500"/>
            <a:r>
              <a:rPr lang="es-ES" sz="2400" u="none">
                <a:solidFill>
                  <a:schemeClr val="accent2"/>
                </a:solidFill>
              </a:rPr>
              <a:t>11. Presentación y, en su caso, aprobación del Estatuto del Personal Académico</a:t>
            </a:r>
            <a:endParaRPr lang="es-MX" sz="2400" u="none">
              <a:solidFill>
                <a:schemeClr val="accent2"/>
              </a:solidFill>
            </a:endParaRPr>
          </a:p>
        </p:txBody>
      </p:sp>
      <p:sp>
        <p:nvSpPr>
          <p:cNvPr id="2" name="Line 6"/>
          <p:cNvSpPr>
            <a:spLocks noChangeShapeType="1"/>
          </p:cNvSpPr>
          <p:nvPr/>
        </p:nvSpPr>
        <p:spPr bwMode="auto">
          <a:xfrm>
            <a:off x="3454400" y="35956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79400" y="2741613"/>
            <a:ext cx="8572500" cy="822325"/>
          </a:xfrm>
          <a:prstGeom prst="rect">
            <a:avLst/>
          </a:prstGeom>
          <a:noFill/>
          <a:ln w="9525" algn="ctr">
            <a:noFill/>
            <a:miter lim="800000"/>
            <a:headEnd/>
            <a:tailEnd/>
          </a:ln>
        </p:spPr>
        <p:txBody>
          <a:bodyPr>
            <a:spAutoFit/>
          </a:bodyPr>
          <a:lstStyle/>
          <a:p>
            <a:pPr marL="444500" indent="-444500"/>
            <a:r>
              <a:rPr lang="es-ES" sz="2400" u="none">
                <a:solidFill>
                  <a:schemeClr val="accent2"/>
                </a:solidFill>
              </a:rPr>
              <a:t>12. Presentación, y en su caso, aprobación de los Lineamientos de Vinculación</a:t>
            </a:r>
            <a:endParaRPr lang="es-MX" sz="2400" u="none">
              <a:solidFill>
                <a:schemeClr val="accent2"/>
              </a:solidFill>
            </a:endParaRPr>
          </a:p>
        </p:txBody>
      </p:sp>
      <p:sp>
        <p:nvSpPr>
          <p:cNvPr id="2" name="Line 6"/>
          <p:cNvSpPr>
            <a:spLocks noChangeShapeType="1"/>
          </p:cNvSpPr>
          <p:nvPr/>
        </p:nvSpPr>
        <p:spPr bwMode="auto">
          <a:xfrm>
            <a:off x="3454400" y="35956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3454400" y="44211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
        <p:nvSpPr>
          <p:cNvPr id="81923" name="Rectangle 2"/>
          <p:cNvSpPr>
            <a:spLocks noChangeArrowheads="1"/>
          </p:cNvSpPr>
          <p:nvPr/>
        </p:nvSpPr>
        <p:spPr bwMode="auto">
          <a:xfrm>
            <a:off x="279400" y="2754313"/>
            <a:ext cx="8572500" cy="1552575"/>
          </a:xfrm>
          <a:prstGeom prst="rect">
            <a:avLst/>
          </a:prstGeom>
          <a:noFill/>
          <a:ln w="9525" algn="ctr">
            <a:noFill/>
            <a:miter lim="800000"/>
            <a:headEnd/>
            <a:tailEnd/>
          </a:ln>
        </p:spPr>
        <p:txBody>
          <a:bodyPr>
            <a:spAutoFit/>
          </a:bodyPr>
          <a:lstStyle/>
          <a:p>
            <a:pPr marL="444500" indent="-444500"/>
            <a:r>
              <a:rPr lang="es-ES" sz="2400" u="none">
                <a:solidFill>
                  <a:schemeClr val="accent2"/>
                </a:solidFill>
              </a:rPr>
              <a:t>13. Presentación y, en su caso, adecuación y alineación del Plan Estratégico de Mediano Plazo y Programa Anual de Trabajo para el 2010, (anexos CAR), considerando el PECITI, el PMG y el PEF</a:t>
            </a:r>
            <a:endParaRPr lang="es-MX" sz="24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50825" y="1031875"/>
            <a:ext cx="8588375" cy="915988"/>
          </a:xfrm>
          <a:prstGeom prst="rect">
            <a:avLst/>
          </a:prstGeom>
          <a:noFill/>
          <a:ln w="9525" algn="ctr">
            <a:noFill/>
            <a:miter lim="800000"/>
            <a:headEnd/>
            <a:tailEnd/>
          </a:ln>
        </p:spPr>
        <p:txBody>
          <a:bodyPr>
            <a:spAutoFit/>
          </a:bodyPr>
          <a:lstStyle/>
          <a:p>
            <a:r>
              <a:rPr lang="es-MX" sz="1800" u="none">
                <a:solidFill>
                  <a:schemeClr val="accent2"/>
                </a:solidFill>
              </a:rPr>
              <a:t>El </a:t>
            </a:r>
            <a:r>
              <a:rPr lang="es-MX" sz="1800" u="none">
                <a:solidFill>
                  <a:srgbClr val="A50021"/>
                </a:solidFill>
              </a:rPr>
              <a:t>nuevo ciclo </a:t>
            </a:r>
            <a:r>
              <a:rPr lang="es-MX" sz="1800" u="none">
                <a:solidFill>
                  <a:schemeClr val="accent2"/>
                </a:solidFill>
              </a:rPr>
              <a:t>de la Dirección General, aunado a los cambios en las condiciones del entorno nacional e internacional, obligó a una </a:t>
            </a:r>
            <a:r>
              <a:rPr lang="es-MX" sz="1800" u="none">
                <a:solidFill>
                  <a:srgbClr val="A50021"/>
                </a:solidFill>
              </a:rPr>
              <a:t>revisión exhaustiva </a:t>
            </a:r>
            <a:r>
              <a:rPr lang="es-MX" sz="1800" u="none">
                <a:solidFill>
                  <a:schemeClr val="accent2"/>
                </a:solidFill>
              </a:rPr>
              <a:t>del Plan Estratégico Institucional a Mediano Plazo</a:t>
            </a:r>
            <a:endParaRPr lang="es-MX" sz="1800">
              <a:solidFill>
                <a:schemeClr val="accent2"/>
              </a:solidFill>
            </a:endParaRPr>
          </a:p>
        </p:txBody>
      </p:sp>
      <p:sp>
        <p:nvSpPr>
          <p:cNvPr id="67587" name="Rectangle 3"/>
          <p:cNvSpPr>
            <a:spLocks noChangeArrowheads="1"/>
          </p:cNvSpPr>
          <p:nvPr/>
        </p:nvSpPr>
        <p:spPr bwMode="auto">
          <a:xfrm>
            <a:off x="254000" y="2228850"/>
            <a:ext cx="8890000" cy="3168650"/>
          </a:xfrm>
          <a:prstGeom prst="rect">
            <a:avLst/>
          </a:prstGeom>
          <a:noFill/>
          <a:ln w="9525" algn="ctr">
            <a:noFill/>
            <a:miter lim="800000"/>
            <a:headEnd/>
            <a:tailEnd/>
          </a:ln>
        </p:spPr>
        <p:txBody>
          <a:bodyPr anchor="ctr">
            <a:spAutoFit/>
          </a:bodyPr>
          <a:lstStyle/>
          <a:p>
            <a:pPr>
              <a:defRPr/>
            </a:pPr>
            <a:r>
              <a:rPr lang="es-MX" sz="2000" u="none" dirty="0">
                <a:solidFill>
                  <a:schemeClr val="accent2"/>
                </a:solidFill>
              </a:rPr>
              <a:t>Los principales ajustes se realizaron en :</a:t>
            </a:r>
          </a:p>
          <a:p>
            <a:pPr>
              <a:defRPr/>
            </a:pPr>
            <a:endParaRPr lang="es-MX" sz="2000" u="none" dirty="0">
              <a:solidFill>
                <a:schemeClr val="accent2"/>
              </a:solidFill>
            </a:endParaRPr>
          </a:p>
          <a:p>
            <a:pPr>
              <a:buFontTx/>
              <a:buChar char="•"/>
              <a:defRPr/>
            </a:pPr>
            <a:r>
              <a:rPr lang="es-MX" sz="2000" u="none" dirty="0">
                <a:solidFill>
                  <a:srgbClr val="A50021"/>
                </a:solidFill>
              </a:rPr>
              <a:t> Horizonte Temporal: 2010-2014</a:t>
            </a:r>
          </a:p>
          <a:p>
            <a:pPr>
              <a:buFontTx/>
              <a:buChar char="•"/>
              <a:defRPr/>
            </a:pPr>
            <a:r>
              <a:rPr lang="es-MX" sz="2000" u="none" dirty="0">
                <a:solidFill>
                  <a:srgbClr val="A50021"/>
                </a:solidFill>
              </a:rPr>
              <a:t> Misión</a:t>
            </a:r>
          </a:p>
          <a:p>
            <a:pPr>
              <a:buFontTx/>
              <a:buChar char="•"/>
              <a:defRPr/>
            </a:pPr>
            <a:r>
              <a:rPr lang="es-MX" sz="2000" u="none" dirty="0">
                <a:solidFill>
                  <a:srgbClr val="A50021"/>
                </a:solidFill>
              </a:rPr>
              <a:t> Visión</a:t>
            </a:r>
          </a:p>
          <a:p>
            <a:pPr>
              <a:buFontTx/>
              <a:buChar char="•"/>
              <a:defRPr/>
            </a:pPr>
            <a:r>
              <a:rPr lang="es-MX" sz="2000" u="none" dirty="0">
                <a:solidFill>
                  <a:srgbClr val="A50021"/>
                </a:solidFill>
              </a:rPr>
              <a:t> Objetivos Estratégicos</a:t>
            </a:r>
          </a:p>
          <a:p>
            <a:pPr>
              <a:buFontTx/>
              <a:buChar char="•"/>
              <a:defRPr/>
            </a:pPr>
            <a:r>
              <a:rPr lang="es-MX" sz="2000" u="none" dirty="0">
                <a:solidFill>
                  <a:srgbClr val="A50021"/>
                </a:solidFill>
              </a:rPr>
              <a:t> </a:t>
            </a:r>
            <a:r>
              <a:rPr lang="es-MX" sz="2000" u="none" dirty="0" err="1">
                <a:solidFill>
                  <a:srgbClr val="A50021"/>
                </a:solidFill>
              </a:rPr>
              <a:t>Macroestrategias</a:t>
            </a:r>
            <a:endParaRPr lang="es-MX" sz="2000" u="none" dirty="0">
              <a:solidFill>
                <a:srgbClr val="A50021"/>
              </a:solidFill>
            </a:endParaRPr>
          </a:p>
          <a:p>
            <a:pPr>
              <a:buFontTx/>
              <a:buChar char="•"/>
              <a:defRPr/>
            </a:pPr>
            <a:r>
              <a:rPr lang="es-MX" sz="2000" u="none" dirty="0">
                <a:solidFill>
                  <a:srgbClr val="A50021"/>
                </a:solidFill>
              </a:rPr>
              <a:t> Estructura del Área Académica</a:t>
            </a:r>
          </a:p>
          <a:p>
            <a:pPr marL="177800" indent="-177800">
              <a:buFontTx/>
              <a:buChar char="•"/>
              <a:defRPr/>
            </a:pPr>
            <a:r>
              <a:rPr lang="es-MX" sz="2000" u="none" dirty="0">
                <a:solidFill>
                  <a:srgbClr val="A50021"/>
                </a:solidFill>
              </a:rPr>
              <a:t>Metas CAR (Convenio de Administración por Resultados) y PEF (Presupuesto de Egresos de la Federación)</a:t>
            </a:r>
          </a:p>
        </p:txBody>
      </p:sp>
      <p:sp>
        <p:nvSpPr>
          <p:cNvPr id="82948" name="Rectangle 3"/>
          <p:cNvSpPr>
            <a:spLocks noChangeArrowheads="1"/>
          </p:cNvSpPr>
          <p:nvPr/>
        </p:nvSpPr>
        <p:spPr bwMode="auto">
          <a:xfrm>
            <a:off x="1588" y="215900"/>
            <a:ext cx="9144000" cy="366713"/>
          </a:xfrm>
          <a:prstGeom prst="rect">
            <a:avLst/>
          </a:prstGeom>
          <a:noFill/>
          <a:ln w="9525" algn="ctr">
            <a:noFill/>
            <a:miter lim="800000"/>
            <a:headEnd/>
            <a:tailEnd/>
          </a:ln>
        </p:spPr>
        <p:txBody>
          <a:bodyPr anchor="ctr">
            <a:spAutoFit/>
          </a:bodyPr>
          <a:lstStyle/>
          <a:p>
            <a:pPr algn="ctr"/>
            <a:r>
              <a:rPr lang="es-MX" sz="1800" u="none">
                <a:solidFill>
                  <a:srgbClr val="990033"/>
                </a:solidFill>
              </a:rPr>
              <a:t>Planeación Estratégica Institucional 2010-2014</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927600" y="4257675"/>
            <a:ext cx="3916363" cy="1803400"/>
          </a:xfrm>
          <a:prstGeom prst="rect">
            <a:avLst/>
          </a:prstGeom>
          <a:solidFill>
            <a:srgbClr val="99CC00"/>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a:defRPr/>
            </a:pPr>
            <a:r>
              <a:rPr lang="es-MX" sz="1600" u="none" dirty="0">
                <a:solidFill>
                  <a:srgbClr val="A50021"/>
                </a:solidFill>
              </a:rPr>
              <a:t>Visión</a:t>
            </a:r>
          </a:p>
          <a:p>
            <a:pPr algn="ctr">
              <a:defRPr/>
            </a:pPr>
            <a:endParaRPr lang="es-MX" sz="1600" u="none" dirty="0">
              <a:solidFill>
                <a:srgbClr val="A50021"/>
              </a:solidFill>
            </a:endParaRPr>
          </a:p>
          <a:p>
            <a:pPr algn="ctr">
              <a:defRPr/>
            </a:pPr>
            <a:r>
              <a:rPr lang="es-MX" sz="1600" u="none" dirty="0">
                <a:solidFill>
                  <a:srgbClr val="353599"/>
                </a:solidFill>
              </a:rPr>
              <a:t>Ser un centro de clase mundial, que eleve el nivel científico, tecnológico y de innovación del ámbito regional y nacional, en las áreas de Materiales, Energía y Medio Ambiente</a:t>
            </a:r>
          </a:p>
        </p:txBody>
      </p:sp>
      <p:sp>
        <p:nvSpPr>
          <p:cNvPr id="83973" name="Text Box 3"/>
          <p:cNvSpPr txBox="1">
            <a:spLocks noChangeArrowheads="1"/>
          </p:cNvSpPr>
          <p:nvPr/>
        </p:nvSpPr>
        <p:spPr bwMode="auto">
          <a:xfrm>
            <a:off x="1136650" y="809625"/>
            <a:ext cx="2282825" cy="336550"/>
          </a:xfrm>
          <a:prstGeom prst="rect">
            <a:avLst/>
          </a:prstGeom>
          <a:noFill/>
          <a:ln w="9525" algn="ctr">
            <a:noFill/>
            <a:miter lim="800000"/>
            <a:headEnd/>
            <a:tailEnd/>
          </a:ln>
        </p:spPr>
        <p:txBody>
          <a:bodyPr wrap="none">
            <a:spAutoFit/>
          </a:bodyPr>
          <a:lstStyle/>
          <a:p>
            <a:pPr algn="r"/>
            <a:r>
              <a:rPr lang="es-MX" sz="1600" u="none">
                <a:solidFill>
                  <a:srgbClr val="A50021"/>
                </a:solidFill>
              </a:rPr>
              <a:t>Planeación 2004-2009</a:t>
            </a:r>
            <a:endParaRPr lang="es-ES" sz="1600" u="none">
              <a:solidFill>
                <a:srgbClr val="A50021"/>
              </a:solidFill>
            </a:endParaRPr>
          </a:p>
        </p:txBody>
      </p:sp>
      <p:sp>
        <p:nvSpPr>
          <p:cNvPr id="83974" name="Text Box 4"/>
          <p:cNvSpPr txBox="1">
            <a:spLocks noChangeArrowheads="1"/>
          </p:cNvSpPr>
          <p:nvPr/>
        </p:nvSpPr>
        <p:spPr bwMode="auto">
          <a:xfrm>
            <a:off x="4972050" y="758825"/>
            <a:ext cx="3400425" cy="336550"/>
          </a:xfrm>
          <a:prstGeom prst="rect">
            <a:avLst/>
          </a:prstGeom>
          <a:noFill/>
          <a:ln w="9525" algn="ctr">
            <a:noFill/>
            <a:miter lim="800000"/>
            <a:headEnd/>
            <a:tailEnd/>
          </a:ln>
        </p:spPr>
        <p:txBody>
          <a:bodyPr wrap="none">
            <a:spAutoFit/>
          </a:bodyPr>
          <a:lstStyle/>
          <a:p>
            <a:pPr algn="r"/>
            <a:r>
              <a:rPr lang="es-MX" sz="1600" u="none">
                <a:solidFill>
                  <a:schemeClr val="accent2"/>
                </a:solidFill>
              </a:rPr>
              <a:t>Propuesta:</a:t>
            </a:r>
            <a:r>
              <a:rPr lang="es-MX" sz="1600" u="none">
                <a:solidFill>
                  <a:srgbClr val="A50021"/>
                </a:solidFill>
              </a:rPr>
              <a:t> Planeación 2010-2014</a:t>
            </a:r>
            <a:endParaRPr lang="es-ES" sz="1600" u="none">
              <a:solidFill>
                <a:srgbClr val="A50021"/>
              </a:solidFill>
            </a:endParaRPr>
          </a:p>
        </p:txBody>
      </p:sp>
      <p:sp>
        <p:nvSpPr>
          <p:cNvPr id="130053" name="Rectangle 5"/>
          <p:cNvSpPr>
            <a:spLocks noChangeArrowheads="1"/>
          </p:cNvSpPr>
          <p:nvPr/>
        </p:nvSpPr>
        <p:spPr bwMode="auto">
          <a:xfrm>
            <a:off x="4933950" y="1162050"/>
            <a:ext cx="3803650" cy="24320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s-MX" sz="1400" u="none">
                <a:solidFill>
                  <a:schemeClr val="bg1"/>
                </a:solidFill>
              </a:rPr>
              <a:t>Misión</a:t>
            </a:r>
          </a:p>
          <a:p>
            <a:pPr algn="ctr">
              <a:defRPr/>
            </a:pPr>
            <a:endParaRPr lang="es-MX" sz="1400" u="none">
              <a:solidFill>
                <a:schemeClr val="bg1"/>
              </a:solidFill>
            </a:endParaRPr>
          </a:p>
          <a:p>
            <a:pPr algn="ctr">
              <a:defRPr/>
            </a:pPr>
            <a:r>
              <a:rPr lang="es-MX" sz="1400" u="none">
                <a:solidFill>
                  <a:schemeClr val="bg1"/>
                </a:solidFill>
              </a:rPr>
              <a:t>Impulsar el desarrollo sustentable regional y nacional de los sectores productivo y social, a través de la investigación científica, el desarrollo tecnológico y la formación de recursos humanos, con criterios de excelencia en las áreas de Materiales, Energía y Medio Ambiente</a:t>
            </a:r>
          </a:p>
          <a:p>
            <a:pPr algn="ctr">
              <a:defRPr/>
            </a:pPr>
            <a:endParaRPr lang="es-MX" sz="1400" u="none">
              <a:solidFill>
                <a:schemeClr val="bg1"/>
              </a:solidFill>
            </a:endParaRPr>
          </a:p>
          <a:p>
            <a:pPr algn="ctr">
              <a:defRPr/>
            </a:pPr>
            <a:endParaRPr lang="es-MX" sz="1400" u="none">
              <a:solidFill>
                <a:schemeClr val="bg1"/>
              </a:solidFill>
            </a:endParaRPr>
          </a:p>
        </p:txBody>
      </p:sp>
      <p:grpSp>
        <p:nvGrpSpPr>
          <p:cNvPr id="2" name="Group 6"/>
          <p:cNvGrpSpPr>
            <a:grpSpLocks/>
          </p:cNvGrpSpPr>
          <p:nvPr/>
        </p:nvGrpSpPr>
        <p:grpSpPr bwMode="auto">
          <a:xfrm>
            <a:off x="280988" y="3940175"/>
            <a:ext cx="4619625" cy="2374900"/>
            <a:chOff x="113" y="2682"/>
            <a:chExt cx="2910" cy="1496"/>
          </a:xfrm>
          <a:solidFill>
            <a:srgbClr val="99CC00"/>
          </a:solidFill>
        </p:grpSpPr>
        <p:sp>
          <p:nvSpPr>
            <p:cNvPr id="66570" name="Rectangle 7"/>
            <p:cNvSpPr>
              <a:spLocks noChangeArrowheads="1"/>
            </p:cNvSpPr>
            <p:nvPr/>
          </p:nvSpPr>
          <p:spPr bwMode="auto">
            <a:xfrm>
              <a:off x="113" y="2875"/>
              <a:ext cx="2704" cy="1136"/>
            </a:xfrm>
            <a:prstGeom prst="rect">
              <a:avLst/>
            </a:prstGeom>
            <a:grp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defRPr/>
              </a:pPr>
              <a:r>
                <a:rPr lang="es-MX" sz="1600" u="none" dirty="0">
                  <a:solidFill>
                    <a:srgbClr val="A50021"/>
                  </a:solidFill>
                </a:rPr>
                <a:t>Visión</a:t>
              </a:r>
            </a:p>
            <a:p>
              <a:pPr algn="ctr">
                <a:defRPr/>
              </a:pPr>
              <a:endParaRPr lang="es-MX" sz="1600" u="none" dirty="0">
                <a:solidFill>
                  <a:srgbClr val="A50021"/>
                </a:solidFill>
              </a:endParaRPr>
            </a:p>
            <a:p>
              <a:pPr algn="ctr">
                <a:defRPr/>
              </a:pPr>
              <a:r>
                <a:rPr lang="es-MX" sz="1600" u="none" dirty="0">
                  <a:solidFill>
                    <a:srgbClr val="353599"/>
                  </a:solidFill>
                </a:rPr>
                <a:t>Ser líder nacional con reconocimiento internacional en investigación y educación en ciencia y tecnología de materiales y ambiental.</a:t>
              </a:r>
            </a:p>
            <a:p>
              <a:pPr algn="ctr">
                <a:defRPr/>
              </a:pPr>
              <a:endParaRPr lang="es-MX" sz="1600" u="none" dirty="0">
                <a:solidFill>
                  <a:schemeClr val="bg1"/>
                </a:solidFill>
              </a:endParaRPr>
            </a:p>
          </p:txBody>
        </p:sp>
        <p:sp>
          <p:nvSpPr>
            <p:cNvPr id="66571" name="AutoShape 8"/>
            <p:cNvSpPr>
              <a:spLocks noChangeArrowheads="1"/>
            </p:cNvSpPr>
            <p:nvPr/>
          </p:nvSpPr>
          <p:spPr bwMode="auto">
            <a:xfrm rot="5400000">
              <a:off x="2168" y="3323"/>
              <a:ext cx="1496" cy="214"/>
            </a:xfrm>
            <a:prstGeom prst="triangle">
              <a:avLst>
                <a:gd name="adj" fmla="val 50000"/>
              </a:avLst>
            </a:prstGeom>
            <a:grpFill/>
            <a:ln>
              <a:headEnd/>
              <a:tailEnd/>
            </a:ln>
          </p:spPr>
          <p:style>
            <a:lnRef idx="0">
              <a:schemeClr val="accent1"/>
            </a:lnRef>
            <a:fillRef idx="3">
              <a:schemeClr val="accent1"/>
            </a:fillRef>
            <a:effectRef idx="3">
              <a:schemeClr val="accent1"/>
            </a:effectRef>
            <a:fontRef idx="minor">
              <a:schemeClr val="lt1"/>
            </a:fontRef>
          </p:style>
          <p:txBody>
            <a:bodyPr rot="10800000" vert="eaVert" wrap="none" anchor="ctr"/>
            <a:lstStyle/>
            <a:p>
              <a:pPr algn="r">
                <a:defRPr/>
              </a:pPr>
              <a:endParaRPr lang="es-MX"/>
            </a:p>
          </p:txBody>
        </p:sp>
      </p:grpSp>
      <p:grpSp>
        <p:nvGrpSpPr>
          <p:cNvPr id="83979" name="Group 9"/>
          <p:cNvGrpSpPr>
            <a:grpSpLocks/>
          </p:cNvGrpSpPr>
          <p:nvPr/>
        </p:nvGrpSpPr>
        <p:grpSpPr bwMode="auto">
          <a:xfrm>
            <a:off x="228600" y="942975"/>
            <a:ext cx="4672013" cy="2882900"/>
            <a:chOff x="144" y="794"/>
            <a:chExt cx="2943" cy="1816"/>
          </a:xfrm>
        </p:grpSpPr>
        <p:sp>
          <p:nvSpPr>
            <p:cNvPr id="66568" name="Rectangle 10"/>
            <p:cNvSpPr>
              <a:spLocks noChangeArrowheads="1"/>
            </p:cNvSpPr>
            <p:nvPr/>
          </p:nvSpPr>
          <p:spPr bwMode="auto">
            <a:xfrm>
              <a:off x="144" y="939"/>
              <a:ext cx="2737" cy="15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es-MX" sz="1400" u="none" dirty="0">
                  <a:solidFill>
                    <a:schemeClr val="bg1"/>
                  </a:solidFill>
                </a:rPr>
                <a:t>Misión</a:t>
              </a:r>
            </a:p>
            <a:p>
              <a:pPr algn="ctr">
                <a:defRPr/>
              </a:pPr>
              <a:r>
                <a:rPr lang="es-MX" sz="1400" u="none" dirty="0">
                  <a:solidFill>
                    <a:schemeClr val="bg1"/>
                  </a:solidFill>
                </a:rPr>
                <a:t>Ser un centro público que genere conocimiento científico original, impulse el desarrollo sustentable, satisfaga la demanda académica científica e industrial en el campo de la ciencia de materiales y de medio ambiente a través de la investigación básica, aplicada y el desarrollo tecnológico; la formación de recursos humanos de calidad y la vinculación y transferencia de tecnología hacia y para la sociedad en general  y con el sector productivo.</a:t>
              </a:r>
            </a:p>
          </p:txBody>
        </p:sp>
        <p:sp>
          <p:nvSpPr>
            <p:cNvPr id="66569" name="AutoShape 11"/>
            <p:cNvSpPr>
              <a:spLocks noChangeArrowheads="1"/>
            </p:cNvSpPr>
            <p:nvPr/>
          </p:nvSpPr>
          <p:spPr bwMode="auto">
            <a:xfrm rot="5400000">
              <a:off x="2072" y="1595"/>
              <a:ext cx="1816" cy="214"/>
            </a:xfrm>
            <a:prstGeom prst="triangle">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rot="10800000" vert="eaVert" wrap="none" anchor="ctr"/>
            <a:lstStyle/>
            <a:p>
              <a:pPr algn="r">
                <a:defRPr/>
              </a:pPr>
              <a:endParaRPr lang="es-MX"/>
            </a:p>
          </p:txBody>
        </p:sp>
      </p:grpSp>
      <p:sp>
        <p:nvSpPr>
          <p:cNvPr id="66573" name="Text Box 47"/>
          <p:cNvSpPr txBox="1">
            <a:spLocks noChangeArrowheads="1"/>
          </p:cNvSpPr>
          <p:nvPr/>
        </p:nvSpPr>
        <p:spPr bwMode="auto">
          <a:xfrm>
            <a:off x="858838" y="6369050"/>
            <a:ext cx="7427912" cy="336550"/>
          </a:xfrm>
          <a:prstGeom prst="rect">
            <a:avLst/>
          </a:prstGeom>
          <a:solidFill>
            <a:srgbClr val="99CCFF"/>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r">
              <a:defRPr/>
            </a:pPr>
            <a:r>
              <a:rPr lang="es-MX" sz="1600" u="none">
                <a:solidFill>
                  <a:schemeClr val="accent2"/>
                </a:solidFill>
              </a:rPr>
              <a:t>Se redefinieron y agruparon  las líneas de investigación para un total de 16</a:t>
            </a:r>
            <a:endParaRPr lang="es-ES" sz="1600" u="none">
              <a:solidFill>
                <a:schemeClr val="accent2"/>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ppt_x</p:attrName>
                                        </p:attrNameLst>
                                      </p:cBhvr>
                                      <p:tavLst>
                                        <p:tav tm="0">
                                          <p:val>
                                            <p:strVal val="#ppt_x-#ppt_w/2"/>
                                          </p:val>
                                        </p:tav>
                                        <p:tav tm="100000">
                                          <p:val>
                                            <p:strVal val="#ppt_x"/>
                                          </p:val>
                                        </p:tav>
                                      </p:tavLst>
                                    </p:anim>
                                    <p:anim calcmode="lin" valueType="num">
                                      <p:cBhvr>
                                        <p:cTn id="8" dur="500" fill="hold"/>
                                        <p:tgtEl>
                                          <p:spTgt spid="130050"/>
                                        </p:tgtEl>
                                        <p:attrNameLst>
                                          <p:attrName>ppt_y</p:attrName>
                                        </p:attrNameLst>
                                      </p:cBhvr>
                                      <p:tavLst>
                                        <p:tav tm="0">
                                          <p:val>
                                            <p:strVal val="#ppt_y"/>
                                          </p:val>
                                        </p:tav>
                                        <p:tav tm="100000">
                                          <p:val>
                                            <p:strVal val="#ppt_y"/>
                                          </p:val>
                                        </p:tav>
                                      </p:tavLst>
                                    </p:anim>
                                    <p:anim calcmode="lin" valueType="num">
                                      <p:cBhvr>
                                        <p:cTn id="9" dur="500" fill="hold"/>
                                        <p:tgtEl>
                                          <p:spTgt spid="130050"/>
                                        </p:tgtEl>
                                        <p:attrNameLst>
                                          <p:attrName>ppt_w</p:attrName>
                                        </p:attrNameLst>
                                      </p:cBhvr>
                                      <p:tavLst>
                                        <p:tav tm="0">
                                          <p:val>
                                            <p:fltVal val="0"/>
                                          </p:val>
                                        </p:tav>
                                        <p:tav tm="100000">
                                          <p:val>
                                            <p:strVal val="#ppt_w"/>
                                          </p:val>
                                        </p:tav>
                                      </p:tavLst>
                                    </p:anim>
                                    <p:anim calcmode="lin" valueType="num">
                                      <p:cBhvr>
                                        <p:cTn id="10" dur="500" fill="hold"/>
                                        <p:tgtEl>
                                          <p:spTgt spid="130050"/>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30053"/>
                                        </p:tgtEl>
                                        <p:attrNameLst>
                                          <p:attrName>style.visibility</p:attrName>
                                        </p:attrNameLst>
                                      </p:cBhvr>
                                      <p:to>
                                        <p:strVal val="visible"/>
                                      </p:to>
                                    </p:set>
                                    <p:anim calcmode="lin" valueType="num">
                                      <p:cBhvr>
                                        <p:cTn id="13" dur="500" fill="hold"/>
                                        <p:tgtEl>
                                          <p:spTgt spid="130053"/>
                                        </p:tgtEl>
                                        <p:attrNameLst>
                                          <p:attrName>ppt_x</p:attrName>
                                        </p:attrNameLst>
                                      </p:cBhvr>
                                      <p:tavLst>
                                        <p:tav tm="0">
                                          <p:val>
                                            <p:strVal val="#ppt_x-#ppt_w/2"/>
                                          </p:val>
                                        </p:tav>
                                        <p:tav tm="100000">
                                          <p:val>
                                            <p:strVal val="#ppt_x"/>
                                          </p:val>
                                        </p:tav>
                                      </p:tavLst>
                                    </p:anim>
                                    <p:anim calcmode="lin" valueType="num">
                                      <p:cBhvr>
                                        <p:cTn id="14" dur="500" fill="hold"/>
                                        <p:tgtEl>
                                          <p:spTgt spid="130053"/>
                                        </p:tgtEl>
                                        <p:attrNameLst>
                                          <p:attrName>ppt_y</p:attrName>
                                        </p:attrNameLst>
                                      </p:cBhvr>
                                      <p:tavLst>
                                        <p:tav tm="0">
                                          <p:val>
                                            <p:strVal val="#ppt_y"/>
                                          </p:val>
                                        </p:tav>
                                        <p:tav tm="100000">
                                          <p:val>
                                            <p:strVal val="#ppt_y"/>
                                          </p:val>
                                        </p:tav>
                                      </p:tavLst>
                                    </p:anim>
                                    <p:anim calcmode="lin" valueType="num">
                                      <p:cBhvr>
                                        <p:cTn id="15" dur="500" fill="hold"/>
                                        <p:tgtEl>
                                          <p:spTgt spid="130053"/>
                                        </p:tgtEl>
                                        <p:attrNameLst>
                                          <p:attrName>ppt_w</p:attrName>
                                        </p:attrNameLst>
                                      </p:cBhvr>
                                      <p:tavLst>
                                        <p:tav tm="0">
                                          <p:val>
                                            <p:fltVal val="0"/>
                                          </p:val>
                                        </p:tav>
                                        <p:tav tm="100000">
                                          <p:val>
                                            <p:strVal val="#ppt_w"/>
                                          </p:val>
                                        </p:tav>
                                      </p:tavLst>
                                    </p:anim>
                                    <p:anim calcmode="lin" valueType="num">
                                      <p:cBhvr>
                                        <p:cTn id="16" dur="500" fill="hold"/>
                                        <p:tgtEl>
                                          <p:spTgt spid="1300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81763" y="3898900"/>
            <a:ext cx="2643187" cy="2928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sz="1800" b="0" u="none"/>
          </a:p>
        </p:txBody>
      </p:sp>
      <p:pic>
        <p:nvPicPr>
          <p:cNvPr id="6" name="Picture 4" descr="http://ieslaalbuera.centros.educa.jcyl.es/sitio/upload/img/617194mundo.jpg"/>
          <p:cNvPicPr>
            <a:picLocks noChangeAspect="1" noChangeArrowheads="1"/>
          </p:cNvPicPr>
          <p:nvPr/>
        </p:nvPicPr>
        <p:blipFill>
          <a:blip r:embed="rId3" cstate="print"/>
          <a:srcRect/>
          <a:stretch>
            <a:fillRect/>
          </a:stretch>
        </p:blipFill>
        <p:spPr bwMode="auto">
          <a:xfrm>
            <a:off x="7442200" y="5124402"/>
            <a:ext cx="1487518" cy="1599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4996" name="1 Rectángulo"/>
          <p:cNvSpPr>
            <a:spLocks noChangeArrowheads="1"/>
          </p:cNvSpPr>
          <p:nvPr/>
        </p:nvSpPr>
        <p:spPr bwMode="auto">
          <a:xfrm>
            <a:off x="285750" y="577850"/>
            <a:ext cx="8572500" cy="396875"/>
          </a:xfrm>
          <a:prstGeom prst="rect">
            <a:avLst/>
          </a:prstGeom>
          <a:noFill/>
          <a:ln w="9525">
            <a:noFill/>
            <a:miter lim="800000"/>
            <a:headEnd/>
            <a:tailEnd/>
          </a:ln>
        </p:spPr>
        <p:txBody>
          <a:bodyPr>
            <a:spAutoFit/>
          </a:bodyPr>
          <a:lstStyle/>
          <a:p>
            <a:pPr algn="ctr"/>
            <a:r>
              <a:rPr lang="es-MX" sz="2000" u="none">
                <a:solidFill>
                  <a:srgbClr val="990033"/>
                </a:solidFill>
              </a:rPr>
              <a:t>Centro de Investigación de Clase Mundial</a:t>
            </a:r>
          </a:p>
        </p:txBody>
      </p:sp>
      <p:sp>
        <p:nvSpPr>
          <p:cNvPr id="84997" name="4 Rectángulo"/>
          <p:cNvSpPr>
            <a:spLocks noChangeArrowheads="1"/>
          </p:cNvSpPr>
          <p:nvPr/>
        </p:nvSpPr>
        <p:spPr bwMode="auto">
          <a:xfrm>
            <a:off x="249238" y="1346200"/>
            <a:ext cx="8645525" cy="3298825"/>
          </a:xfrm>
          <a:prstGeom prst="rect">
            <a:avLst/>
          </a:prstGeom>
          <a:noFill/>
          <a:ln w="9525">
            <a:noFill/>
            <a:miter lim="800000"/>
            <a:headEnd/>
            <a:tailEnd/>
          </a:ln>
        </p:spPr>
        <p:txBody>
          <a:bodyPr>
            <a:spAutoFit/>
          </a:bodyPr>
          <a:lstStyle/>
          <a:p>
            <a:pPr marL="457200" indent="-457200">
              <a:buClr>
                <a:srgbClr val="FF0000"/>
              </a:buClr>
              <a:buFont typeface="Calibri" pitchFamily="34" charset="0"/>
              <a:buAutoNum type="arabicPeriod"/>
            </a:pPr>
            <a:r>
              <a:rPr lang="es-MX" sz="2100" u="none">
                <a:solidFill>
                  <a:schemeClr val="accent2"/>
                </a:solidFill>
                <a:latin typeface="Calibri" pitchFamily="34" charset="0"/>
              </a:rPr>
              <a:t>Alta</a:t>
            </a:r>
            <a:r>
              <a:rPr lang="es-MX" sz="2100" u="none">
                <a:solidFill>
                  <a:schemeClr val="tx2"/>
                </a:solidFill>
                <a:latin typeface="Calibri" pitchFamily="34" charset="0"/>
              </a:rPr>
              <a:t> </a:t>
            </a:r>
            <a:r>
              <a:rPr lang="es-MX" sz="2100" u="none">
                <a:solidFill>
                  <a:srgbClr val="FF0000"/>
                </a:solidFill>
                <a:latin typeface="Calibri" pitchFamily="34" charset="0"/>
              </a:rPr>
              <a:t>concentración de talento </a:t>
            </a:r>
            <a:r>
              <a:rPr lang="es-MX" sz="2100" u="none">
                <a:solidFill>
                  <a:schemeClr val="accent2"/>
                </a:solidFill>
                <a:latin typeface="Calibri" pitchFamily="34" charset="0"/>
              </a:rPr>
              <a:t>(personal y estudiantes). Atracción de los más calificados investigadores y selección de mejores estudiantes</a:t>
            </a:r>
          </a:p>
          <a:p>
            <a:pPr marL="457200" indent="-457200">
              <a:buFont typeface="Calibri" pitchFamily="34" charset="0"/>
              <a:buAutoNum type="arabicPeriod"/>
            </a:pPr>
            <a:endParaRPr lang="es-MX" sz="2100" u="none">
              <a:solidFill>
                <a:schemeClr val="tx2"/>
              </a:solidFill>
              <a:latin typeface="Calibri" pitchFamily="34" charset="0"/>
            </a:endParaRPr>
          </a:p>
          <a:p>
            <a:pPr marL="457200" indent="-457200">
              <a:buFont typeface="Calibri" pitchFamily="34" charset="0"/>
              <a:buAutoNum type="arabicPeriod"/>
            </a:pPr>
            <a:r>
              <a:rPr lang="es-MX" sz="2100" u="none">
                <a:solidFill>
                  <a:srgbClr val="FF0000"/>
                </a:solidFill>
                <a:latin typeface="Calibri" pitchFamily="34" charset="0"/>
              </a:rPr>
              <a:t>Recursos abundantes</a:t>
            </a:r>
            <a:r>
              <a:rPr lang="es-MX" sz="2100" u="none">
                <a:solidFill>
                  <a:schemeClr val="accent2"/>
                </a:solidFill>
                <a:latin typeface="Calibri" pitchFamily="34" charset="0"/>
              </a:rPr>
              <a:t>. Condiciones favorables para el aprendizaje y la realización de investigación avanzada </a:t>
            </a:r>
          </a:p>
          <a:p>
            <a:pPr marL="457200" indent="-457200"/>
            <a:endParaRPr lang="es-MX" sz="2100" u="none">
              <a:solidFill>
                <a:schemeClr val="tx2"/>
              </a:solidFill>
              <a:latin typeface="Calibri" pitchFamily="34" charset="0"/>
            </a:endParaRPr>
          </a:p>
          <a:p>
            <a:pPr marL="457200" indent="-457200">
              <a:buFont typeface="Calibri" pitchFamily="34" charset="0"/>
              <a:buAutoNum type="arabicPeriod" startAt="3"/>
            </a:pPr>
            <a:r>
              <a:rPr lang="es-MX" sz="2100" u="none">
                <a:solidFill>
                  <a:srgbClr val="FF0000"/>
                </a:solidFill>
                <a:latin typeface="Calibri" pitchFamily="34" charset="0"/>
              </a:rPr>
              <a:t>Marco regulatorio adecuado</a:t>
            </a:r>
            <a:r>
              <a:rPr lang="es-MX" sz="2100" u="none">
                <a:solidFill>
                  <a:schemeClr val="accent2"/>
                </a:solidFill>
                <a:latin typeface="Calibri" pitchFamily="34" charset="0"/>
              </a:rPr>
              <a:t>.   Propiciar un ambiente competitivo y un grado de eficiencia administrativa para tomar decisiones y manejar recursos ágilmente, así como desarrollar una visión estratégica y de innovación </a:t>
            </a:r>
          </a:p>
        </p:txBody>
      </p:sp>
      <p:sp>
        <p:nvSpPr>
          <p:cNvPr id="160774" name="Rectangle 6"/>
          <p:cNvSpPr>
            <a:spLocks noChangeArrowheads="1"/>
          </p:cNvSpPr>
          <p:nvPr/>
        </p:nvSpPr>
        <p:spPr bwMode="auto">
          <a:xfrm>
            <a:off x="406400" y="5157788"/>
            <a:ext cx="6807200" cy="150812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lgn="ctr">
              <a:defRPr/>
            </a:pPr>
            <a:endParaRPr lang="es-MX" sz="1400" i="1" u="none" dirty="0">
              <a:solidFill>
                <a:srgbClr val="FFFFFF"/>
              </a:solidFill>
            </a:endParaRPr>
          </a:p>
          <a:p>
            <a:pPr algn="ctr">
              <a:defRPr/>
            </a:pPr>
            <a:r>
              <a:rPr lang="es-MX" sz="1400" i="1" u="none" dirty="0">
                <a:solidFill>
                  <a:srgbClr val="FFFFFF"/>
                </a:solidFill>
              </a:rPr>
              <a:t>“Cuando una institución con capacidad de liderazgo cuenta con los medios adecuados y escapa a las presiones del conformismo burocrático tradicional, es factible que se convierta en una institución de clase mundial”</a:t>
            </a:r>
          </a:p>
          <a:p>
            <a:pPr algn="r">
              <a:defRPr/>
            </a:pPr>
            <a:endParaRPr lang="es-MX" b="0" u="none" dirty="0">
              <a:solidFill>
                <a:srgbClr val="FFFFFF"/>
              </a:solidFill>
            </a:endParaRPr>
          </a:p>
          <a:p>
            <a:pPr>
              <a:defRPr/>
            </a:pPr>
            <a:r>
              <a:rPr lang="es-MX" b="0" i="1" u="none" dirty="0">
                <a:solidFill>
                  <a:srgbClr val="FFFFFF"/>
                </a:solidFill>
              </a:rPr>
              <a:t>       Organización para la Cooperación y el Desarrollo Económicos (OCDE)</a:t>
            </a:r>
            <a:br>
              <a:rPr lang="es-MX" b="0" i="1" u="none" dirty="0">
                <a:solidFill>
                  <a:srgbClr val="FFFFFF"/>
                </a:solidFill>
              </a:rPr>
            </a:br>
            <a:endParaRPr lang="es-ES" b="0" i="1" u="none" dirty="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53" name="Group 21"/>
          <p:cNvGraphicFramePr>
            <a:graphicFrameLocks noGrp="1"/>
          </p:cNvGraphicFramePr>
          <p:nvPr/>
        </p:nvGraphicFramePr>
        <p:xfrm>
          <a:off x="107950" y="1514475"/>
          <a:ext cx="8958263" cy="4465320"/>
        </p:xfrm>
        <a:graphic>
          <a:graphicData uri="http://schemas.openxmlformats.org/drawingml/2006/table">
            <a:tbl>
              <a:tblPr/>
              <a:tblGrid>
                <a:gridCol w="419100"/>
                <a:gridCol w="4027488"/>
                <a:gridCol w="3690937"/>
                <a:gridCol w="820738"/>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bg1"/>
                          </a:solidFill>
                          <a:effectLst/>
                          <a:latin typeface="Arial" pitchFamily="34" charset="0"/>
                        </a:rPr>
                        <a:t>No.</a:t>
                      </a: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bg1"/>
                          </a:solidFill>
                          <a:effectLst/>
                          <a:latin typeface="Arial" pitchFamily="34" charset="0"/>
                        </a:rPr>
                        <a:t>Descripción</a:t>
                      </a: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bg1"/>
                          </a:solidFill>
                          <a:effectLst/>
                          <a:latin typeface="Arial" pitchFamily="34" charset="0"/>
                        </a:rPr>
                        <a:t>Seguimiento</a:t>
                      </a: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bg1"/>
                          </a:solidFill>
                          <a:effectLst/>
                          <a:latin typeface="Arial" pitchFamily="34" charset="0"/>
                        </a:rPr>
                        <a:t>Situación</a:t>
                      </a: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r>
              <a:tr h="1789113">
                <a:tc>
                  <a:txBody>
                    <a:bodyPr/>
                    <a:lstStyle/>
                    <a:p>
                      <a:pPr marL="7620" algn="ctr">
                        <a:spcAft>
                          <a:spcPts val="0"/>
                        </a:spcAft>
                      </a:pPr>
                      <a:r>
                        <a:rPr lang="es-ES_tradnl" sz="1200" b="1" dirty="0">
                          <a:solidFill>
                            <a:schemeClr val="accent2"/>
                          </a:solidFill>
                          <a:latin typeface="Arial"/>
                          <a:ea typeface="Times New Roman"/>
                          <a:cs typeface="Times New Roman"/>
                        </a:rPr>
                        <a:t>5</a:t>
                      </a:r>
                      <a:endParaRPr lang="es-ES" sz="1200" dirty="0">
                        <a:solidFill>
                          <a:schemeClr val="accent2"/>
                        </a:solidFill>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620">
                        <a:spcAft>
                          <a:spcPts val="0"/>
                        </a:spcAft>
                      </a:pPr>
                      <a:r>
                        <a:rPr lang="es-ES_tradnl" sz="1200" kern="1200" dirty="0" smtClean="0">
                          <a:solidFill>
                            <a:schemeClr val="accent2"/>
                          </a:solidFill>
                          <a:latin typeface="Arial"/>
                          <a:ea typeface="Times New Roman"/>
                          <a:cs typeface="Times New Roman"/>
                        </a:rPr>
                        <a:t>Derivado de la jurisprudencia por contratación (249/2007), emitida por la Suprema Corte de Justicia de la Nación (28 de noviembre de 2007), en la cual se establece que los </a:t>
                      </a:r>
                      <a:r>
                        <a:rPr lang="es-ES_tradnl" sz="1200" b="1" kern="1200" dirty="0" smtClean="0">
                          <a:solidFill>
                            <a:srgbClr val="FF0000"/>
                          </a:solidFill>
                          <a:latin typeface="Arial"/>
                          <a:ea typeface="Times New Roman"/>
                          <a:cs typeface="Times New Roman"/>
                        </a:rPr>
                        <a:t>manuales de organización</a:t>
                      </a:r>
                      <a:r>
                        <a:rPr lang="es-ES_tradnl" sz="1200" kern="1200" dirty="0" smtClean="0">
                          <a:solidFill>
                            <a:schemeClr val="accent2"/>
                          </a:solidFill>
                          <a:latin typeface="Arial"/>
                          <a:ea typeface="Times New Roman"/>
                          <a:cs typeface="Times New Roman"/>
                        </a:rPr>
                        <a:t>, de </a:t>
                      </a:r>
                      <a:r>
                        <a:rPr lang="es-ES_tradnl" sz="1200" b="1" kern="1200" dirty="0" smtClean="0">
                          <a:solidFill>
                            <a:srgbClr val="FF0000"/>
                          </a:solidFill>
                          <a:latin typeface="Arial"/>
                          <a:ea typeface="Times New Roman"/>
                          <a:cs typeface="Times New Roman"/>
                        </a:rPr>
                        <a:t>procedimientos</a:t>
                      </a:r>
                      <a:r>
                        <a:rPr lang="es-ES_tradnl" sz="1200" kern="1200" dirty="0" smtClean="0">
                          <a:solidFill>
                            <a:schemeClr val="accent2"/>
                          </a:solidFill>
                          <a:latin typeface="Arial"/>
                          <a:ea typeface="Times New Roman"/>
                          <a:cs typeface="Times New Roman"/>
                        </a:rPr>
                        <a:t> o de servicios al público, con base en los cuales se imponen obligaciones a los servidores públicos, deben </a:t>
                      </a:r>
                      <a:r>
                        <a:rPr lang="es-ES_tradnl" sz="1200" b="1" kern="1200" dirty="0" smtClean="0">
                          <a:solidFill>
                            <a:srgbClr val="FF0000"/>
                          </a:solidFill>
                          <a:latin typeface="Arial"/>
                          <a:ea typeface="Times New Roman"/>
                          <a:cs typeface="Times New Roman"/>
                        </a:rPr>
                        <a:t>publicarse en el Diario Oficial de la Federación</a:t>
                      </a:r>
                      <a:r>
                        <a:rPr lang="es-ES_tradnl" sz="1200" kern="1200" dirty="0" smtClean="0">
                          <a:solidFill>
                            <a:schemeClr val="accent2"/>
                          </a:solidFill>
                          <a:latin typeface="Arial"/>
                          <a:ea typeface="Times New Roman"/>
                          <a:cs typeface="Times New Roman"/>
                        </a:rPr>
                        <a:t>, recomendamos al Centro, la actualización de los mismos y su debida publicación en los términos de ley; así como su incorporación a la página web de la institución, y recabar de los servidores públicos la constancia de que fueron hechos de su conocimiento los mencionados manuales, estableciendo un programa con fechas compromiso y servidores públicos responsables para su atención, informando en la próxima sesión de este Órgano Colegiado sobre su avance y </a:t>
                      </a:r>
                      <a:r>
                        <a:rPr lang="es-ES_tradnl" sz="1200" kern="1200" dirty="0" err="1" smtClean="0">
                          <a:solidFill>
                            <a:schemeClr val="accent2"/>
                          </a:solidFill>
                          <a:latin typeface="Arial"/>
                          <a:ea typeface="Times New Roman"/>
                          <a:cs typeface="Times New Roman"/>
                        </a:rPr>
                        <a:t>solventación</a:t>
                      </a:r>
                      <a:r>
                        <a:rPr lang="es-ES_tradnl" sz="1200" kern="1200" dirty="0" smtClean="0">
                          <a:solidFill>
                            <a:schemeClr val="accent2"/>
                          </a:solidFill>
                          <a:latin typeface="Arial"/>
                          <a:ea typeface="Times New Roman"/>
                          <a:cs typeface="Times New Roman"/>
                        </a:rPr>
                        <a:t>.</a:t>
                      </a:r>
                      <a:endParaRPr lang="es-ES" sz="1200" kern="1200" dirty="0">
                        <a:solidFill>
                          <a:schemeClr val="accent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s-MX" sz="1200" b="1" kern="1200" dirty="0" smtClean="0">
                          <a:solidFill>
                            <a:srgbClr val="FF0000"/>
                          </a:solidFill>
                          <a:latin typeface="Arial"/>
                          <a:ea typeface="Times New Roman"/>
                          <a:cs typeface="Times New Roman"/>
                        </a:rPr>
                        <a:t>El Manual de Organización </a:t>
                      </a:r>
                      <a:r>
                        <a:rPr lang="es-MX" sz="1200" kern="1200" dirty="0" smtClean="0">
                          <a:solidFill>
                            <a:schemeClr val="accent2"/>
                          </a:solidFill>
                          <a:latin typeface="Arial"/>
                          <a:ea typeface="Times New Roman"/>
                          <a:cs typeface="Times New Roman"/>
                        </a:rPr>
                        <a:t>fue aprobado por este Consejo de Administración en su Primera Sesión Ordinaria de 2009 y </a:t>
                      </a:r>
                      <a:r>
                        <a:rPr lang="es-MX" sz="1200" b="1" kern="1200" dirty="0" smtClean="0">
                          <a:solidFill>
                            <a:srgbClr val="FF0000"/>
                          </a:solidFill>
                          <a:latin typeface="Arial"/>
                          <a:ea typeface="Times New Roman"/>
                          <a:cs typeface="Times New Roman"/>
                        </a:rPr>
                        <a:t>se encuentra publicado en la página Web del Centro. </a:t>
                      </a:r>
                    </a:p>
                    <a:p>
                      <a:endParaRPr lang="es-MX" sz="1200" b="1" kern="1200" dirty="0" smtClean="0">
                        <a:solidFill>
                          <a:srgbClr val="FF0000"/>
                        </a:solidFill>
                        <a:latin typeface="Arial"/>
                        <a:ea typeface="Times New Roman"/>
                        <a:cs typeface="Times New Roman"/>
                      </a:endParaRPr>
                    </a:p>
                    <a:p>
                      <a:r>
                        <a:rPr lang="es-MX" sz="1200" b="1" kern="1200" dirty="0" smtClean="0">
                          <a:solidFill>
                            <a:srgbClr val="FF0000"/>
                          </a:solidFill>
                          <a:latin typeface="Arial"/>
                          <a:ea typeface="Times New Roman"/>
                          <a:cs typeface="Times New Roman"/>
                        </a:rPr>
                        <a:t>El Manual de Procedimientos </a:t>
                      </a:r>
                      <a:r>
                        <a:rPr lang="es-MX" sz="1200" kern="1200" dirty="0" smtClean="0">
                          <a:solidFill>
                            <a:schemeClr val="accent2"/>
                          </a:solidFill>
                          <a:latin typeface="Arial"/>
                          <a:ea typeface="Times New Roman"/>
                          <a:cs typeface="Times New Roman"/>
                        </a:rPr>
                        <a:t>se aprobó en la Segunda Sesión Ordinaria del mismo año.</a:t>
                      </a:r>
                    </a:p>
                    <a:p>
                      <a:r>
                        <a:rPr lang="es-ES_tradnl" sz="1200" kern="1200" dirty="0" smtClean="0">
                          <a:solidFill>
                            <a:schemeClr val="accent2"/>
                          </a:solidFill>
                          <a:latin typeface="Arial"/>
                          <a:ea typeface="Times New Roman"/>
                          <a:cs typeface="Times New Roman"/>
                        </a:rPr>
                        <a:t> </a:t>
                      </a:r>
                      <a:endParaRPr lang="es-MX" sz="1200" kern="1200" dirty="0" smtClean="0">
                        <a:solidFill>
                          <a:schemeClr val="accent2"/>
                        </a:solidFill>
                        <a:latin typeface="Arial"/>
                        <a:ea typeface="Times New Roman"/>
                        <a:cs typeface="Times New Roman"/>
                      </a:endParaRPr>
                    </a:p>
                    <a:p>
                      <a:r>
                        <a:rPr lang="es-ES_tradnl" sz="1200" kern="1200" dirty="0" smtClean="0">
                          <a:solidFill>
                            <a:schemeClr val="accent2"/>
                          </a:solidFill>
                          <a:latin typeface="Arial"/>
                          <a:ea typeface="Times New Roman"/>
                          <a:cs typeface="Times New Roman"/>
                        </a:rPr>
                        <a:t>Mediante oficio DG.-437/09 de fecha 12 de agosto de 2009,  </a:t>
                      </a:r>
                      <a:r>
                        <a:rPr lang="es-ES_tradnl" sz="1200" b="1" kern="1200" dirty="0" smtClean="0">
                          <a:solidFill>
                            <a:srgbClr val="FF0000"/>
                          </a:solidFill>
                          <a:latin typeface="Arial"/>
                          <a:ea typeface="Times New Roman"/>
                          <a:cs typeface="Times New Roman"/>
                        </a:rPr>
                        <a:t>se envió la solicitud a la Dirección Adjunta de Grupos y Centros del CONACYT</a:t>
                      </a:r>
                      <a:r>
                        <a:rPr lang="es-ES_tradnl" sz="1200" kern="1200" dirty="0" smtClean="0">
                          <a:solidFill>
                            <a:schemeClr val="accent2"/>
                          </a:solidFill>
                          <a:latin typeface="Arial"/>
                          <a:ea typeface="Times New Roman"/>
                          <a:cs typeface="Times New Roman"/>
                        </a:rPr>
                        <a:t>, </a:t>
                      </a:r>
                      <a:r>
                        <a:rPr lang="es-ES_tradnl" sz="1200" b="1" kern="1200" dirty="0" smtClean="0">
                          <a:solidFill>
                            <a:srgbClr val="FF0000"/>
                          </a:solidFill>
                          <a:latin typeface="Arial"/>
                          <a:ea typeface="Times New Roman"/>
                          <a:cs typeface="Times New Roman"/>
                        </a:rPr>
                        <a:t>para que por su conducto se publique </a:t>
                      </a:r>
                      <a:r>
                        <a:rPr lang="es-ES_tradnl" sz="1200" kern="1200" dirty="0" smtClean="0">
                          <a:solidFill>
                            <a:schemeClr val="accent2"/>
                          </a:solidFill>
                          <a:latin typeface="Arial"/>
                          <a:ea typeface="Times New Roman"/>
                          <a:cs typeface="Times New Roman"/>
                        </a:rPr>
                        <a:t>el Manual de Organización del CIMAV en el Diario Oficial de la Federación. A la fecha del presente seguimiento no había sido publicado.</a:t>
                      </a:r>
                      <a:endParaRPr lang="es-MX" sz="1200" kern="1200" dirty="0" smtClean="0">
                        <a:solidFill>
                          <a:schemeClr val="accent2"/>
                        </a:solidFill>
                        <a:latin typeface="Arial"/>
                        <a:ea typeface="Times New Roman"/>
                        <a:cs typeface="Times New Roman"/>
                      </a:endParaRPr>
                    </a:p>
                    <a:p>
                      <a:r>
                        <a:rPr lang="es-ES_tradnl" sz="1200" kern="1200" dirty="0" smtClean="0">
                          <a:solidFill>
                            <a:schemeClr val="accent2"/>
                          </a:solidFill>
                          <a:latin typeface="Arial"/>
                          <a:ea typeface="Times New Roman"/>
                          <a:cs typeface="Times New Roman"/>
                        </a:rPr>
                        <a:t> </a:t>
                      </a:r>
                      <a:endParaRPr lang="es-MX" sz="1200" kern="1200" dirty="0" smtClean="0">
                        <a:solidFill>
                          <a:schemeClr val="accent2"/>
                        </a:solidFill>
                        <a:latin typeface="Arial"/>
                        <a:ea typeface="Times New Roman"/>
                        <a:cs typeface="Times New Roman"/>
                      </a:endParaRPr>
                    </a:p>
                    <a:p>
                      <a:r>
                        <a:rPr lang="es-ES_tradnl" sz="1200" kern="1200" dirty="0" smtClean="0">
                          <a:solidFill>
                            <a:schemeClr val="accent2"/>
                          </a:solidFill>
                          <a:latin typeface="Arial"/>
                          <a:ea typeface="Times New Roman"/>
                          <a:cs typeface="Times New Roman"/>
                        </a:rPr>
                        <a:t>El manual de organización y cada uno de los procedimientos, fueron elaborados por los servidores públicos que participan en los procesos. Para dar constancia de lo anterior, están firmados por todos los participantes.</a:t>
                      </a:r>
                      <a:endParaRPr lang="es-MX" sz="1200" kern="1200" dirty="0" smtClean="0">
                        <a:solidFill>
                          <a:schemeClr val="accent2"/>
                        </a:solidFill>
                        <a:latin typeface="Arial"/>
                        <a:ea typeface="Times New Roman"/>
                        <a:cs typeface="Times New Roman"/>
                      </a:endParaRPr>
                    </a:p>
                    <a:p>
                      <a:pPr>
                        <a:spcAft>
                          <a:spcPts val="0"/>
                        </a:spcAft>
                      </a:pPr>
                      <a:r>
                        <a:rPr lang="es-ES_tradnl" sz="1200" kern="1200" dirty="0">
                          <a:solidFill>
                            <a:schemeClr val="accent2"/>
                          </a:solidFill>
                          <a:latin typeface="Arial"/>
                          <a:ea typeface="Times New Roman"/>
                          <a:cs typeface="Times New Roman"/>
                        </a:rPr>
                        <a:t/>
                      </a:r>
                      <a:br>
                        <a:rPr lang="es-ES_tradnl" sz="1200" kern="1200" dirty="0">
                          <a:solidFill>
                            <a:schemeClr val="accent2"/>
                          </a:solidFill>
                          <a:latin typeface="Arial"/>
                          <a:ea typeface="Times New Roman"/>
                          <a:cs typeface="Times New Roman"/>
                        </a:rPr>
                      </a:br>
                      <a:endParaRPr lang="es-ES" sz="1200" kern="1200" dirty="0">
                        <a:solidFill>
                          <a:schemeClr val="accent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620" algn="ctr">
                        <a:spcAft>
                          <a:spcPts val="0"/>
                        </a:spcAft>
                      </a:pPr>
                      <a:r>
                        <a:rPr lang="es-ES_tradnl" sz="1200" dirty="0">
                          <a:solidFill>
                            <a:schemeClr val="accent2"/>
                          </a:solidFill>
                          <a:latin typeface="Arial"/>
                          <a:ea typeface="Times New Roman"/>
                          <a:cs typeface="Times New Roman"/>
                        </a:rPr>
                        <a:t>Proceso</a:t>
                      </a:r>
                      <a:endParaRPr lang="es-ES" sz="1200" dirty="0">
                        <a:solidFill>
                          <a:schemeClr val="accent2"/>
                        </a:solidFill>
                        <a:latin typeface="Arial Narro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07" name="Rectangle 61"/>
          <p:cNvSpPr>
            <a:spLocks noChangeArrowheads="1"/>
          </p:cNvSpPr>
          <p:nvPr/>
        </p:nvSpPr>
        <p:spPr bwMode="auto">
          <a:xfrm>
            <a:off x="134938" y="631825"/>
            <a:ext cx="9009062" cy="831850"/>
          </a:xfrm>
          <a:prstGeom prst="rect">
            <a:avLst/>
          </a:prstGeom>
          <a:noFill/>
          <a:ln w="9525" algn="ctr">
            <a:noFill/>
            <a:miter lim="800000"/>
            <a:headEnd/>
            <a:tailEnd/>
          </a:ln>
        </p:spPr>
        <p:txBody>
          <a:bodyPr anchor="ctr">
            <a:spAutoFit/>
          </a:bodyPr>
          <a:lstStyle/>
          <a:p>
            <a:r>
              <a:rPr lang="pt-BR" u="none">
                <a:solidFill>
                  <a:schemeClr val="accent2"/>
                </a:solidFill>
              </a:rPr>
              <a:t>Acuerdo CA-O-I-08-07S. </a:t>
            </a:r>
            <a:r>
              <a:rPr lang="es-ES_tradnl" u="none">
                <a:solidFill>
                  <a:schemeClr val="accent2"/>
                </a:solidFill>
              </a:rPr>
              <a:t>El Consejo de Administración del CIMAV, dio por presentada  la Opinión de los Comisarios Públicos al Informe de Autoevaluación correspondiente al ejercicio 2007, presentado por el Titular de la Entidad, con la solicitud de  considerar como acuerdos de seguimiento sus recomendaciones y anexar su Opinión al acta de la presente sesión:</a:t>
            </a:r>
            <a:endParaRPr lang="es-ES" u="none">
              <a:solidFill>
                <a:schemeClr val="accent2"/>
              </a:solidFill>
            </a:endParaRPr>
          </a:p>
        </p:txBody>
      </p:sp>
      <p:sp>
        <p:nvSpPr>
          <p:cNvPr id="12308" name="Rectangle 220"/>
          <p:cNvSpPr>
            <a:spLocks noChangeArrowheads="1"/>
          </p:cNvSpPr>
          <p:nvPr/>
        </p:nvSpPr>
        <p:spPr bwMode="auto">
          <a:xfrm>
            <a:off x="1817688" y="42863"/>
            <a:ext cx="7348537" cy="517525"/>
          </a:xfrm>
          <a:prstGeom prst="rect">
            <a:avLst/>
          </a:prstGeom>
          <a:noFill/>
          <a:ln w="9525" algn="ctr">
            <a:noFill/>
            <a:miter lim="800000"/>
            <a:headEnd/>
            <a:tailEnd/>
          </a:ln>
        </p:spPr>
        <p:txBody>
          <a:bodyPr>
            <a:spAutoFit/>
          </a:bodyPr>
          <a:lstStyle/>
          <a:p>
            <a:pPr algn="r"/>
            <a:r>
              <a:rPr lang="es-ES_tradnl" sz="1400" u="none">
                <a:solidFill>
                  <a:srgbClr val="A50021"/>
                </a:solidFill>
              </a:rPr>
              <a:t>4.3 REPORTE SOBRE EL CUMPLIMIENTO DE ACUERDOS EMITIDOS POR EL COMISARIATO DE EDUCACIÓN Y CULTURA</a:t>
            </a:r>
            <a:r>
              <a:rPr lang="es-ES_tradnl" sz="1400">
                <a:solidFill>
                  <a:srgbClr val="A50021"/>
                </a:solidFill>
              </a:rPr>
              <a:t> </a:t>
            </a:r>
            <a:endParaRPr lang="es-MX" sz="1800" b="0" u="none"/>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909638" y="2212975"/>
          <a:ext cx="7454900" cy="3689350"/>
        </p:xfrm>
        <a:graphic>
          <a:graphicData uri="http://schemas.openxmlformats.org/presentationml/2006/ole">
            <p:oleObj spid="_x0000_s1026" r:id="rId4" imgW="10738714" imgH="5280660" progId="">
              <p:embed/>
            </p:oleObj>
          </a:graphicData>
        </a:graphic>
      </p:graphicFrame>
      <p:graphicFrame>
        <p:nvGraphicFramePr>
          <p:cNvPr id="1027" name="Object 3"/>
          <p:cNvGraphicFramePr>
            <a:graphicFrameLocks noGrp="1" noChangeAspect="1"/>
          </p:cNvGraphicFramePr>
          <p:nvPr>
            <p:ph/>
          </p:nvPr>
        </p:nvGraphicFramePr>
        <p:xfrm>
          <a:off x="3689350" y="1189038"/>
          <a:ext cx="1792288" cy="881062"/>
        </p:xfrm>
        <a:graphic>
          <a:graphicData uri="http://schemas.openxmlformats.org/presentationml/2006/ole">
            <p:oleObj spid="_x0000_s1027" r:id="rId5" imgW="10738714" imgH="5280660" progId="">
              <p:embed/>
            </p:oleObj>
          </a:graphicData>
        </a:graphic>
      </p:graphicFrame>
      <p:sp>
        <p:nvSpPr>
          <p:cNvPr id="1028" name="Text Box 4"/>
          <p:cNvSpPr txBox="1">
            <a:spLocks noChangeArrowheads="1"/>
          </p:cNvSpPr>
          <p:nvPr/>
        </p:nvSpPr>
        <p:spPr bwMode="auto">
          <a:xfrm>
            <a:off x="2697163" y="203200"/>
            <a:ext cx="3752850" cy="366713"/>
          </a:xfrm>
          <a:prstGeom prst="rect">
            <a:avLst/>
          </a:prstGeom>
          <a:noFill/>
          <a:ln w="9525" algn="ctr">
            <a:noFill/>
            <a:miter lim="800000"/>
            <a:headEnd/>
            <a:tailEnd/>
          </a:ln>
        </p:spPr>
        <p:txBody>
          <a:bodyPr wrap="none" anchor="ctr">
            <a:spAutoFit/>
          </a:bodyPr>
          <a:lstStyle/>
          <a:p>
            <a:pPr algn="ctr"/>
            <a:r>
              <a:rPr lang="es-MX" sz="1800" u="none">
                <a:solidFill>
                  <a:srgbClr val="990033"/>
                </a:solidFill>
              </a:rPr>
              <a:t>Estructura Académica </a:t>
            </a:r>
            <a:r>
              <a:rPr lang="es-MX" sz="1800" u="none">
                <a:solidFill>
                  <a:schemeClr val="accent2"/>
                </a:solidFill>
              </a:rPr>
              <a:t>2004-2009</a:t>
            </a:r>
            <a:endParaRPr lang="es-ES" sz="1800" u="none">
              <a:solidFill>
                <a:schemeClr val="accent2"/>
              </a:solidFill>
            </a:endParaRPr>
          </a:p>
        </p:txBody>
      </p:sp>
      <p:sp>
        <p:nvSpPr>
          <p:cNvPr id="1029" name="Rectangle 5"/>
          <p:cNvSpPr>
            <a:spLocks noChangeArrowheads="1"/>
          </p:cNvSpPr>
          <p:nvPr/>
        </p:nvSpPr>
        <p:spPr bwMode="auto">
          <a:xfrm>
            <a:off x="990600" y="4000500"/>
            <a:ext cx="1092200" cy="533400"/>
          </a:xfrm>
          <a:prstGeom prst="rect">
            <a:avLst/>
          </a:prstGeom>
          <a:solidFill>
            <a:srgbClr val="FF6699">
              <a:alpha val="32941"/>
            </a:srgbClr>
          </a:solidFill>
          <a:ln w="9525" algn="ctr">
            <a:noFill/>
            <a:miter lim="800000"/>
            <a:headEnd/>
            <a:tailEnd/>
          </a:ln>
        </p:spPr>
        <p:txBody>
          <a:bodyPr wrap="none" anchor="ctr"/>
          <a:lstStyle/>
          <a:p>
            <a:pPr algn="r"/>
            <a:endParaRPr lang="es-MX"/>
          </a:p>
        </p:txBody>
      </p:sp>
      <p:sp>
        <p:nvSpPr>
          <p:cNvPr id="1030" name="Rectangle 6"/>
          <p:cNvSpPr>
            <a:spLocks noChangeArrowheads="1"/>
          </p:cNvSpPr>
          <p:nvPr/>
        </p:nvSpPr>
        <p:spPr bwMode="auto">
          <a:xfrm>
            <a:off x="2184400" y="3987800"/>
            <a:ext cx="1092200" cy="533400"/>
          </a:xfrm>
          <a:prstGeom prst="rect">
            <a:avLst/>
          </a:prstGeom>
          <a:solidFill>
            <a:srgbClr val="FF6699">
              <a:alpha val="32941"/>
            </a:srgbClr>
          </a:solidFill>
          <a:ln w="9525" algn="ctr">
            <a:noFill/>
            <a:miter lim="800000"/>
            <a:headEnd/>
            <a:tailEnd/>
          </a:ln>
        </p:spPr>
        <p:txBody>
          <a:bodyPr wrap="none" anchor="ctr"/>
          <a:lstStyle/>
          <a:p>
            <a:pPr algn="r"/>
            <a:endParaRPr lang="es-MX"/>
          </a:p>
        </p:txBody>
      </p:sp>
      <p:sp>
        <p:nvSpPr>
          <p:cNvPr id="1031" name="Rectangle 7"/>
          <p:cNvSpPr>
            <a:spLocks noChangeArrowheads="1"/>
          </p:cNvSpPr>
          <p:nvPr/>
        </p:nvSpPr>
        <p:spPr bwMode="auto">
          <a:xfrm>
            <a:off x="3403600" y="3987800"/>
            <a:ext cx="1092200" cy="533400"/>
          </a:xfrm>
          <a:prstGeom prst="rect">
            <a:avLst/>
          </a:prstGeom>
          <a:solidFill>
            <a:srgbClr val="FF6699">
              <a:alpha val="32941"/>
            </a:srgbClr>
          </a:solidFill>
          <a:ln w="9525" algn="ctr">
            <a:noFill/>
            <a:miter lim="800000"/>
            <a:headEnd/>
            <a:tailEnd/>
          </a:ln>
        </p:spPr>
        <p:txBody>
          <a:bodyPr wrap="none" anchor="ctr"/>
          <a:lstStyle/>
          <a:p>
            <a:pPr algn="r"/>
            <a:endParaRPr lang="es-MX"/>
          </a:p>
        </p:txBody>
      </p:sp>
      <p:sp>
        <p:nvSpPr>
          <p:cNvPr id="1032" name="Rectangle 8"/>
          <p:cNvSpPr>
            <a:spLocks noChangeArrowheads="1"/>
          </p:cNvSpPr>
          <p:nvPr/>
        </p:nvSpPr>
        <p:spPr bwMode="auto">
          <a:xfrm>
            <a:off x="5829300" y="5346700"/>
            <a:ext cx="1092200" cy="533400"/>
          </a:xfrm>
          <a:prstGeom prst="rect">
            <a:avLst/>
          </a:prstGeom>
          <a:solidFill>
            <a:srgbClr val="99CCFF">
              <a:alpha val="32941"/>
            </a:srgbClr>
          </a:solidFill>
          <a:ln w="9525" algn="ctr">
            <a:noFill/>
            <a:miter lim="800000"/>
            <a:headEnd/>
            <a:tailEnd/>
          </a:ln>
        </p:spPr>
        <p:txBody>
          <a:bodyPr wrap="none" anchor="ctr"/>
          <a:lstStyle/>
          <a:p>
            <a:pPr algn="r"/>
            <a:endParaRPr lang="es-MX"/>
          </a:p>
        </p:txBody>
      </p:sp>
      <p:sp>
        <p:nvSpPr>
          <p:cNvPr id="1033" name="Rectangle 9"/>
          <p:cNvSpPr>
            <a:spLocks noChangeArrowheads="1"/>
          </p:cNvSpPr>
          <p:nvPr/>
        </p:nvSpPr>
        <p:spPr bwMode="auto">
          <a:xfrm>
            <a:off x="7048500" y="4000500"/>
            <a:ext cx="1092200" cy="533400"/>
          </a:xfrm>
          <a:prstGeom prst="rect">
            <a:avLst/>
          </a:prstGeom>
          <a:solidFill>
            <a:srgbClr val="99CCFF">
              <a:alpha val="32941"/>
            </a:srgbClr>
          </a:solidFill>
          <a:ln w="9525" algn="ctr">
            <a:noFill/>
            <a:miter lim="800000"/>
            <a:headEnd/>
            <a:tailEnd/>
          </a:ln>
        </p:spPr>
        <p:txBody>
          <a:bodyPr wrap="none" anchor="ctr"/>
          <a:lstStyle/>
          <a:p>
            <a:pPr algn="r"/>
            <a:endParaRPr lang="es-MX"/>
          </a:p>
        </p:txBody>
      </p:sp>
      <p:sp>
        <p:nvSpPr>
          <p:cNvPr id="1034" name="Rectangle 10"/>
          <p:cNvSpPr>
            <a:spLocks noChangeArrowheads="1"/>
          </p:cNvSpPr>
          <p:nvPr/>
        </p:nvSpPr>
        <p:spPr bwMode="auto">
          <a:xfrm>
            <a:off x="5829300" y="4000500"/>
            <a:ext cx="1092200" cy="533400"/>
          </a:xfrm>
          <a:prstGeom prst="rect">
            <a:avLst/>
          </a:prstGeom>
          <a:solidFill>
            <a:srgbClr val="99CCFF">
              <a:alpha val="32941"/>
            </a:srgbClr>
          </a:solidFill>
          <a:ln w="9525" algn="ctr">
            <a:noFill/>
            <a:miter lim="800000"/>
            <a:headEnd/>
            <a:tailEnd/>
          </a:ln>
        </p:spPr>
        <p:txBody>
          <a:bodyPr wrap="none" anchor="ctr"/>
          <a:lstStyle/>
          <a:p>
            <a:pPr algn="r"/>
            <a:endParaRPr lang="es-MX"/>
          </a:p>
        </p:txBody>
      </p:sp>
      <p:sp>
        <p:nvSpPr>
          <p:cNvPr id="1035" name="Rectangle 11"/>
          <p:cNvSpPr>
            <a:spLocks noChangeArrowheads="1"/>
          </p:cNvSpPr>
          <p:nvPr/>
        </p:nvSpPr>
        <p:spPr bwMode="auto">
          <a:xfrm>
            <a:off x="4637088" y="3987800"/>
            <a:ext cx="1092200" cy="533400"/>
          </a:xfrm>
          <a:prstGeom prst="rect">
            <a:avLst/>
          </a:prstGeom>
          <a:solidFill>
            <a:srgbClr val="99CCFF">
              <a:alpha val="32941"/>
            </a:srgbClr>
          </a:solidFill>
          <a:ln w="9525" algn="ctr">
            <a:noFill/>
            <a:miter lim="800000"/>
            <a:headEnd/>
            <a:tailEnd/>
          </a:ln>
        </p:spPr>
        <p:txBody>
          <a:bodyPr wrap="none" anchor="ctr"/>
          <a:lstStyle/>
          <a:p>
            <a:pPr algn="r"/>
            <a:endParaRPr lang="es-MX"/>
          </a:p>
        </p:txBody>
      </p:sp>
      <p:sp>
        <p:nvSpPr>
          <p:cNvPr id="1036" name="Rectangle 12"/>
          <p:cNvSpPr>
            <a:spLocks noChangeArrowheads="1"/>
          </p:cNvSpPr>
          <p:nvPr/>
        </p:nvSpPr>
        <p:spPr bwMode="auto">
          <a:xfrm>
            <a:off x="4611688" y="5321300"/>
            <a:ext cx="1092200" cy="533400"/>
          </a:xfrm>
          <a:prstGeom prst="rect">
            <a:avLst/>
          </a:prstGeom>
          <a:solidFill>
            <a:srgbClr val="99CCFF">
              <a:alpha val="32941"/>
            </a:srgbClr>
          </a:solidFill>
          <a:ln w="9525" algn="ctr">
            <a:noFill/>
            <a:miter lim="800000"/>
            <a:headEnd/>
            <a:tailEnd/>
          </a:ln>
        </p:spPr>
        <p:txBody>
          <a:bodyPr wrap="none" anchor="ctr"/>
          <a:lstStyle/>
          <a:p>
            <a:pPr algn="r"/>
            <a:endParaRPr lang="es-MX"/>
          </a:p>
        </p:txBody>
      </p:sp>
      <p:sp>
        <p:nvSpPr>
          <p:cNvPr id="1037" name="Rectangle 13"/>
          <p:cNvSpPr>
            <a:spLocks noChangeArrowheads="1"/>
          </p:cNvSpPr>
          <p:nvPr/>
        </p:nvSpPr>
        <p:spPr bwMode="auto">
          <a:xfrm>
            <a:off x="7048500" y="5346700"/>
            <a:ext cx="1193800" cy="533400"/>
          </a:xfrm>
          <a:prstGeom prst="rect">
            <a:avLst/>
          </a:prstGeom>
          <a:solidFill>
            <a:srgbClr val="99CCFF">
              <a:alpha val="32941"/>
            </a:srgbClr>
          </a:solidFill>
          <a:ln w="9525" algn="ctr">
            <a:noFill/>
            <a:miter lim="800000"/>
            <a:headEnd/>
            <a:tailEnd/>
          </a:ln>
        </p:spPr>
        <p:txBody>
          <a:bodyPr wrap="none" anchor="ctr"/>
          <a:lstStyle/>
          <a:p>
            <a:pPr algn="r"/>
            <a:endParaRPr lang="es-MX"/>
          </a:p>
        </p:txBody>
      </p:sp>
      <p:sp>
        <p:nvSpPr>
          <p:cNvPr id="1038" name="Rectangle 14"/>
          <p:cNvSpPr>
            <a:spLocks noChangeArrowheads="1"/>
          </p:cNvSpPr>
          <p:nvPr/>
        </p:nvSpPr>
        <p:spPr bwMode="auto">
          <a:xfrm>
            <a:off x="4027488" y="2273300"/>
            <a:ext cx="1092200" cy="533400"/>
          </a:xfrm>
          <a:prstGeom prst="rect">
            <a:avLst/>
          </a:prstGeom>
          <a:solidFill>
            <a:srgbClr val="99CCFF">
              <a:alpha val="32941"/>
            </a:srgbClr>
          </a:solidFill>
          <a:ln w="9525" algn="ctr">
            <a:noFill/>
            <a:miter lim="800000"/>
            <a:headEnd/>
            <a:tailEnd/>
          </a:ln>
        </p:spPr>
        <p:txBody>
          <a:bodyPr wrap="none" anchor="ctr"/>
          <a:lstStyle/>
          <a:p>
            <a:pPr algn="r"/>
            <a:endParaRPr lang="es-MX"/>
          </a:p>
        </p:txBody>
      </p:sp>
      <p:sp>
        <p:nvSpPr>
          <p:cNvPr id="1039" name="Oval 15"/>
          <p:cNvSpPr>
            <a:spLocks noChangeArrowheads="1"/>
          </p:cNvSpPr>
          <p:nvPr/>
        </p:nvSpPr>
        <p:spPr bwMode="auto">
          <a:xfrm>
            <a:off x="419100" y="3657600"/>
            <a:ext cx="4368800" cy="1244600"/>
          </a:xfrm>
          <a:prstGeom prst="ellipse">
            <a:avLst/>
          </a:prstGeom>
          <a:noFill/>
          <a:ln w="28575" algn="ctr">
            <a:solidFill>
              <a:srgbClr val="A50021"/>
            </a:solidFill>
            <a:round/>
            <a:headEnd/>
            <a:tailEnd/>
          </a:ln>
        </p:spPr>
        <p:txBody>
          <a:bodyPr wrap="none" anchor="ctr"/>
          <a:lstStyle/>
          <a:p>
            <a:pPr algn="r"/>
            <a:endParaRPr lang="es-MX"/>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068513" y="203200"/>
            <a:ext cx="5010150" cy="366713"/>
          </a:xfrm>
          <a:prstGeom prst="rect">
            <a:avLst/>
          </a:prstGeom>
          <a:noFill/>
          <a:ln w="9525" algn="ctr">
            <a:noFill/>
            <a:miter lim="800000"/>
            <a:headEnd/>
            <a:tailEnd/>
          </a:ln>
        </p:spPr>
        <p:txBody>
          <a:bodyPr wrap="none" anchor="ctr">
            <a:spAutoFit/>
          </a:bodyPr>
          <a:lstStyle/>
          <a:p>
            <a:pPr algn="ctr"/>
            <a:r>
              <a:rPr lang="es-MX" sz="1800" u="none">
                <a:solidFill>
                  <a:schemeClr val="accent2"/>
                </a:solidFill>
              </a:rPr>
              <a:t>Propuesta:</a:t>
            </a:r>
            <a:r>
              <a:rPr lang="es-MX" sz="1800" u="none">
                <a:solidFill>
                  <a:srgbClr val="990033"/>
                </a:solidFill>
              </a:rPr>
              <a:t> Estructura Académica </a:t>
            </a:r>
            <a:r>
              <a:rPr lang="es-MX" sz="1800" u="none">
                <a:solidFill>
                  <a:schemeClr val="accent2"/>
                </a:solidFill>
              </a:rPr>
              <a:t>2010-2014</a:t>
            </a:r>
            <a:endParaRPr lang="es-ES" sz="1800" u="none">
              <a:solidFill>
                <a:schemeClr val="accent2"/>
              </a:solidFill>
            </a:endParaRPr>
          </a:p>
        </p:txBody>
      </p:sp>
      <p:graphicFrame>
        <p:nvGraphicFramePr>
          <p:cNvPr id="2050" name="Object 16"/>
          <p:cNvGraphicFramePr>
            <a:graphicFrameLocks noChangeAspect="1"/>
          </p:cNvGraphicFramePr>
          <p:nvPr/>
        </p:nvGraphicFramePr>
        <p:xfrm>
          <a:off x="252413" y="620713"/>
          <a:ext cx="8640762" cy="5786437"/>
        </p:xfrm>
        <a:graphic>
          <a:graphicData uri="http://schemas.openxmlformats.org/presentationml/2006/ole">
            <p:oleObj spid="_x0000_s2050" name="Visio" r:id="rId4" imgW="9967854" imgH="6674714" progId="Visio.Drawing.11">
              <p:embed/>
            </p:oleObj>
          </a:graphicData>
        </a:graphic>
      </p:graphicFrame>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Group 2"/>
          <p:cNvGraphicFramePr>
            <a:graphicFrameLocks noGrp="1"/>
          </p:cNvGraphicFramePr>
          <p:nvPr>
            <p:ph sz="half" idx="4294967295"/>
          </p:nvPr>
        </p:nvGraphicFramePr>
        <p:xfrm>
          <a:off x="4838700" y="1346200"/>
          <a:ext cx="4305300" cy="3683000"/>
        </p:xfrm>
        <a:graphic>
          <a:graphicData uri="http://schemas.openxmlformats.org/drawingml/2006/table">
            <a:tbl>
              <a:tblPr/>
              <a:tblGrid>
                <a:gridCol w="4305300"/>
              </a:tblGrid>
              <a:tr h="460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Investigaci</a:t>
                      </a:r>
                      <a:r>
                        <a:rPr kumimoji="0" lang="es-MX" sz="1400" b="1" i="0" u="none" strike="noStrike" cap="none" normalizeH="0" baseline="0" dirty="0" smtClean="0">
                          <a:ln>
                            <a:noFill/>
                          </a:ln>
                          <a:solidFill>
                            <a:schemeClr val="bg1"/>
                          </a:solidFill>
                          <a:effectLst/>
                          <a:latin typeface="Calibri"/>
                          <a:ea typeface="Arial Unicode MS" pitchFamily="34" charset="-128"/>
                          <a:cs typeface="Arial" charset="0"/>
                        </a:rPr>
                        <a:t>ó</a:t>
                      </a: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n Cient</a:t>
                      </a:r>
                      <a:r>
                        <a:rPr kumimoji="0" lang="es-MX" sz="1400" b="1" i="0" u="none" strike="noStrike" cap="none" normalizeH="0" baseline="0" dirty="0" smtClean="0">
                          <a:ln>
                            <a:noFill/>
                          </a:ln>
                          <a:solidFill>
                            <a:schemeClr val="bg1"/>
                          </a:solidFill>
                          <a:effectLst/>
                          <a:latin typeface="Calibri"/>
                          <a:ea typeface="Arial Unicode MS" pitchFamily="34" charset="-128"/>
                          <a:cs typeface="Arial" charset="0"/>
                        </a:rPr>
                        <a:t>í</a:t>
                      </a: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fica -Tecnol</a:t>
                      </a:r>
                      <a:r>
                        <a:rPr kumimoji="0" lang="es-MX" sz="1400" b="1" i="0" u="none" strike="noStrike" cap="none" normalizeH="0" baseline="0" dirty="0" smtClean="0">
                          <a:ln>
                            <a:noFill/>
                          </a:ln>
                          <a:solidFill>
                            <a:schemeClr val="bg1"/>
                          </a:solidFill>
                          <a:effectLst/>
                          <a:latin typeface="Calibri"/>
                          <a:ea typeface="Arial Unicode MS" pitchFamily="34" charset="-128"/>
                          <a:cs typeface="Arial" charset="0"/>
                        </a:rPr>
                        <a:t>ó</a:t>
                      </a: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gica</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A50021"/>
                    </a:solidFill>
                  </a:tcPr>
                </a:tc>
              </a:tr>
              <a:tr h="460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Formaci</a:t>
                      </a:r>
                      <a:r>
                        <a:rPr kumimoji="0" lang="es-MX" sz="1400" b="1" i="0" u="none" strike="noStrike" cap="none" normalizeH="0" baseline="0" smtClean="0">
                          <a:ln>
                            <a:noFill/>
                          </a:ln>
                          <a:solidFill>
                            <a:schemeClr val="bg1"/>
                          </a:solidFill>
                          <a:effectLst/>
                          <a:latin typeface="Calibri"/>
                          <a:ea typeface="Arial Unicode MS" pitchFamily="34" charset="-128"/>
                          <a:cs typeface="Arial" charset="0"/>
                        </a:rPr>
                        <a:t>ó</a:t>
                      </a: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n de Cient</a:t>
                      </a:r>
                      <a:r>
                        <a:rPr kumimoji="0" lang="es-MX" sz="1400" b="1" i="0" u="none" strike="noStrike" cap="none" normalizeH="0" baseline="0" smtClean="0">
                          <a:ln>
                            <a:noFill/>
                          </a:ln>
                          <a:solidFill>
                            <a:schemeClr val="bg1"/>
                          </a:solidFill>
                          <a:effectLst/>
                          <a:latin typeface="Calibri"/>
                          <a:ea typeface="Arial Unicode MS" pitchFamily="34" charset="-128"/>
                          <a:cs typeface="Arial" charset="0"/>
                        </a:rPr>
                        <a:t>í</a:t>
                      </a: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ficos y Tecn</a:t>
                      </a:r>
                      <a:r>
                        <a:rPr kumimoji="0" lang="es-MX" sz="1400" b="1" i="0" u="none" strike="noStrike" cap="none" normalizeH="0" baseline="0" smtClean="0">
                          <a:ln>
                            <a:noFill/>
                          </a:ln>
                          <a:solidFill>
                            <a:schemeClr val="bg1"/>
                          </a:solidFill>
                          <a:effectLst/>
                          <a:latin typeface="Calibri"/>
                          <a:ea typeface="Arial Unicode MS" pitchFamily="34" charset="-128"/>
                          <a:cs typeface="Arial" charset="0"/>
                        </a:rPr>
                        <a:t>ó</a:t>
                      </a: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logos</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699FF"/>
                    </a:solidFill>
                  </a:tcPr>
                </a:tc>
              </a:tr>
              <a:tr h="460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Transferencia y Comercializaci</a:t>
                      </a:r>
                      <a:r>
                        <a:rPr kumimoji="0" lang="es-MX" sz="1400" b="1" i="0" u="none" strike="noStrike" cap="none" normalizeH="0" baseline="0" smtClean="0">
                          <a:ln>
                            <a:noFill/>
                          </a:ln>
                          <a:solidFill>
                            <a:schemeClr val="bg1"/>
                          </a:solidFill>
                          <a:effectLst/>
                          <a:latin typeface="Calibri"/>
                          <a:ea typeface="Arial Unicode MS" pitchFamily="34" charset="-128"/>
                          <a:cs typeface="Arial" charset="0"/>
                        </a:rPr>
                        <a:t>ó</a:t>
                      </a: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n de Tecnolog</a:t>
                      </a:r>
                      <a:r>
                        <a:rPr kumimoji="0" lang="es-MX" sz="1400" b="1" i="0" u="none" strike="noStrike" cap="none" normalizeH="0" baseline="0" smtClean="0">
                          <a:ln>
                            <a:noFill/>
                          </a:ln>
                          <a:solidFill>
                            <a:schemeClr val="bg1"/>
                          </a:solidFill>
                          <a:effectLst/>
                          <a:latin typeface="Calibri"/>
                          <a:ea typeface="Arial Unicode MS" pitchFamily="34" charset="-128"/>
                          <a:cs typeface="Arial" charset="0"/>
                        </a:rPr>
                        <a:t>í</a:t>
                      </a: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a</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6600"/>
                    </a:solidFill>
                  </a:tcPr>
                </a:tc>
              </a:tr>
              <a:tr h="460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Identidad y Cultura Organizacional</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6699"/>
                    </a:solidFill>
                  </a:tcPr>
                </a:tc>
              </a:tr>
              <a:tr h="460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bg1"/>
                          </a:solidFill>
                          <a:effectLst/>
                          <a:latin typeface="Arial" charset="0"/>
                          <a:ea typeface="Arial Unicode MS" pitchFamily="34" charset="-128"/>
                          <a:cs typeface="Arial" charset="0"/>
                        </a:rPr>
                        <a:t>Programas Institucionales</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808000"/>
                    </a:solidFill>
                  </a:tcPr>
                </a:tc>
              </a:tr>
              <a:tr h="460375">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s-MX" sz="1400" b="1" i="0" u="none" strike="noStrike" kern="1200" cap="none" normalizeH="0" baseline="0" dirty="0" smtClean="0">
                          <a:ln>
                            <a:noFill/>
                          </a:ln>
                          <a:solidFill>
                            <a:schemeClr val="accent2"/>
                          </a:solidFill>
                          <a:effectLst/>
                          <a:latin typeface="Arial" charset="0"/>
                          <a:ea typeface="Arial Unicode MS" pitchFamily="34" charset="-128"/>
                          <a:cs typeface="Arial" charset="0"/>
                        </a:rPr>
                        <a:t>Nanotecnología</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flip="none" rotWithShape="1">
                      <a:gsLst>
                        <a:gs pos="0">
                          <a:srgbClr val="CCFF66"/>
                        </a:gs>
                        <a:gs pos="100000">
                          <a:srgbClr val="808000">
                            <a:gamma/>
                            <a:tint val="34902"/>
                            <a:invGamma/>
                          </a:srgbClr>
                        </a:gs>
                      </a:gsLst>
                      <a:lin ang="2700000" scaled="1"/>
                      <a:tileRect/>
                    </a:gradFill>
                  </a:tcPr>
                </a:tc>
              </a:tr>
              <a:tr h="460375">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s-MX" sz="1400" b="1" i="0" u="none" strike="noStrike" kern="1200" cap="none" normalizeH="0" baseline="0" dirty="0" smtClean="0">
                          <a:ln>
                            <a:noFill/>
                          </a:ln>
                          <a:solidFill>
                            <a:schemeClr val="accent2"/>
                          </a:solidFill>
                          <a:effectLst/>
                          <a:latin typeface="Arial" charset="0"/>
                          <a:ea typeface="Arial Unicode MS" pitchFamily="34" charset="-128"/>
                          <a:cs typeface="Arial" charset="0"/>
                        </a:rPr>
                        <a:t>Energías Renovables</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flip="none" rotWithShape="1">
                      <a:gsLst>
                        <a:gs pos="0">
                          <a:srgbClr val="CCFF66"/>
                        </a:gs>
                        <a:gs pos="100000">
                          <a:srgbClr val="808000">
                            <a:gamma/>
                            <a:tint val="34902"/>
                            <a:invGamma/>
                          </a:srgbClr>
                        </a:gs>
                      </a:gsLst>
                      <a:lin ang="2700000" scaled="1"/>
                      <a:tileRect/>
                    </a:gradFill>
                  </a:tcPr>
                </a:tc>
              </a:tr>
              <a:tr h="460375">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s-MX" sz="1400" b="1" i="0" u="none" strike="noStrike" kern="1200" cap="none" normalizeH="0" baseline="0" dirty="0" smtClean="0">
                          <a:ln>
                            <a:noFill/>
                          </a:ln>
                          <a:solidFill>
                            <a:schemeClr val="accent2"/>
                          </a:solidFill>
                          <a:effectLst/>
                          <a:latin typeface="Arial" charset="0"/>
                          <a:ea typeface="Arial Unicode MS" pitchFamily="34" charset="-128"/>
                          <a:cs typeface="Arial" charset="0"/>
                        </a:rPr>
                        <a:t>Gestión del Conocimiento. </a:t>
                      </a: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flip="none" rotWithShape="1">
                      <a:gsLst>
                        <a:gs pos="0">
                          <a:srgbClr val="CCFF66"/>
                        </a:gs>
                        <a:gs pos="100000">
                          <a:srgbClr val="808000">
                            <a:gamma/>
                            <a:tint val="34902"/>
                            <a:invGamma/>
                          </a:srgbClr>
                        </a:gs>
                      </a:gsLst>
                      <a:lin ang="2700000" scaled="1"/>
                      <a:tileRect/>
                    </a:gradFill>
                  </a:tcPr>
                </a:tc>
              </a:tr>
            </a:tbl>
          </a:graphicData>
        </a:graphic>
      </p:graphicFrame>
      <p:graphicFrame>
        <p:nvGraphicFramePr>
          <p:cNvPr id="134167" name="Group 23"/>
          <p:cNvGraphicFramePr>
            <a:graphicFrameLocks noGrp="1"/>
          </p:cNvGraphicFramePr>
          <p:nvPr>
            <p:ph sz="half" idx="4294967295"/>
          </p:nvPr>
        </p:nvGraphicFramePr>
        <p:xfrm>
          <a:off x="0" y="1354138"/>
          <a:ext cx="4038600" cy="3252790"/>
        </p:xfrm>
        <a:graphic>
          <a:graphicData uri="http://schemas.openxmlformats.org/drawingml/2006/table">
            <a:tbl>
              <a:tblPr/>
              <a:tblGrid>
                <a:gridCol w="4038600"/>
              </a:tblGrid>
              <a:tr h="465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Investigación Científica -Tecnológica </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r>
              <a:tr h="4635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Formación de Recursos Humanos </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FF"/>
                    </a:solidFill>
                  </a:tcPr>
                </a:tc>
              </a:tr>
              <a:tr h="465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Vinculación y Transferencia de Tecnología </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00"/>
                    </a:solidFill>
                  </a:tcPr>
                </a:tc>
              </a:tr>
              <a:tr h="465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Integración y Mejora Organizacional</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r h="465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charset="0"/>
                          <a:ea typeface="Arial Unicode MS" pitchFamily="34" charset="-128"/>
                          <a:cs typeface="Arial" charset="0"/>
                        </a:rPr>
                        <a:t>Programas Académicos Institucionales</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00"/>
                    </a:solidFill>
                  </a:tcPr>
                </a:tc>
              </a:tr>
              <a:tr h="4635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s-MX" sz="1400" b="1" i="0" u="none" strike="noStrike" cap="none" normalizeH="0" baseline="0" dirty="0" smtClean="0">
                          <a:ln>
                            <a:noFill/>
                          </a:ln>
                          <a:solidFill>
                            <a:schemeClr val="accent2"/>
                          </a:solidFill>
                          <a:effectLst/>
                          <a:latin typeface="Arial" charset="0"/>
                          <a:ea typeface="Arial Unicode MS" pitchFamily="34" charset="-128"/>
                          <a:cs typeface="Arial" charset="0"/>
                        </a:rPr>
                        <a:t>Nanotecnología </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CCFF66"/>
                        </a:gs>
                        <a:gs pos="100000">
                          <a:srgbClr val="808000">
                            <a:gamma/>
                            <a:tint val="31765"/>
                            <a:invGamma/>
                          </a:srgbClr>
                        </a:gs>
                      </a:gsLst>
                      <a:lin ang="2700000" scaled="1"/>
                      <a:tileRect/>
                    </a:gradFill>
                  </a:tcPr>
                </a:tc>
              </a:tr>
              <a:tr h="465138">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s-MX" sz="1400" b="1" i="0" u="none" strike="noStrike" cap="none" normalizeH="0" baseline="0" dirty="0" smtClean="0">
                          <a:ln>
                            <a:noFill/>
                          </a:ln>
                          <a:solidFill>
                            <a:schemeClr val="accent2"/>
                          </a:solidFill>
                          <a:effectLst/>
                          <a:latin typeface="Arial" charset="0"/>
                          <a:ea typeface="Arial Unicode MS" pitchFamily="34" charset="-128"/>
                          <a:cs typeface="Arial" charset="0"/>
                        </a:rPr>
                        <a:t>Energías Alternas </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rgbClr val="CCFF66"/>
                        </a:gs>
                        <a:gs pos="100000">
                          <a:srgbClr val="808000">
                            <a:gamma/>
                            <a:tint val="31765"/>
                            <a:invGamma/>
                          </a:srgbClr>
                        </a:gs>
                      </a:gsLst>
                      <a:lin ang="2700000" scaled="1"/>
                      <a:tileRect/>
                    </a:gradFill>
                  </a:tcPr>
                </a:tc>
              </a:tr>
            </a:tbl>
          </a:graphicData>
        </a:graphic>
      </p:graphicFrame>
      <p:sp>
        <p:nvSpPr>
          <p:cNvPr id="86056" name="Text Box 22"/>
          <p:cNvSpPr txBox="1">
            <a:spLocks noChangeArrowheads="1"/>
          </p:cNvSpPr>
          <p:nvPr/>
        </p:nvSpPr>
        <p:spPr bwMode="auto">
          <a:xfrm>
            <a:off x="1238250" y="835025"/>
            <a:ext cx="2282825" cy="336550"/>
          </a:xfrm>
          <a:prstGeom prst="rect">
            <a:avLst/>
          </a:prstGeom>
          <a:noFill/>
          <a:ln w="9525" algn="ctr">
            <a:noFill/>
            <a:miter lim="800000"/>
            <a:headEnd/>
            <a:tailEnd/>
          </a:ln>
        </p:spPr>
        <p:txBody>
          <a:bodyPr wrap="none">
            <a:spAutoFit/>
          </a:bodyPr>
          <a:lstStyle/>
          <a:p>
            <a:pPr algn="r"/>
            <a:r>
              <a:rPr lang="es-MX" sz="1600" u="none">
                <a:solidFill>
                  <a:srgbClr val="A50021"/>
                </a:solidFill>
              </a:rPr>
              <a:t>Planeación 2004-2009</a:t>
            </a:r>
            <a:endParaRPr lang="es-ES" sz="1600" u="none">
              <a:solidFill>
                <a:srgbClr val="A50021"/>
              </a:solidFill>
            </a:endParaRPr>
          </a:p>
        </p:txBody>
      </p:sp>
      <p:grpSp>
        <p:nvGrpSpPr>
          <p:cNvPr id="2" name="Group 41"/>
          <p:cNvGrpSpPr>
            <a:grpSpLocks/>
          </p:cNvGrpSpPr>
          <p:nvPr/>
        </p:nvGrpSpPr>
        <p:grpSpPr bwMode="auto">
          <a:xfrm>
            <a:off x="4318000" y="847725"/>
            <a:ext cx="4219575" cy="4144963"/>
            <a:chOff x="2696" y="1078"/>
            <a:chExt cx="2658" cy="2611"/>
          </a:xfrm>
        </p:grpSpPr>
        <p:sp>
          <p:nvSpPr>
            <p:cNvPr id="86059" name="Text Box 42"/>
            <p:cNvSpPr txBox="1">
              <a:spLocks noChangeArrowheads="1"/>
            </p:cNvSpPr>
            <p:nvPr/>
          </p:nvSpPr>
          <p:spPr bwMode="auto">
            <a:xfrm>
              <a:off x="3212" y="1078"/>
              <a:ext cx="2142" cy="212"/>
            </a:xfrm>
            <a:prstGeom prst="rect">
              <a:avLst/>
            </a:prstGeom>
            <a:noFill/>
            <a:ln w="9525" algn="ctr">
              <a:noFill/>
              <a:miter lim="800000"/>
              <a:headEnd/>
              <a:tailEnd/>
            </a:ln>
          </p:spPr>
          <p:txBody>
            <a:bodyPr wrap="none">
              <a:spAutoFit/>
            </a:bodyPr>
            <a:lstStyle/>
            <a:p>
              <a:pPr algn="r"/>
              <a:r>
                <a:rPr lang="es-MX" sz="1600" u="none">
                  <a:solidFill>
                    <a:schemeClr val="accent2"/>
                  </a:solidFill>
                </a:rPr>
                <a:t>Propuesta:</a:t>
              </a:r>
              <a:r>
                <a:rPr lang="es-MX" sz="1600" u="none">
                  <a:solidFill>
                    <a:srgbClr val="A50021"/>
                  </a:solidFill>
                </a:rPr>
                <a:t> Planeación 2010-2014</a:t>
              </a:r>
              <a:endParaRPr lang="es-ES" sz="1600" u="none">
                <a:solidFill>
                  <a:srgbClr val="A50021"/>
                </a:solidFill>
              </a:endParaRPr>
            </a:p>
          </p:txBody>
        </p:sp>
        <p:sp>
          <p:nvSpPr>
            <p:cNvPr id="86060" name="Line 43"/>
            <p:cNvSpPr>
              <a:spLocks noChangeShapeType="1"/>
            </p:cNvSpPr>
            <p:nvPr/>
          </p:nvSpPr>
          <p:spPr bwMode="auto">
            <a:xfrm>
              <a:off x="2704" y="3288"/>
              <a:ext cx="290" cy="0"/>
            </a:xfrm>
            <a:prstGeom prst="line">
              <a:avLst/>
            </a:prstGeom>
            <a:noFill/>
            <a:ln w="57150">
              <a:solidFill>
                <a:srgbClr val="808000"/>
              </a:solidFill>
              <a:round/>
              <a:headEnd/>
              <a:tailEnd type="triangle" w="med" len="med"/>
            </a:ln>
          </p:spPr>
          <p:txBody>
            <a:bodyPr/>
            <a:lstStyle/>
            <a:p>
              <a:endParaRPr lang="es-MX"/>
            </a:p>
          </p:txBody>
        </p:sp>
        <p:sp>
          <p:nvSpPr>
            <p:cNvPr id="86061" name="Line 44"/>
            <p:cNvSpPr>
              <a:spLocks noChangeShapeType="1"/>
            </p:cNvSpPr>
            <p:nvPr/>
          </p:nvSpPr>
          <p:spPr bwMode="auto">
            <a:xfrm>
              <a:off x="2703" y="1824"/>
              <a:ext cx="290" cy="0"/>
            </a:xfrm>
            <a:prstGeom prst="line">
              <a:avLst/>
            </a:prstGeom>
            <a:noFill/>
            <a:ln w="57150">
              <a:solidFill>
                <a:srgbClr val="6699FF"/>
              </a:solidFill>
              <a:round/>
              <a:headEnd/>
              <a:tailEnd type="triangle" w="med" len="med"/>
            </a:ln>
          </p:spPr>
          <p:txBody>
            <a:bodyPr/>
            <a:lstStyle/>
            <a:p>
              <a:endParaRPr lang="es-MX"/>
            </a:p>
          </p:txBody>
        </p:sp>
        <p:sp>
          <p:nvSpPr>
            <p:cNvPr id="86062" name="Line 45"/>
            <p:cNvSpPr>
              <a:spLocks noChangeShapeType="1"/>
            </p:cNvSpPr>
            <p:nvPr/>
          </p:nvSpPr>
          <p:spPr bwMode="auto">
            <a:xfrm>
              <a:off x="2703" y="2096"/>
              <a:ext cx="290" cy="0"/>
            </a:xfrm>
            <a:prstGeom prst="line">
              <a:avLst/>
            </a:prstGeom>
            <a:noFill/>
            <a:ln w="57150">
              <a:solidFill>
                <a:srgbClr val="FF6600"/>
              </a:solidFill>
              <a:round/>
              <a:headEnd/>
              <a:tailEnd type="triangle" w="med" len="med"/>
            </a:ln>
          </p:spPr>
          <p:txBody>
            <a:bodyPr/>
            <a:lstStyle/>
            <a:p>
              <a:endParaRPr lang="es-MX"/>
            </a:p>
          </p:txBody>
        </p:sp>
        <p:sp>
          <p:nvSpPr>
            <p:cNvPr id="86063" name="Line 46"/>
            <p:cNvSpPr>
              <a:spLocks noChangeShapeType="1"/>
            </p:cNvSpPr>
            <p:nvPr/>
          </p:nvSpPr>
          <p:spPr bwMode="auto">
            <a:xfrm>
              <a:off x="2696" y="2394"/>
              <a:ext cx="290" cy="0"/>
            </a:xfrm>
            <a:prstGeom prst="line">
              <a:avLst/>
            </a:prstGeom>
            <a:noFill/>
            <a:ln w="57150">
              <a:solidFill>
                <a:srgbClr val="FF6699"/>
              </a:solidFill>
              <a:round/>
              <a:headEnd/>
              <a:tailEnd type="triangle" w="med" len="med"/>
            </a:ln>
          </p:spPr>
          <p:txBody>
            <a:bodyPr/>
            <a:lstStyle/>
            <a:p>
              <a:endParaRPr lang="es-MX"/>
            </a:p>
          </p:txBody>
        </p:sp>
        <p:sp>
          <p:nvSpPr>
            <p:cNvPr id="86064" name="Line 47"/>
            <p:cNvSpPr>
              <a:spLocks noChangeShapeType="1"/>
            </p:cNvSpPr>
            <p:nvPr/>
          </p:nvSpPr>
          <p:spPr bwMode="auto">
            <a:xfrm>
              <a:off x="2696" y="2704"/>
              <a:ext cx="290" cy="0"/>
            </a:xfrm>
            <a:prstGeom prst="line">
              <a:avLst/>
            </a:prstGeom>
            <a:noFill/>
            <a:ln w="57150">
              <a:solidFill>
                <a:srgbClr val="808000"/>
              </a:solidFill>
              <a:round/>
              <a:headEnd/>
              <a:tailEnd type="triangle" w="med" len="med"/>
            </a:ln>
          </p:spPr>
          <p:txBody>
            <a:bodyPr/>
            <a:lstStyle/>
            <a:p>
              <a:endParaRPr lang="es-MX"/>
            </a:p>
          </p:txBody>
        </p:sp>
        <p:sp>
          <p:nvSpPr>
            <p:cNvPr id="86065" name="Text Box 48"/>
            <p:cNvSpPr txBox="1">
              <a:spLocks noChangeArrowheads="1"/>
            </p:cNvSpPr>
            <p:nvPr/>
          </p:nvSpPr>
          <p:spPr bwMode="auto">
            <a:xfrm>
              <a:off x="2776" y="3439"/>
              <a:ext cx="209" cy="250"/>
            </a:xfrm>
            <a:prstGeom prst="rect">
              <a:avLst/>
            </a:prstGeom>
            <a:noFill/>
            <a:ln w="9525" algn="ctr">
              <a:noFill/>
              <a:miter lim="800000"/>
              <a:headEnd/>
              <a:tailEnd/>
            </a:ln>
          </p:spPr>
          <p:txBody>
            <a:bodyPr wrap="none">
              <a:spAutoFit/>
            </a:bodyPr>
            <a:lstStyle/>
            <a:p>
              <a:pPr algn="r"/>
              <a:r>
                <a:rPr lang="es-MX" sz="2000" u="none">
                  <a:solidFill>
                    <a:srgbClr val="808000"/>
                  </a:solidFill>
                </a:rPr>
                <a:t>+</a:t>
              </a:r>
              <a:endParaRPr lang="es-ES" sz="2000" u="none">
                <a:solidFill>
                  <a:srgbClr val="808000"/>
                </a:solidFill>
              </a:endParaRPr>
            </a:p>
          </p:txBody>
        </p:sp>
      </p:grpSp>
      <p:sp>
        <p:nvSpPr>
          <p:cNvPr id="86058" name="Text Box 49"/>
          <p:cNvSpPr txBox="1">
            <a:spLocks noChangeArrowheads="1"/>
          </p:cNvSpPr>
          <p:nvPr/>
        </p:nvSpPr>
        <p:spPr bwMode="auto">
          <a:xfrm>
            <a:off x="3644900" y="173038"/>
            <a:ext cx="1855788" cy="336550"/>
          </a:xfrm>
          <a:prstGeom prst="rect">
            <a:avLst/>
          </a:prstGeom>
          <a:noFill/>
          <a:ln w="9525" algn="ctr">
            <a:noFill/>
            <a:miter lim="800000"/>
            <a:headEnd/>
            <a:tailEnd/>
          </a:ln>
        </p:spPr>
        <p:txBody>
          <a:bodyPr wrap="none">
            <a:spAutoFit/>
          </a:bodyPr>
          <a:lstStyle/>
          <a:p>
            <a:pPr algn="r"/>
            <a:r>
              <a:rPr lang="es-MX" sz="1600" u="none">
                <a:solidFill>
                  <a:srgbClr val="A50021"/>
                </a:solidFill>
              </a:rPr>
              <a:t>Macroestrategias</a:t>
            </a:r>
            <a:endParaRPr lang="es-ES" sz="1600" u="none">
              <a:solidFill>
                <a:srgbClr val="A5002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p:cTn id="7" dur="500" fill="hold"/>
                                        <p:tgtEl>
                                          <p:spTgt spid="134146"/>
                                        </p:tgtEl>
                                        <p:attrNameLst>
                                          <p:attrName>ppt_x</p:attrName>
                                        </p:attrNameLst>
                                      </p:cBhvr>
                                      <p:tavLst>
                                        <p:tav tm="0">
                                          <p:val>
                                            <p:strVal val="#ppt_x-#ppt_w/2"/>
                                          </p:val>
                                        </p:tav>
                                        <p:tav tm="100000">
                                          <p:val>
                                            <p:strVal val="#ppt_x"/>
                                          </p:val>
                                        </p:tav>
                                      </p:tavLst>
                                    </p:anim>
                                    <p:anim calcmode="lin" valueType="num">
                                      <p:cBhvr>
                                        <p:cTn id="8" dur="500" fill="hold"/>
                                        <p:tgtEl>
                                          <p:spTgt spid="134146"/>
                                        </p:tgtEl>
                                        <p:attrNameLst>
                                          <p:attrName>ppt_y</p:attrName>
                                        </p:attrNameLst>
                                      </p:cBhvr>
                                      <p:tavLst>
                                        <p:tav tm="0">
                                          <p:val>
                                            <p:strVal val="#ppt_y"/>
                                          </p:val>
                                        </p:tav>
                                        <p:tav tm="100000">
                                          <p:val>
                                            <p:strVal val="#ppt_y"/>
                                          </p:val>
                                        </p:tav>
                                      </p:tavLst>
                                    </p:anim>
                                    <p:anim calcmode="lin" valueType="num">
                                      <p:cBhvr>
                                        <p:cTn id="9" dur="500" fill="hold"/>
                                        <p:tgtEl>
                                          <p:spTgt spid="134146"/>
                                        </p:tgtEl>
                                        <p:attrNameLst>
                                          <p:attrName>ppt_w</p:attrName>
                                        </p:attrNameLst>
                                      </p:cBhvr>
                                      <p:tavLst>
                                        <p:tav tm="0">
                                          <p:val>
                                            <p:fltVal val="0"/>
                                          </p:val>
                                        </p:tav>
                                        <p:tav tm="100000">
                                          <p:val>
                                            <p:strVal val="#ppt_w"/>
                                          </p:val>
                                        </p:tav>
                                      </p:tavLst>
                                    </p:anim>
                                    <p:anim calcmode="lin" valueType="num">
                                      <p:cBhvr>
                                        <p:cTn id="10" dur="500" fill="hold"/>
                                        <p:tgtEl>
                                          <p:spTgt spid="134146"/>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ppt_w/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66" name="Group 110"/>
          <p:cNvGraphicFramePr>
            <a:graphicFrameLocks noGrp="1"/>
          </p:cNvGraphicFramePr>
          <p:nvPr>
            <p:ph/>
          </p:nvPr>
        </p:nvGraphicFramePr>
        <p:xfrm>
          <a:off x="314325" y="1112838"/>
          <a:ext cx="8474075" cy="1097280"/>
        </p:xfrm>
        <a:graphic>
          <a:graphicData uri="http://schemas.openxmlformats.org/drawingml/2006/table">
            <a:tbl>
              <a:tblPr/>
              <a:tblGrid>
                <a:gridCol w="8474075"/>
              </a:tblGrid>
              <a:tr h="15240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Arial" charset="0"/>
                          <a:cs typeface="Arial" charset="0"/>
                        </a:rPr>
                        <a:t>Generar conocimiento científico tecnológico original</a:t>
                      </a:r>
                      <a:endParaRPr kumimoji="0" lang="es-MX" sz="1200" b="1" i="0" u="sng"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50021"/>
                    </a:solidFill>
                  </a:tcPr>
                </a:tc>
              </a:tr>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Arial" charset="0"/>
                          <a:cs typeface="Arial" charset="0"/>
                        </a:rPr>
                        <a:t>Captar recursos en fuentes externas de financiamiento</a:t>
                      </a:r>
                      <a:endParaRPr kumimoji="0" lang="es-MX" sz="1200" b="1" i="0" u="sng"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50021"/>
                    </a:solidFill>
                  </a:tcPr>
                </a:tc>
              </a:tr>
              <a:tr h="19526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200" b="1" i="0" u="none" strike="noStrike" cap="none" normalizeH="0" baseline="0" smtClean="0">
                          <a:ln>
                            <a:noFill/>
                          </a:ln>
                          <a:solidFill>
                            <a:schemeClr val="bg1"/>
                          </a:solidFill>
                          <a:effectLst/>
                          <a:latin typeface="Arial" charset="0"/>
                          <a:cs typeface="Arial" charset="0"/>
                        </a:rPr>
                        <a:t>Elevar la calidad, pertinencia y relevancia de la investigación científica</a:t>
                      </a:r>
                      <a:endParaRPr kumimoji="0" lang="es-MX" sz="1200" b="1" i="0" u="sng"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50021"/>
                    </a:solidFill>
                  </a:tcPr>
                </a:tc>
              </a:tr>
              <a:tr h="1936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cs typeface="Arial" charset="0"/>
                        </a:rPr>
                        <a:t>Promover que todos los investigadores se encuentren en el estado de arte de su temática</a:t>
                      </a:r>
                      <a:endParaRPr kumimoji="0" lang="es-MX" sz="1200" b="1" i="0" u="sng"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50021"/>
                    </a:solidFill>
                  </a:tcPr>
                </a:tc>
              </a:tr>
            </a:tbl>
          </a:graphicData>
        </a:graphic>
      </p:graphicFrame>
      <p:sp>
        <p:nvSpPr>
          <p:cNvPr id="70696" name="Rectangle 40"/>
          <p:cNvSpPr>
            <a:spLocks noChangeArrowheads="1"/>
          </p:cNvSpPr>
          <p:nvPr/>
        </p:nvSpPr>
        <p:spPr bwMode="auto">
          <a:xfrm>
            <a:off x="266700" y="812800"/>
            <a:ext cx="3697288" cy="336550"/>
          </a:xfrm>
          <a:prstGeom prst="rect">
            <a:avLst/>
          </a:prstGeom>
          <a:noFill/>
          <a:ln w="9525" algn="ctr">
            <a:noFill/>
            <a:miter lim="800000"/>
            <a:headEnd/>
            <a:tailEnd/>
          </a:ln>
        </p:spPr>
        <p:txBody>
          <a:bodyPr wrap="none">
            <a:spAutoFit/>
          </a:bodyPr>
          <a:lstStyle/>
          <a:p>
            <a:pPr algn="r" eaLnBrk="0" fontAlgn="b" hangingPunct="0"/>
            <a:r>
              <a:rPr lang="es-MX" sz="1600" u="none">
                <a:solidFill>
                  <a:srgbClr val="A50021"/>
                </a:solidFill>
              </a:rPr>
              <a:t>Investigación Científica Tecnológica</a:t>
            </a:r>
          </a:p>
        </p:txBody>
      </p:sp>
      <p:sp>
        <p:nvSpPr>
          <p:cNvPr id="87055" name="Text Box 42"/>
          <p:cNvSpPr txBox="1">
            <a:spLocks noChangeArrowheads="1"/>
          </p:cNvSpPr>
          <p:nvPr/>
        </p:nvSpPr>
        <p:spPr bwMode="auto">
          <a:xfrm>
            <a:off x="1785938" y="192088"/>
            <a:ext cx="5573712" cy="336550"/>
          </a:xfrm>
          <a:prstGeom prst="rect">
            <a:avLst/>
          </a:prstGeom>
          <a:noFill/>
          <a:ln w="9525" algn="ctr">
            <a:noFill/>
            <a:miter lim="800000"/>
            <a:headEnd/>
            <a:tailEnd/>
          </a:ln>
          <a:effectLst>
            <a:prstShdw prst="shdw12">
              <a:srgbClr val="808080">
                <a:alpha val="50000"/>
              </a:srgbClr>
            </a:prstShdw>
          </a:effectLst>
        </p:spPr>
        <p:txBody>
          <a:bodyPr wrap="none">
            <a:spAutoFit/>
          </a:bodyPr>
          <a:lstStyle/>
          <a:p>
            <a:pPr algn="r"/>
            <a:r>
              <a:rPr lang="es-MX" sz="1600" u="none">
                <a:solidFill>
                  <a:srgbClr val="A50021"/>
                </a:solidFill>
              </a:rPr>
              <a:t>Principales Objetivos establecidos en el Plan 2010-2014</a:t>
            </a:r>
            <a:endParaRPr lang="es-ES" sz="1600" u="none">
              <a:solidFill>
                <a:srgbClr val="A50021"/>
              </a:solidFill>
            </a:endParaRPr>
          </a:p>
        </p:txBody>
      </p:sp>
      <p:graphicFrame>
        <p:nvGraphicFramePr>
          <p:cNvPr id="66623" name="Group 63"/>
          <p:cNvGraphicFramePr>
            <a:graphicFrameLocks noGrp="1"/>
          </p:cNvGraphicFramePr>
          <p:nvPr/>
        </p:nvGraphicFramePr>
        <p:xfrm>
          <a:off x="287338" y="2562225"/>
          <a:ext cx="8443912" cy="1806576"/>
        </p:xfrm>
        <a:graphic>
          <a:graphicData uri="http://schemas.openxmlformats.org/drawingml/2006/table">
            <a:tbl>
              <a:tblPr/>
              <a:tblGrid>
                <a:gridCol w="8443912"/>
              </a:tblGrid>
              <a:tr h="5095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Mejorar la eficiencia terminal y los tiempos promedio de graduación de los programas de posgrado, evitando el rezago de estudiantes </a:t>
                      </a:r>
                      <a:endParaRPr kumimoji="0" lang="es-ES" sz="1200" b="1" i="0" u="sng" strike="noStrike" cap="none" normalizeH="0" baseline="0" smtClean="0">
                        <a:ln>
                          <a:noFill/>
                        </a:ln>
                        <a:solidFill>
                          <a:schemeClr val="accent2"/>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tr>
              <a:tr h="30480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Mejorar los niveles de calificación ante el Programa Nacional de Posgrados de Calidad del CONACYT </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tr>
              <a:tr h="38100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Promover  que los alumnos graduados se inserten en el mercado laboral</a:t>
                      </a:r>
                      <a:endParaRPr kumimoji="0" lang="es-ES" sz="1200" b="1" i="0" u="sng" strike="noStrike" cap="none" normalizeH="0" baseline="0" smtClean="0">
                        <a:ln>
                          <a:noFill/>
                        </a:ln>
                        <a:solidFill>
                          <a:schemeClr val="accent2"/>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tr>
              <a:tr h="3063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Generar recursos para fortalecer el posgrado en infraestructura, becas y apoyos extraordinarios a estudiantes</a:t>
                      </a:r>
                      <a:endParaRPr kumimoji="0" lang="es-ES" sz="1200" b="1" i="0" u="sng" strike="noStrike" cap="none" normalizeH="0" baseline="0" smtClean="0">
                        <a:ln>
                          <a:noFill/>
                        </a:ln>
                        <a:solidFill>
                          <a:schemeClr val="accent2"/>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tr>
              <a:tr h="30480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Mejorar las capacidades didácticas y de gestión del personal involucrado en formación de recursos humanos</a:t>
                      </a:r>
                      <a:endParaRPr kumimoji="0" lang="es-ES" sz="1200" b="1" i="0" u="sng" strike="noStrike" cap="none" normalizeH="0" baseline="0" smtClean="0">
                        <a:ln>
                          <a:noFill/>
                        </a:ln>
                        <a:solidFill>
                          <a:schemeClr val="accent2"/>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tr>
            </a:tbl>
          </a:graphicData>
        </a:graphic>
      </p:graphicFrame>
      <p:sp>
        <p:nvSpPr>
          <p:cNvPr id="70725" name="Rectangle 39"/>
          <p:cNvSpPr>
            <a:spLocks noChangeArrowheads="1"/>
          </p:cNvSpPr>
          <p:nvPr/>
        </p:nvSpPr>
        <p:spPr bwMode="auto">
          <a:xfrm>
            <a:off x="214313" y="2281238"/>
            <a:ext cx="3978275" cy="336550"/>
          </a:xfrm>
          <a:prstGeom prst="rect">
            <a:avLst/>
          </a:prstGeom>
          <a:noFill/>
          <a:ln w="9525" algn="ctr">
            <a:noFill/>
            <a:miter lim="800000"/>
            <a:headEnd/>
            <a:tailEnd/>
          </a:ln>
        </p:spPr>
        <p:txBody>
          <a:bodyPr wrap="none">
            <a:spAutoFit/>
          </a:bodyPr>
          <a:lstStyle/>
          <a:p>
            <a:pPr algn="r"/>
            <a:r>
              <a:rPr lang="es-MX" sz="1600" u="none">
                <a:solidFill>
                  <a:schemeClr val="accent2"/>
                </a:solidFill>
              </a:rPr>
              <a:t>Formación de Científicos y Tecnólogos</a:t>
            </a:r>
            <a:endParaRPr lang="es-ES" sz="1600" u="none">
              <a:solidFill>
                <a:schemeClr val="accent2"/>
              </a:solidFill>
            </a:endParaRPr>
          </a:p>
        </p:txBody>
      </p:sp>
      <p:graphicFrame>
        <p:nvGraphicFramePr>
          <p:cNvPr id="66624" name="Group 64"/>
          <p:cNvGraphicFramePr>
            <a:graphicFrameLocks noGrp="1"/>
          </p:cNvGraphicFramePr>
          <p:nvPr/>
        </p:nvGraphicFramePr>
        <p:xfrm>
          <a:off x="287338" y="4749800"/>
          <a:ext cx="8570912" cy="1580198"/>
        </p:xfrm>
        <a:graphic>
          <a:graphicData uri="http://schemas.openxmlformats.org/drawingml/2006/table">
            <a:tbl>
              <a:tblPr/>
              <a:tblGrid>
                <a:gridCol w="8570912"/>
              </a:tblGrid>
              <a:tr h="1809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Incrementar la participación en el  mercado</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00"/>
                    </a:solidFill>
                  </a:tcPr>
                </a:tc>
              </a:tr>
              <a:tr h="1206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Incrementar la protección de la propiedad intelectual</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00"/>
                    </a:solidFill>
                  </a:tcPr>
                </a:tc>
              </a:tr>
              <a:tr h="1619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Aumentar la participación en fondos institucionales</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00"/>
                    </a:solidFill>
                  </a:tcPr>
                </a:tc>
              </a:tr>
              <a:tr h="3000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Incrementar el índice de sostenibilidad económica del Centro</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00"/>
                    </a:solidFill>
                  </a:tcPr>
                </a:tc>
              </a:tr>
              <a:tr h="2254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Incrementar el índice de proyectos convenidos con el sector productivo, gubernamental, académico o social por investigador</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00"/>
                    </a:solidFill>
                  </a:tcPr>
                </a:tc>
              </a:tr>
            </a:tbl>
          </a:graphicData>
        </a:graphic>
      </p:graphicFrame>
      <p:sp>
        <p:nvSpPr>
          <p:cNvPr id="70753" name="Rectangle 51"/>
          <p:cNvSpPr>
            <a:spLocks noChangeArrowheads="1"/>
          </p:cNvSpPr>
          <p:nvPr/>
        </p:nvSpPr>
        <p:spPr bwMode="auto">
          <a:xfrm>
            <a:off x="233363" y="4445000"/>
            <a:ext cx="4837112" cy="336550"/>
          </a:xfrm>
          <a:prstGeom prst="rect">
            <a:avLst/>
          </a:prstGeom>
          <a:noFill/>
          <a:ln w="9525" algn="ctr">
            <a:noFill/>
            <a:miter lim="800000"/>
            <a:headEnd/>
            <a:tailEnd/>
          </a:ln>
        </p:spPr>
        <p:txBody>
          <a:bodyPr wrap="none">
            <a:spAutoFit/>
          </a:bodyPr>
          <a:lstStyle/>
          <a:p>
            <a:pPr algn="r" eaLnBrk="0" fontAlgn="ctr" hangingPunct="0"/>
            <a:r>
              <a:rPr lang="es-ES" sz="1600" u="none">
                <a:solidFill>
                  <a:srgbClr val="996633"/>
                </a:solidFill>
              </a:rPr>
              <a:t>Transferencia y Comercialización de Tecnología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70766"/>
                                        </p:tgtEl>
                                        <p:attrNameLst>
                                          <p:attrName>style.visibility</p:attrName>
                                        </p:attrNameLst>
                                      </p:cBhvr>
                                      <p:to>
                                        <p:strVal val="visible"/>
                                      </p:to>
                                    </p:set>
                                    <p:anim calcmode="lin" valueType="num">
                                      <p:cBhvr>
                                        <p:cTn id="7" dur="500" fill="hold"/>
                                        <p:tgtEl>
                                          <p:spTgt spid="70766"/>
                                        </p:tgtEl>
                                        <p:attrNameLst>
                                          <p:attrName>ppt_x</p:attrName>
                                        </p:attrNameLst>
                                      </p:cBhvr>
                                      <p:tavLst>
                                        <p:tav tm="0">
                                          <p:val>
                                            <p:strVal val="#ppt_x-#ppt_w/2"/>
                                          </p:val>
                                        </p:tav>
                                        <p:tav tm="100000">
                                          <p:val>
                                            <p:strVal val="#ppt_x"/>
                                          </p:val>
                                        </p:tav>
                                      </p:tavLst>
                                    </p:anim>
                                    <p:anim calcmode="lin" valueType="num">
                                      <p:cBhvr>
                                        <p:cTn id="8" dur="500" fill="hold"/>
                                        <p:tgtEl>
                                          <p:spTgt spid="70766"/>
                                        </p:tgtEl>
                                        <p:attrNameLst>
                                          <p:attrName>ppt_y</p:attrName>
                                        </p:attrNameLst>
                                      </p:cBhvr>
                                      <p:tavLst>
                                        <p:tav tm="0">
                                          <p:val>
                                            <p:strVal val="#ppt_y"/>
                                          </p:val>
                                        </p:tav>
                                        <p:tav tm="100000">
                                          <p:val>
                                            <p:strVal val="#ppt_y"/>
                                          </p:val>
                                        </p:tav>
                                      </p:tavLst>
                                    </p:anim>
                                    <p:anim calcmode="lin" valueType="num">
                                      <p:cBhvr>
                                        <p:cTn id="9" dur="500" fill="hold"/>
                                        <p:tgtEl>
                                          <p:spTgt spid="70766"/>
                                        </p:tgtEl>
                                        <p:attrNameLst>
                                          <p:attrName>ppt_w</p:attrName>
                                        </p:attrNameLst>
                                      </p:cBhvr>
                                      <p:tavLst>
                                        <p:tav tm="0">
                                          <p:val>
                                            <p:fltVal val="0"/>
                                          </p:val>
                                        </p:tav>
                                        <p:tav tm="100000">
                                          <p:val>
                                            <p:strVal val="#ppt_w"/>
                                          </p:val>
                                        </p:tav>
                                      </p:tavLst>
                                    </p:anim>
                                    <p:anim calcmode="lin" valueType="num">
                                      <p:cBhvr>
                                        <p:cTn id="10" dur="500" fill="hold"/>
                                        <p:tgtEl>
                                          <p:spTgt spid="70766"/>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70696"/>
                                        </p:tgtEl>
                                        <p:attrNameLst>
                                          <p:attrName>style.visibility</p:attrName>
                                        </p:attrNameLst>
                                      </p:cBhvr>
                                      <p:to>
                                        <p:strVal val="visible"/>
                                      </p:to>
                                    </p:set>
                                    <p:anim calcmode="lin" valueType="num">
                                      <p:cBhvr>
                                        <p:cTn id="13" dur="500" fill="hold"/>
                                        <p:tgtEl>
                                          <p:spTgt spid="70696"/>
                                        </p:tgtEl>
                                        <p:attrNameLst>
                                          <p:attrName>ppt_x</p:attrName>
                                        </p:attrNameLst>
                                      </p:cBhvr>
                                      <p:tavLst>
                                        <p:tav tm="0">
                                          <p:val>
                                            <p:strVal val="#ppt_x-#ppt_w/2"/>
                                          </p:val>
                                        </p:tav>
                                        <p:tav tm="100000">
                                          <p:val>
                                            <p:strVal val="#ppt_x"/>
                                          </p:val>
                                        </p:tav>
                                      </p:tavLst>
                                    </p:anim>
                                    <p:anim calcmode="lin" valueType="num">
                                      <p:cBhvr>
                                        <p:cTn id="14" dur="500" fill="hold"/>
                                        <p:tgtEl>
                                          <p:spTgt spid="70696"/>
                                        </p:tgtEl>
                                        <p:attrNameLst>
                                          <p:attrName>ppt_y</p:attrName>
                                        </p:attrNameLst>
                                      </p:cBhvr>
                                      <p:tavLst>
                                        <p:tav tm="0">
                                          <p:val>
                                            <p:strVal val="#ppt_y"/>
                                          </p:val>
                                        </p:tav>
                                        <p:tav tm="100000">
                                          <p:val>
                                            <p:strVal val="#ppt_y"/>
                                          </p:val>
                                        </p:tav>
                                      </p:tavLst>
                                    </p:anim>
                                    <p:anim calcmode="lin" valueType="num">
                                      <p:cBhvr>
                                        <p:cTn id="15" dur="500" fill="hold"/>
                                        <p:tgtEl>
                                          <p:spTgt spid="70696"/>
                                        </p:tgtEl>
                                        <p:attrNameLst>
                                          <p:attrName>ppt_w</p:attrName>
                                        </p:attrNameLst>
                                      </p:cBhvr>
                                      <p:tavLst>
                                        <p:tav tm="0">
                                          <p:val>
                                            <p:fltVal val="0"/>
                                          </p:val>
                                        </p:tav>
                                        <p:tav tm="100000">
                                          <p:val>
                                            <p:strVal val="#ppt_w"/>
                                          </p:val>
                                        </p:tav>
                                      </p:tavLst>
                                    </p:anim>
                                    <p:anim calcmode="lin" valueType="num">
                                      <p:cBhvr>
                                        <p:cTn id="16" dur="500" fill="hold"/>
                                        <p:tgtEl>
                                          <p:spTgt spid="7069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8" fill="hold" nodeType="afterEffect">
                                  <p:stCondLst>
                                    <p:cond delay="0"/>
                                  </p:stCondLst>
                                  <p:childTnLst>
                                    <p:set>
                                      <p:cBhvr>
                                        <p:cTn id="19" dur="1" fill="hold">
                                          <p:stCondLst>
                                            <p:cond delay="0"/>
                                          </p:stCondLst>
                                        </p:cTn>
                                        <p:tgtEl>
                                          <p:spTgt spid="66623"/>
                                        </p:tgtEl>
                                        <p:attrNameLst>
                                          <p:attrName>style.visibility</p:attrName>
                                        </p:attrNameLst>
                                      </p:cBhvr>
                                      <p:to>
                                        <p:strVal val="visible"/>
                                      </p:to>
                                    </p:set>
                                    <p:anim calcmode="lin" valueType="num">
                                      <p:cBhvr>
                                        <p:cTn id="20" dur="1000" fill="hold"/>
                                        <p:tgtEl>
                                          <p:spTgt spid="66623"/>
                                        </p:tgtEl>
                                        <p:attrNameLst>
                                          <p:attrName>ppt_x</p:attrName>
                                        </p:attrNameLst>
                                      </p:cBhvr>
                                      <p:tavLst>
                                        <p:tav tm="0">
                                          <p:val>
                                            <p:strVal val="#ppt_x-#ppt_w/2"/>
                                          </p:val>
                                        </p:tav>
                                        <p:tav tm="100000">
                                          <p:val>
                                            <p:strVal val="#ppt_x"/>
                                          </p:val>
                                        </p:tav>
                                      </p:tavLst>
                                    </p:anim>
                                    <p:anim calcmode="lin" valueType="num">
                                      <p:cBhvr>
                                        <p:cTn id="21" dur="1000" fill="hold"/>
                                        <p:tgtEl>
                                          <p:spTgt spid="66623"/>
                                        </p:tgtEl>
                                        <p:attrNameLst>
                                          <p:attrName>ppt_y</p:attrName>
                                        </p:attrNameLst>
                                      </p:cBhvr>
                                      <p:tavLst>
                                        <p:tav tm="0">
                                          <p:val>
                                            <p:strVal val="#ppt_y"/>
                                          </p:val>
                                        </p:tav>
                                        <p:tav tm="100000">
                                          <p:val>
                                            <p:strVal val="#ppt_y"/>
                                          </p:val>
                                        </p:tav>
                                      </p:tavLst>
                                    </p:anim>
                                    <p:anim calcmode="lin" valueType="num">
                                      <p:cBhvr>
                                        <p:cTn id="22" dur="1000" fill="hold"/>
                                        <p:tgtEl>
                                          <p:spTgt spid="66623"/>
                                        </p:tgtEl>
                                        <p:attrNameLst>
                                          <p:attrName>ppt_w</p:attrName>
                                        </p:attrNameLst>
                                      </p:cBhvr>
                                      <p:tavLst>
                                        <p:tav tm="0">
                                          <p:val>
                                            <p:fltVal val="0"/>
                                          </p:val>
                                        </p:tav>
                                        <p:tav tm="100000">
                                          <p:val>
                                            <p:strVal val="#ppt_w"/>
                                          </p:val>
                                        </p:tav>
                                      </p:tavLst>
                                    </p:anim>
                                    <p:anim calcmode="lin" valueType="num">
                                      <p:cBhvr>
                                        <p:cTn id="23" dur="1000" fill="hold"/>
                                        <p:tgtEl>
                                          <p:spTgt spid="66623"/>
                                        </p:tgtEl>
                                        <p:attrNameLst>
                                          <p:attrName>ppt_h</p:attrName>
                                        </p:attrNameLst>
                                      </p:cBhvr>
                                      <p:tavLst>
                                        <p:tav tm="0">
                                          <p:val>
                                            <p:strVal val="#ppt_h"/>
                                          </p:val>
                                        </p:tav>
                                        <p:tav tm="100000">
                                          <p:val>
                                            <p:strVal val="#ppt_h"/>
                                          </p:val>
                                        </p:tav>
                                      </p:tavLst>
                                    </p:anim>
                                  </p:childTnLst>
                                </p:cTn>
                              </p:par>
                              <p:par>
                                <p:cTn id="24" presetID="17" presetClass="entr" presetSubtype="8" fill="hold" grpId="0" nodeType="withEffect">
                                  <p:stCondLst>
                                    <p:cond delay="0"/>
                                  </p:stCondLst>
                                  <p:childTnLst>
                                    <p:set>
                                      <p:cBhvr>
                                        <p:cTn id="25" dur="1" fill="hold">
                                          <p:stCondLst>
                                            <p:cond delay="0"/>
                                          </p:stCondLst>
                                        </p:cTn>
                                        <p:tgtEl>
                                          <p:spTgt spid="70725"/>
                                        </p:tgtEl>
                                        <p:attrNameLst>
                                          <p:attrName>style.visibility</p:attrName>
                                        </p:attrNameLst>
                                      </p:cBhvr>
                                      <p:to>
                                        <p:strVal val="visible"/>
                                      </p:to>
                                    </p:set>
                                    <p:anim calcmode="lin" valueType="num">
                                      <p:cBhvr>
                                        <p:cTn id="26" dur="500" fill="hold"/>
                                        <p:tgtEl>
                                          <p:spTgt spid="70725"/>
                                        </p:tgtEl>
                                        <p:attrNameLst>
                                          <p:attrName>ppt_x</p:attrName>
                                        </p:attrNameLst>
                                      </p:cBhvr>
                                      <p:tavLst>
                                        <p:tav tm="0">
                                          <p:val>
                                            <p:strVal val="#ppt_x-#ppt_w/2"/>
                                          </p:val>
                                        </p:tav>
                                        <p:tav tm="100000">
                                          <p:val>
                                            <p:strVal val="#ppt_x"/>
                                          </p:val>
                                        </p:tav>
                                      </p:tavLst>
                                    </p:anim>
                                    <p:anim calcmode="lin" valueType="num">
                                      <p:cBhvr>
                                        <p:cTn id="27" dur="500" fill="hold"/>
                                        <p:tgtEl>
                                          <p:spTgt spid="70725"/>
                                        </p:tgtEl>
                                        <p:attrNameLst>
                                          <p:attrName>ppt_y</p:attrName>
                                        </p:attrNameLst>
                                      </p:cBhvr>
                                      <p:tavLst>
                                        <p:tav tm="0">
                                          <p:val>
                                            <p:strVal val="#ppt_y"/>
                                          </p:val>
                                        </p:tav>
                                        <p:tav tm="100000">
                                          <p:val>
                                            <p:strVal val="#ppt_y"/>
                                          </p:val>
                                        </p:tav>
                                      </p:tavLst>
                                    </p:anim>
                                    <p:anim calcmode="lin" valueType="num">
                                      <p:cBhvr>
                                        <p:cTn id="28" dur="500" fill="hold"/>
                                        <p:tgtEl>
                                          <p:spTgt spid="70725"/>
                                        </p:tgtEl>
                                        <p:attrNameLst>
                                          <p:attrName>ppt_w</p:attrName>
                                        </p:attrNameLst>
                                      </p:cBhvr>
                                      <p:tavLst>
                                        <p:tav tm="0">
                                          <p:val>
                                            <p:fltVal val="0"/>
                                          </p:val>
                                        </p:tav>
                                        <p:tav tm="100000">
                                          <p:val>
                                            <p:strVal val="#ppt_w"/>
                                          </p:val>
                                        </p:tav>
                                      </p:tavLst>
                                    </p:anim>
                                    <p:anim calcmode="lin" valueType="num">
                                      <p:cBhvr>
                                        <p:cTn id="29" dur="500" fill="hold"/>
                                        <p:tgtEl>
                                          <p:spTgt spid="70725"/>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17" presetClass="entr" presetSubtype="8" fill="hold" nodeType="afterEffect">
                                  <p:stCondLst>
                                    <p:cond delay="0"/>
                                  </p:stCondLst>
                                  <p:childTnLst>
                                    <p:set>
                                      <p:cBhvr>
                                        <p:cTn id="32" dur="1" fill="hold">
                                          <p:stCondLst>
                                            <p:cond delay="0"/>
                                          </p:stCondLst>
                                        </p:cTn>
                                        <p:tgtEl>
                                          <p:spTgt spid="66624"/>
                                        </p:tgtEl>
                                        <p:attrNameLst>
                                          <p:attrName>style.visibility</p:attrName>
                                        </p:attrNameLst>
                                      </p:cBhvr>
                                      <p:to>
                                        <p:strVal val="visible"/>
                                      </p:to>
                                    </p:set>
                                    <p:anim calcmode="lin" valueType="num">
                                      <p:cBhvr>
                                        <p:cTn id="33" dur="1000" fill="hold"/>
                                        <p:tgtEl>
                                          <p:spTgt spid="66624"/>
                                        </p:tgtEl>
                                        <p:attrNameLst>
                                          <p:attrName>ppt_x</p:attrName>
                                        </p:attrNameLst>
                                      </p:cBhvr>
                                      <p:tavLst>
                                        <p:tav tm="0">
                                          <p:val>
                                            <p:strVal val="#ppt_x-#ppt_w/2"/>
                                          </p:val>
                                        </p:tav>
                                        <p:tav tm="100000">
                                          <p:val>
                                            <p:strVal val="#ppt_x"/>
                                          </p:val>
                                        </p:tav>
                                      </p:tavLst>
                                    </p:anim>
                                    <p:anim calcmode="lin" valueType="num">
                                      <p:cBhvr>
                                        <p:cTn id="34" dur="1000" fill="hold"/>
                                        <p:tgtEl>
                                          <p:spTgt spid="66624"/>
                                        </p:tgtEl>
                                        <p:attrNameLst>
                                          <p:attrName>ppt_y</p:attrName>
                                        </p:attrNameLst>
                                      </p:cBhvr>
                                      <p:tavLst>
                                        <p:tav tm="0">
                                          <p:val>
                                            <p:strVal val="#ppt_y"/>
                                          </p:val>
                                        </p:tav>
                                        <p:tav tm="100000">
                                          <p:val>
                                            <p:strVal val="#ppt_y"/>
                                          </p:val>
                                        </p:tav>
                                      </p:tavLst>
                                    </p:anim>
                                    <p:anim calcmode="lin" valueType="num">
                                      <p:cBhvr>
                                        <p:cTn id="35" dur="1000" fill="hold"/>
                                        <p:tgtEl>
                                          <p:spTgt spid="66624"/>
                                        </p:tgtEl>
                                        <p:attrNameLst>
                                          <p:attrName>ppt_w</p:attrName>
                                        </p:attrNameLst>
                                      </p:cBhvr>
                                      <p:tavLst>
                                        <p:tav tm="0">
                                          <p:val>
                                            <p:fltVal val="0"/>
                                          </p:val>
                                        </p:tav>
                                        <p:tav tm="100000">
                                          <p:val>
                                            <p:strVal val="#ppt_w"/>
                                          </p:val>
                                        </p:tav>
                                      </p:tavLst>
                                    </p:anim>
                                    <p:anim calcmode="lin" valueType="num">
                                      <p:cBhvr>
                                        <p:cTn id="36" dur="1000" fill="hold"/>
                                        <p:tgtEl>
                                          <p:spTgt spid="66624"/>
                                        </p:tgtEl>
                                        <p:attrNameLst>
                                          <p:attrName>ppt_h</p:attrName>
                                        </p:attrNameLst>
                                      </p:cBhvr>
                                      <p:tavLst>
                                        <p:tav tm="0">
                                          <p:val>
                                            <p:strVal val="#ppt_h"/>
                                          </p:val>
                                        </p:tav>
                                        <p:tav tm="100000">
                                          <p:val>
                                            <p:strVal val="#ppt_h"/>
                                          </p:val>
                                        </p:tav>
                                      </p:tavLst>
                                    </p:anim>
                                  </p:childTnLst>
                                </p:cTn>
                              </p:par>
                              <p:par>
                                <p:cTn id="37" presetID="17" presetClass="entr" presetSubtype="8" fill="hold" grpId="0" nodeType="withEffect">
                                  <p:stCondLst>
                                    <p:cond delay="0"/>
                                  </p:stCondLst>
                                  <p:childTnLst>
                                    <p:set>
                                      <p:cBhvr>
                                        <p:cTn id="38" dur="1" fill="hold">
                                          <p:stCondLst>
                                            <p:cond delay="0"/>
                                          </p:stCondLst>
                                        </p:cTn>
                                        <p:tgtEl>
                                          <p:spTgt spid="70753"/>
                                        </p:tgtEl>
                                        <p:attrNameLst>
                                          <p:attrName>style.visibility</p:attrName>
                                        </p:attrNameLst>
                                      </p:cBhvr>
                                      <p:to>
                                        <p:strVal val="visible"/>
                                      </p:to>
                                    </p:set>
                                    <p:anim calcmode="lin" valueType="num">
                                      <p:cBhvr>
                                        <p:cTn id="39" dur="1000" fill="hold"/>
                                        <p:tgtEl>
                                          <p:spTgt spid="70753"/>
                                        </p:tgtEl>
                                        <p:attrNameLst>
                                          <p:attrName>ppt_x</p:attrName>
                                        </p:attrNameLst>
                                      </p:cBhvr>
                                      <p:tavLst>
                                        <p:tav tm="0">
                                          <p:val>
                                            <p:strVal val="#ppt_x-#ppt_w/2"/>
                                          </p:val>
                                        </p:tav>
                                        <p:tav tm="100000">
                                          <p:val>
                                            <p:strVal val="#ppt_x"/>
                                          </p:val>
                                        </p:tav>
                                      </p:tavLst>
                                    </p:anim>
                                    <p:anim calcmode="lin" valueType="num">
                                      <p:cBhvr>
                                        <p:cTn id="40" dur="1000" fill="hold"/>
                                        <p:tgtEl>
                                          <p:spTgt spid="70753"/>
                                        </p:tgtEl>
                                        <p:attrNameLst>
                                          <p:attrName>ppt_y</p:attrName>
                                        </p:attrNameLst>
                                      </p:cBhvr>
                                      <p:tavLst>
                                        <p:tav tm="0">
                                          <p:val>
                                            <p:strVal val="#ppt_y"/>
                                          </p:val>
                                        </p:tav>
                                        <p:tav tm="100000">
                                          <p:val>
                                            <p:strVal val="#ppt_y"/>
                                          </p:val>
                                        </p:tav>
                                      </p:tavLst>
                                    </p:anim>
                                    <p:anim calcmode="lin" valueType="num">
                                      <p:cBhvr>
                                        <p:cTn id="41" dur="1000" fill="hold"/>
                                        <p:tgtEl>
                                          <p:spTgt spid="70753"/>
                                        </p:tgtEl>
                                        <p:attrNameLst>
                                          <p:attrName>ppt_w</p:attrName>
                                        </p:attrNameLst>
                                      </p:cBhvr>
                                      <p:tavLst>
                                        <p:tav tm="0">
                                          <p:val>
                                            <p:fltVal val="0"/>
                                          </p:val>
                                        </p:tav>
                                        <p:tav tm="100000">
                                          <p:val>
                                            <p:strVal val="#ppt_w"/>
                                          </p:val>
                                        </p:tav>
                                      </p:tavLst>
                                    </p:anim>
                                    <p:anim calcmode="lin" valueType="num">
                                      <p:cBhvr>
                                        <p:cTn id="42" dur="1000" fill="hold"/>
                                        <p:tgtEl>
                                          <p:spTgt spid="707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6" grpId="0"/>
      <p:bldP spid="70725" grpId="0"/>
      <p:bldP spid="7075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56" name="Group 152"/>
          <p:cNvGraphicFramePr>
            <a:graphicFrameLocks noGrp="1"/>
          </p:cNvGraphicFramePr>
          <p:nvPr/>
        </p:nvGraphicFramePr>
        <p:xfrm>
          <a:off x="355600" y="974725"/>
          <a:ext cx="8518525" cy="2194560"/>
        </p:xfrm>
        <a:graphic>
          <a:graphicData uri="http://schemas.openxmlformats.org/drawingml/2006/table">
            <a:tbl>
              <a:tblPr/>
              <a:tblGrid>
                <a:gridCol w="8518525"/>
              </a:tblGrid>
              <a:tr h="19050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Desarrollar la cultura organizacional requerida para el logro de los objetivos institucionales</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r h="1349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Contar con financiamientos alternativos para fortalecer el desarrollo de la cultura organizacional</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r h="2127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Optimizar la comunicación interna</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r h="134938">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Impulsar liderazgos de grupo</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Motivar al personal por mejoras realizadas y logros alcanzados </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r h="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Generar un aprendizaje significativo de la cultura organizacional</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r h="1555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Hacer de los valores institucionales del CIMAV una práctica cotidiana</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r h="15716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Mejorar las competencias laborales del personal</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99"/>
                    </a:solidFill>
                  </a:tcPr>
                </a:tc>
              </a:tr>
            </a:tbl>
          </a:graphicData>
        </a:graphic>
      </p:graphicFrame>
      <p:sp>
        <p:nvSpPr>
          <p:cNvPr id="72814" name="Rectangle 110"/>
          <p:cNvSpPr>
            <a:spLocks noChangeArrowheads="1"/>
          </p:cNvSpPr>
          <p:nvPr/>
        </p:nvSpPr>
        <p:spPr bwMode="auto">
          <a:xfrm>
            <a:off x="238125" y="652463"/>
            <a:ext cx="3540125" cy="336550"/>
          </a:xfrm>
          <a:prstGeom prst="rect">
            <a:avLst/>
          </a:prstGeom>
          <a:noFill/>
          <a:ln w="9525" algn="ctr">
            <a:noFill/>
            <a:miter lim="800000"/>
            <a:headEnd/>
            <a:tailEnd/>
          </a:ln>
          <a:effectLst>
            <a:prstShdw prst="shdw12">
              <a:srgbClr val="808080">
                <a:alpha val="50000"/>
              </a:srgbClr>
            </a:prstShdw>
          </a:effectLst>
        </p:spPr>
        <p:txBody>
          <a:bodyPr wrap="none">
            <a:spAutoFit/>
          </a:bodyPr>
          <a:lstStyle/>
          <a:p>
            <a:pPr algn="r" eaLnBrk="0" hangingPunct="0"/>
            <a:r>
              <a:rPr lang="es-MX" sz="1600" u="none">
                <a:solidFill>
                  <a:srgbClr val="FF3399"/>
                </a:solidFill>
              </a:rPr>
              <a:t>Identidad y Cultura Organizacional</a:t>
            </a:r>
          </a:p>
        </p:txBody>
      </p:sp>
      <p:graphicFrame>
        <p:nvGraphicFramePr>
          <p:cNvPr id="72870" name="Group 166"/>
          <p:cNvGraphicFramePr>
            <a:graphicFrameLocks noGrp="1"/>
          </p:cNvGraphicFramePr>
          <p:nvPr/>
        </p:nvGraphicFramePr>
        <p:xfrm>
          <a:off x="319088" y="3783013"/>
          <a:ext cx="8507412" cy="2540318"/>
        </p:xfrm>
        <a:graphic>
          <a:graphicData uri="http://schemas.openxmlformats.org/drawingml/2006/table">
            <a:tbl>
              <a:tblPr/>
              <a:tblGrid>
                <a:gridCol w="8507412"/>
              </a:tblGrid>
              <a:tr h="1666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Obtener reconocimiento internacional en el tema de Nanociencias y Nanotecnología</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00"/>
                    </a:solidFill>
                  </a:tcPr>
                </a:tc>
              </a:tr>
              <a:tr h="5286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Abordar temas de frontera del conocimiento en Nanociencias y Nanotecnología, para disminuir la brecha tecnológica y mejorar la posición competitiva del país en el ámbito internacional</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00"/>
                    </a:solidFill>
                  </a:tcPr>
                </a:tc>
              </a:tr>
              <a:tr h="36830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Apropiación social del conocimiento generado en las temáticas relacionadas con el Programa Institucional de Nanotecnología</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00"/>
                    </a:solidFill>
                  </a:tcPr>
                </a:tc>
              </a:tr>
              <a:tr h="25876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Contar con instalaciones adecuadas para albergar el Laboratorio Nacional de Nanotecnología</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00"/>
                    </a:solidFill>
                  </a:tcPr>
                </a:tc>
              </a:tr>
              <a:tr h="2730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Captación de recursos de fuentes externas de financiamiento para el desarrollo de proyectos relacionados con el Programa Institucional de Nanotecnología</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00"/>
                    </a:solidFill>
                  </a:tcPr>
                </a:tc>
              </a:tr>
              <a:tr h="1857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Mantener y fomentar la participación del personal académico en el Programa Institucional de Nanotecnología</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00"/>
                    </a:solidFill>
                  </a:tcPr>
                </a:tc>
              </a:tr>
              <a:tr h="24606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Incrementar las habilidades y el conocimiento de los integrantes del Programa Institucional de Nanotecnología</a:t>
                      </a:r>
                      <a:endParaRPr kumimoji="0" lang="es-ES" sz="1200" b="1" i="0" u="sng" strike="noStrike" cap="none" normalizeH="0" baseline="0" smtClean="0">
                        <a:ln>
                          <a:noFill/>
                        </a:ln>
                        <a:solidFill>
                          <a:schemeClr val="bg1"/>
                        </a:solidFill>
                        <a:effectLst/>
                        <a:latin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8000"/>
                    </a:solidFill>
                  </a:tcPr>
                </a:tc>
              </a:tr>
            </a:tbl>
          </a:graphicData>
        </a:graphic>
      </p:graphicFrame>
      <p:sp>
        <p:nvSpPr>
          <p:cNvPr id="72837" name="Rectangle 197"/>
          <p:cNvSpPr>
            <a:spLocks noChangeArrowheads="1"/>
          </p:cNvSpPr>
          <p:nvPr/>
        </p:nvSpPr>
        <p:spPr bwMode="auto">
          <a:xfrm>
            <a:off x="268288" y="3495675"/>
            <a:ext cx="4260850" cy="336550"/>
          </a:xfrm>
          <a:prstGeom prst="rect">
            <a:avLst/>
          </a:prstGeom>
          <a:noFill/>
          <a:ln w="9525" algn="ctr">
            <a:noFill/>
            <a:miter lim="800000"/>
            <a:headEnd/>
            <a:tailEnd/>
          </a:ln>
          <a:effectLst>
            <a:prstShdw prst="shdw12">
              <a:srgbClr val="808080">
                <a:alpha val="50000"/>
              </a:srgbClr>
            </a:prstShdw>
          </a:effectLst>
        </p:spPr>
        <p:txBody>
          <a:bodyPr wrap="none">
            <a:spAutoFit/>
          </a:bodyPr>
          <a:lstStyle/>
          <a:p>
            <a:pPr algn="r"/>
            <a:r>
              <a:rPr lang="es-ES" sz="1600" u="none">
                <a:solidFill>
                  <a:srgbClr val="808000"/>
                </a:solidFill>
              </a:rPr>
              <a:t>Programa Institucional de Nanotecnología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72856"/>
                                        </p:tgtEl>
                                        <p:attrNameLst>
                                          <p:attrName>style.visibility</p:attrName>
                                        </p:attrNameLst>
                                      </p:cBhvr>
                                      <p:to>
                                        <p:strVal val="visible"/>
                                      </p:to>
                                    </p:set>
                                    <p:anim calcmode="lin" valueType="num">
                                      <p:cBhvr>
                                        <p:cTn id="7" dur="500" fill="hold"/>
                                        <p:tgtEl>
                                          <p:spTgt spid="72856"/>
                                        </p:tgtEl>
                                        <p:attrNameLst>
                                          <p:attrName>ppt_x</p:attrName>
                                        </p:attrNameLst>
                                      </p:cBhvr>
                                      <p:tavLst>
                                        <p:tav tm="0">
                                          <p:val>
                                            <p:strVal val="#ppt_x-#ppt_w/2"/>
                                          </p:val>
                                        </p:tav>
                                        <p:tav tm="100000">
                                          <p:val>
                                            <p:strVal val="#ppt_x"/>
                                          </p:val>
                                        </p:tav>
                                      </p:tavLst>
                                    </p:anim>
                                    <p:anim calcmode="lin" valueType="num">
                                      <p:cBhvr>
                                        <p:cTn id="8" dur="500" fill="hold"/>
                                        <p:tgtEl>
                                          <p:spTgt spid="72856"/>
                                        </p:tgtEl>
                                        <p:attrNameLst>
                                          <p:attrName>ppt_y</p:attrName>
                                        </p:attrNameLst>
                                      </p:cBhvr>
                                      <p:tavLst>
                                        <p:tav tm="0">
                                          <p:val>
                                            <p:strVal val="#ppt_y"/>
                                          </p:val>
                                        </p:tav>
                                        <p:tav tm="100000">
                                          <p:val>
                                            <p:strVal val="#ppt_y"/>
                                          </p:val>
                                        </p:tav>
                                      </p:tavLst>
                                    </p:anim>
                                    <p:anim calcmode="lin" valueType="num">
                                      <p:cBhvr>
                                        <p:cTn id="9" dur="500" fill="hold"/>
                                        <p:tgtEl>
                                          <p:spTgt spid="72856"/>
                                        </p:tgtEl>
                                        <p:attrNameLst>
                                          <p:attrName>ppt_w</p:attrName>
                                        </p:attrNameLst>
                                      </p:cBhvr>
                                      <p:tavLst>
                                        <p:tav tm="0">
                                          <p:val>
                                            <p:fltVal val="0"/>
                                          </p:val>
                                        </p:tav>
                                        <p:tav tm="100000">
                                          <p:val>
                                            <p:strVal val="#ppt_w"/>
                                          </p:val>
                                        </p:tav>
                                      </p:tavLst>
                                    </p:anim>
                                    <p:anim calcmode="lin" valueType="num">
                                      <p:cBhvr>
                                        <p:cTn id="10" dur="500" fill="hold"/>
                                        <p:tgtEl>
                                          <p:spTgt spid="72856"/>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72814"/>
                                        </p:tgtEl>
                                        <p:attrNameLst>
                                          <p:attrName>style.visibility</p:attrName>
                                        </p:attrNameLst>
                                      </p:cBhvr>
                                      <p:to>
                                        <p:strVal val="visible"/>
                                      </p:to>
                                    </p:set>
                                    <p:anim calcmode="lin" valueType="num">
                                      <p:cBhvr>
                                        <p:cTn id="13" dur="500" fill="hold"/>
                                        <p:tgtEl>
                                          <p:spTgt spid="72814"/>
                                        </p:tgtEl>
                                        <p:attrNameLst>
                                          <p:attrName>ppt_x</p:attrName>
                                        </p:attrNameLst>
                                      </p:cBhvr>
                                      <p:tavLst>
                                        <p:tav tm="0">
                                          <p:val>
                                            <p:strVal val="#ppt_x-#ppt_w/2"/>
                                          </p:val>
                                        </p:tav>
                                        <p:tav tm="100000">
                                          <p:val>
                                            <p:strVal val="#ppt_x"/>
                                          </p:val>
                                        </p:tav>
                                      </p:tavLst>
                                    </p:anim>
                                    <p:anim calcmode="lin" valueType="num">
                                      <p:cBhvr>
                                        <p:cTn id="14" dur="500" fill="hold"/>
                                        <p:tgtEl>
                                          <p:spTgt spid="72814"/>
                                        </p:tgtEl>
                                        <p:attrNameLst>
                                          <p:attrName>ppt_y</p:attrName>
                                        </p:attrNameLst>
                                      </p:cBhvr>
                                      <p:tavLst>
                                        <p:tav tm="0">
                                          <p:val>
                                            <p:strVal val="#ppt_y"/>
                                          </p:val>
                                        </p:tav>
                                        <p:tav tm="100000">
                                          <p:val>
                                            <p:strVal val="#ppt_y"/>
                                          </p:val>
                                        </p:tav>
                                      </p:tavLst>
                                    </p:anim>
                                    <p:anim calcmode="lin" valueType="num">
                                      <p:cBhvr>
                                        <p:cTn id="15" dur="500" fill="hold"/>
                                        <p:tgtEl>
                                          <p:spTgt spid="72814"/>
                                        </p:tgtEl>
                                        <p:attrNameLst>
                                          <p:attrName>ppt_w</p:attrName>
                                        </p:attrNameLst>
                                      </p:cBhvr>
                                      <p:tavLst>
                                        <p:tav tm="0">
                                          <p:val>
                                            <p:fltVal val="0"/>
                                          </p:val>
                                        </p:tav>
                                        <p:tav tm="100000">
                                          <p:val>
                                            <p:strVal val="#ppt_w"/>
                                          </p:val>
                                        </p:tav>
                                      </p:tavLst>
                                    </p:anim>
                                    <p:anim calcmode="lin" valueType="num">
                                      <p:cBhvr>
                                        <p:cTn id="16" dur="500" fill="hold"/>
                                        <p:tgtEl>
                                          <p:spTgt spid="72814"/>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8" fill="hold" nodeType="afterEffect">
                                  <p:stCondLst>
                                    <p:cond delay="0"/>
                                  </p:stCondLst>
                                  <p:childTnLst>
                                    <p:set>
                                      <p:cBhvr>
                                        <p:cTn id="19" dur="1" fill="hold">
                                          <p:stCondLst>
                                            <p:cond delay="0"/>
                                          </p:stCondLst>
                                        </p:cTn>
                                        <p:tgtEl>
                                          <p:spTgt spid="72870"/>
                                        </p:tgtEl>
                                        <p:attrNameLst>
                                          <p:attrName>style.visibility</p:attrName>
                                        </p:attrNameLst>
                                      </p:cBhvr>
                                      <p:to>
                                        <p:strVal val="visible"/>
                                      </p:to>
                                    </p:set>
                                    <p:anim calcmode="lin" valueType="num">
                                      <p:cBhvr>
                                        <p:cTn id="20" dur="500" fill="hold"/>
                                        <p:tgtEl>
                                          <p:spTgt spid="72870"/>
                                        </p:tgtEl>
                                        <p:attrNameLst>
                                          <p:attrName>ppt_x</p:attrName>
                                        </p:attrNameLst>
                                      </p:cBhvr>
                                      <p:tavLst>
                                        <p:tav tm="0">
                                          <p:val>
                                            <p:strVal val="#ppt_x-#ppt_w/2"/>
                                          </p:val>
                                        </p:tav>
                                        <p:tav tm="100000">
                                          <p:val>
                                            <p:strVal val="#ppt_x"/>
                                          </p:val>
                                        </p:tav>
                                      </p:tavLst>
                                    </p:anim>
                                    <p:anim calcmode="lin" valueType="num">
                                      <p:cBhvr>
                                        <p:cTn id="21" dur="500" fill="hold"/>
                                        <p:tgtEl>
                                          <p:spTgt spid="72870"/>
                                        </p:tgtEl>
                                        <p:attrNameLst>
                                          <p:attrName>ppt_y</p:attrName>
                                        </p:attrNameLst>
                                      </p:cBhvr>
                                      <p:tavLst>
                                        <p:tav tm="0">
                                          <p:val>
                                            <p:strVal val="#ppt_y"/>
                                          </p:val>
                                        </p:tav>
                                        <p:tav tm="100000">
                                          <p:val>
                                            <p:strVal val="#ppt_y"/>
                                          </p:val>
                                        </p:tav>
                                      </p:tavLst>
                                    </p:anim>
                                    <p:anim calcmode="lin" valueType="num">
                                      <p:cBhvr>
                                        <p:cTn id="22" dur="500" fill="hold"/>
                                        <p:tgtEl>
                                          <p:spTgt spid="72870"/>
                                        </p:tgtEl>
                                        <p:attrNameLst>
                                          <p:attrName>ppt_w</p:attrName>
                                        </p:attrNameLst>
                                      </p:cBhvr>
                                      <p:tavLst>
                                        <p:tav tm="0">
                                          <p:val>
                                            <p:fltVal val="0"/>
                                          </p:val>
                                        </p:tav>
                                        <p:tav tm="100000">
                                          <p:val>
                                            <p:strVal val="#ppt_w"/>
                                          </p:val>
                                        </p:tav>
                                      </p:tavLst>
                                    </p:anim>
                                    <p:anim calcmode="lin" valueType="num">
                                      <p:cBhvr>
                                        <p:cTn id="23" dur="500" fill="hold"/>
                                        <p:tgtEl>
                                          <p:spTgt spid="72870"/>
                                        </p:tgtEl>
                                        <p:attrNameLst>
                                          <p:attrName>ppt_h</p:attrName>
                                        </p:attrNameLst>
                                      </p:cBhvr>
                                      <p:tavLst>
                                        <p:tav tm="0">
                                          <p:val>
                                            <p:strVal val="#ppt_h"/>
                                          </p:val>
                                        </p:tav>
                                        <p:tav tm="100000">
                                          <p:val>
                                            <p:strVal val="#ppt_h"/>
                                          </p:val>
                                        </p:tav>
                                      </p:tavLst>
                                    </p:anim>
                                  </p:childTnLst>
                                </p:cTn>
                              </p:par>
                              <p:par>
                                <p:cTn id="24" presetID="17" presetClass="entr" presetSubtype="8" fill="hold" grpId="0" nodeType="withEffect">
                                  <p:stCondLst>
                                    <p:cond delay="0"/>
                                  </p:stCondLst>
                                  <p:childTnLst>
                                    <p:set>
                                      <p:cBhvr>
                                        <p:cTn id="25" dur="1" fill="hold">
                                          <p:stCondLst>
                                            <p:cond delay="0"/>
                                          </p:stCondLst>
                                        </p:cTn>
                                        <p:tgtEl>
                                          <p:spTgt spid="72837"/>
                                        </p:tgtEl>
                                        <p:attrNameLst>
                                          <p:attrName>style.visibility</p:attrName>
                                        </p:attrNameLst>
                                      </p:cBhvr>
                                      <p:to>
                                        <p:strVal val="visible"/>
                                      </p:to>
                                    </p:set>
                                    <p:anim calcmode="lin" valueType="num">
                                      <p:cBhvr>
                                        <p:cTn id="26" dur="500" fill="hold"/>
                                        <p:tgtEl>
                                          <p:spTgt spid="72837"/>
                                        </p:tgtEl>
                                        <p:attrNameLst>
                                          <p:attrName>ppt_x</p:attrName>
                                        </p:attrNameLst>
                                      </p:cBhvr>
                                      <p:tavLst>
                                        <p:tav tm="0">
                                          <p:val>
                                            <p:strVal val="#ppt_x-#ppt_w/2"/>
                                          </p:val>
                                        </p:tav>
                                        <p:tav tm="100000">
                                          <p:val>
                                            <p:strVal val="#ppt_x"/>
                                          </p:val>
                                        </p:tav>
                                      </p:tavLst>
                                    </p:anim>
                                    <p:anim calcmode="lin" valueType="num">
                                      <p:cBhvr>
                                        <p:cTn id="27" dur="500" fill="hold"/>
                                        <p:tgtEl>
                                          <p:spTgt spid="72837"/>
                                        </p:tgtEl>
                                        <p:attrNameLst>
                                          <p:attrName>ppt_y</p:attrName>
                                        </p:attrNameLst>
                                      </p:cBhvr>
                                      <p:tavLst>
                                        <p:tav tm="0">
                                          <p:val>
                                            <p:strVal val="#ppt_y"/>
                                          </p:val>
                                        </p:tav>
                                        <p:tav tm="100000">
                                          <p:val>
                                            <p:strVal val="#ppt_y"/>
                                          </p:val>
                                        </p:tav>
                                      </p:tavLst>
                                    </p:anim>
                                    <p:anim calcmode="lin" valueType="num">
                                      <p:cBhvr>
                                        <p:cTn id="28" dur="500" fill="hold"/>
                                        <p:tgtEl>
                                          <p:spTgt spid="72837"/>
                                        </p:tgtEl>
                                        <p:attrNameLst>
                                          <p:attrName>ppt_w</p:attrName>
                                        </p:attrNameLst>
                                      </p:cBhvr>
                                      <p:tavLst>
                                        <p:tav tm="0">
                                          <p:val>
                                            <p:fltVal val="0"/>
                                          </p:val>
                                        </p:tav>
                                        <p:tav tm="100000">
                                          <p:val>
                                            <p:strVal val="#ppt_w"/>
                                          </p:val>
                                        </p:tav>
                                      </p:tavLst>
                                    </p:anim>
                                    <p:anim calcmode="lin" valueType="num">
                                      <p:cBhvr>
                                        <p:cTn id="29" dur="500" fill="hold"/>
                                        <p:tgtEl>
                                          <p:spTgt spid="728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14" grpId="0"/>
      <p:bldP spid="7283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929" name="Group 177"/>
          <p:cNvGraphicFramePr>
            <a:graphicFrameLocks noGrp="1"/>
          </p:cNvGraphicFramePr>
          <p:nvPr/>
        </p:nvGraphicFramePr>
        <p:xfrm>
          <a:off x="603250" y="920750"/>
          <a:ext cx="8115300" cy="1920240"/>
        </p:xfrm>
        <a:graphic>
          <a:graphicData uri="http://schemas.openxmlformats.org/drawingml/2006/table">
            <a:tbl>
              <a:tblPr/>
              <a:tblGrid>
                <a:gridCol w="8115300"/>
              </a:tblGrid>
              <a:tr h="1714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Ser punto de referencia nacional en materia de energías renovables</a:t>
                      </a:r>
                      <a:endParaRPr kumimoji="0" lang="es-ES" sz="1200" b="1" i="0" u="sng" strike="noStrike" cap="none" normalizeH="0" baseline="0" smtClean="0">
                        <a:ln>
                          <a:noFill/>
                        </a:ln>
                        <a:solidFill>
                          <a:schemeClr val="accent2"/>
                        </a:solidFill>
                        <a:effectLst/>
                        <a:latin typeface="Arial"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r h="1714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Satisfacer las necesidades de investigación y desarrollo tecnológico de clientes nacionales e internacionales</a:t>
                      </a:r>
                      <a:endParaRPr kumimoji="0" lang="es-ES" sz="1200" b="1" i="0" u="sng" strike="noStrike" cap="none" normalizeH="0" baseline="0" smtClean="0">
                        <a:ln>
                          <a:noFill/>
                        </a:ln>
                        <a:solidFill>
                          <a:schemeClr val="accent2"/>
                        </a:solidFill>
                        <a:effectLst/>
                        <a:latin typeface="Arial"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r h="1714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Formar recursos humanos de excelencia a nivel de posgrado</a:t>
                      </a:r>
                      <a:endParaRPr kumimoji="0" lang="es-ES" sz="1200" b="1" i="0" u="sng" strike="noStrike" cap="none" normalizeH="0" baseline="0" smtClean="0">
                        <a:ln>
                          <a:noFill/>
                        </a:ln>
                        <a:solidFill>
                          <a:schemeClr val="accent2"/>
                        </a:solidFill>
                        <a:effectLst/>
                        <a:latin typeface="Arial"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r h="1714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Captar recursos financieros para desarrollar y fortalecer el Programa</a:t>
                      </a:r>
                      <a:endParaRPr kumimoji="0" lang="es-ES" sz="1200" b="1" i="0" u="sng" strike="noStrike" cap="none" normalizeH="0" baseline="0" smtClean="0">
                        <a:ln>
                          <a:noFill/>
                        </a:ln>
                        <a:solidFill>
                          <a:schemeClr val="accent2"/>
                        </a:solidFill>
                        <a:effectLst/>
                        <a:latin typeface="Arial"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r h="1714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Incrementar la participación del personal académico en el Programa institucional</a:t>
                      </a:r>
                      <a:endParaRPr kumimoji="0" lang="es-ES" sz="1200" b="1" i="0" u="sng" strike="noStrike" cap="none" normalizeH="0" baseline="0" smtClean="0">
                        <a:ln>
                          <a:noFill/>
                        </a:ln>
                        <a:solidFill>
                          <a:schemeClr val="accent2"/>
                        </a:solidFill>
                        <a:effectLst/>
                        <a:latin typeface="Arial"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r h="1714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Incrementar el conocimiento del personal CyT del Centro en materia de energías renovables</a:t>
                      </a:r>
                      <a:endParaRPr kumimoji="0" lang="es-ES" sz="1200" b="1" i="0" u="sng" strike="noStrike" cap="none" normalizeH="0" baseline="0" smtClean="0">
                        <a:ln>
                          <a:noFill/>
                        </a:ln>
                        <a:solidFill>
                          <a:schemeClr val="accent2"/>
                        </a:solidFill>
                        <a:effectLst/>
                        <a:latin typeface="Arial"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r h="161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accent2"/>
                          </a:solidFill>
                          <a:effectLst/>
                          <a:latin typeface="Arial" charset="0"/>
                          <a:cs typeface="Arial" charset="0"/>
                        </a:rPr>
                        <a:t>Orientar al personal científico y tecnológico del Centro hacia los objetivos del Programa </a:t>
                      </a:r>
                      <a:endParaRPr kumimoji="0" lang="es-ES" sz="1200" b="1" i="0" u="sng" strike="noStrike" cap="none" normalizeH="0" baseline="0" smtClean="0">
                        <a:ln>
                          <a:noFill/>
                        </a:ln>
                        <a:solidFill>
                          <a:schemeClr val="accent2"/>
                        </a:solidFill>
                        <a:effectLst/>
                        <a:latin typeface="Arial"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99"/>
                    </a:solidFill>
                  </a:tcPr>
                </a:tc>
              </a:tr>
            </a:tbl>
          </a:graphicData>
        </a:graphic>
      </p:graphicFrame>
      <p:sp>
        <p:nvSpPr>
          <p:cNvPr id="74852" name="Rectangle 100"/>
          <p:cNvSpPr>
            <a:spLocks noChangeArrowheads="1"/>
          </p:cNvSpPr>
          <p:nvPr/>
        </p:nvSpPr>
        <p:spPr bwMode="auto">
          <a:xfrm>
            <a:off x="609600" y="585788"/>
            <a:ext cx="4791075" cy="336550"/>
          </a:xfrm>
          <a:prstGeom prst="rect">
            <a:avLst/>
          </a:prstGeom>
          <a:noFill/>
          <a:ln w="9525" algn="ctr">
            <a:noFill/>
            <a:miter lim="800000"/>
            <a:headEnd/>
            <a:tailEnd/>
          </a:ln>
          <a:effectLst>
            <a:prstShdw prst="shdw12">
              <a:srgbClr val="808080">
                <a:alpha val="50000"/>
              </a:srgbClr>
            </a:prstShdw>
          </a:effectLst>
        </p:spPr>
        <p:txBody>
          <a:bodyPr wrap="none">
            <a:spAutoFit/>
          </a:bodyPr>
          <a:lstStyle/>
          <a:p>
            <a:pPr algn="r"/>
            <a:r>
              <a:rPr lang="es-ES" sz="1600" u="none">
                <a:solidFill>
                  <a:srgbClr val="808000"/>
                </a:solidFill>
              </a:rPr>
              <a:t>Programa Institucional de Energías Renovables</a:t>
            </a:r>
          </a:p>
        </p:txBody>
      </p:sp>
      <p:graphicFrame>
        <p:nvGraphicFramePr>
          <p:cNvPr id="74946" name="Group 194"/>
          <p:cNvGraphicFramePr>
            <a:graphicFrameLocks noGrp="1"/>
          </p:cNvGraphicFramePr>
          <p:nvPr/>
        </p:nvGraphicFramePr>
        <p:xfrm>
          <a:off x="611188" y="3292475"/>
          <a:ext cx="7924800" cy="3017520"/>
        </p:xfrm>
        <a:graphic>
          <a:graphicData uri="http://schemas.openxmlformats.org/drawingml/2006/table">
            <a:tbl>
              <a:tblPr/>
              <a:tblGrid>
                <a:gridCol w="7924800"/>
              </a:tblGrid>
              <a:tr h="161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Arial" charset="0"/>
                        </a:rPr>
                        <a:t>Mejorar los resultados del Centro</a:t>
                      </a:r>
                      <a:endParaRPr kumimoji="0" lang="es-ES" sz="1200" b="1" i="0" u="sng" strike="noStrike" cap="none" normalizeH="0" baseline="0" dirty="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161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Arial" charset="0"/>
                        </a:rPr>
                        <a:t>Contar con financiamiento para la ejecución del Programa</a:t>
                      </a:r>
                      <a:endParaRPr kumimoji="0" lang="es-ES" sz="1200" b="1" i="0" u="sng" strike="noStrike" cap="none" normalizeH="0" baseline="0" dirty="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3238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Arial" charset="0"/>
                        </a:rPr>
                        <a:t>Poner al alcance del personal académico del CIMAV información pertinente, relevante y de frontera, en temas estratégicos para la Institución</a:t>
                      </a:r>
                      <a:endParaRPr kumimoji="0" lang="es-ES" sz="1200" b="1" i="0" u="sng" strike="noStrike" cap="none" normalizeH="0" baseline="0" dirty="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161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Arial" charset="0"/>
                        </a:rPr>
                        <a:t>Poner al alcance de cada empleado del CIMAV la información ad hoc para mejorar sus capacidades</a:t>
                      </a:r>
                      <a:endParaRPr kumimoji="0" lang="es-ES" sz="1200" b="1" i="0" u="sng" strike="noStrike" cap="none" normalizeH="0" baseline="0" dirty="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161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Arial" charset="0"/>
                        </a:rPr>
                        <a:t>Alinear las capacidades y competencias con la estrategia institucional</a:t>
                      </a:r>
                      <a:endParaRPr kumimoji="0" lang="es-ES" sz="1200" b="1" i="0" u="sng" strike="noStrike" cap="none" normalizeH="0" baseline="0" dirty="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3238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Arial" charset="0"/>
                        </a:rPr>
                        <a:t>Crear el ambiente de colaboración adecuado para el intercambio, aprovechamiento e innovación del conocimiento</a:t>
                      </a:r>
                      <a:endParaRPr kumimoji="0" lang="es-ES" sz="1200" b="1" i="0" u="sng" strike="noStrike" cap="none" normalizeH="0" baseline="0" dirty="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161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bg1"/>
                          </a:solidFill>
                          <a:effectLst/>
                          <a:latin typeface="Arial" charset="0"/>
                          <a:cs typeface="Arial" charset="0"/>
                        </a:rPr>
                        <a:t>Desarrollar una cultura que fomente el intercambio de información y conocimiento</a:t>
                      </a:r>
                      <a:endParaRPr kumimoji="0" lang="es-ES" sz="1200" b="1" i="0" u="sng" strike="noStrike" cap="none" normalizeH="0" baseline="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1619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Arial" charset="0"/>
                        </a:rPr>
                        <a:t>Lograr que la mayor parte de los empleados del CIMAV gestionen y utilicen el conocimiento disponible</a:t>
                      </a:r>
                      <a:endParaRPr kumimoji="0" lang="es-ES" sz="1200" b="1" i="0" u="sng" strike="noStrike" cap="none" normalizeH="0" baseline="0" dirty="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3238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charset="0"/>
                          <a:cs typeface="Arial" charset="0"/>
                        </a:rPr>
                        <a:t>Utilizar el modelo más adecuado para la implantación de un Sistema de Gestión del Conocimiento en el que se involucre la totalidad del personal</a:t>
                      </a:r>
                      <a:endParaRPr kumimoji="0" lang="es-ES" sz="1200" b="1" i="0" u="sng" strike="noStrike" cap="none" normalizeH="0" baseline="0" dirty="0" smtClean="0">
                        <a:ln>
                          <a:noFill/>
                        </a:ln>
                        <a:solidFill>
                          <a:schemeClr val="bg1"/>
                        </a:solidFill>
                        <a:effectLst/>
                        <a:latin typeface="Arial"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bl>
          </a:graphicData>
        </a:graphic>
      </p:graphicFrame>
      <p:sp>
        <p:nvSpPr>
          <p:cNvPr id="74924" name="Rectangle 172"/>
          <p:cNvSpPr>
            <a:spLocks noChangeArrowheads="1"/>
          </p:cNvSpPr>
          <p:nvPr/>
        </p:nvSpPr>
        <p:spPr bwMode="auto">
          <a:xfrm>
            <a:off x="534988" y="2913063"/>
            <a:ext cx="5257800" cy="336550"/>
          </a:xfrm>
          <a:prstGeom prst="rect">
            <a:avLst/>
          </a:prstGeom>
          <a:noFill/>
          <a:ln w="9525" algn="ctr">
            <a:noFill/>
            <a:miter lim="800000"/>
            <a:headEnd/>
            <a:tailEnd/>
          </a:ln>
          <a:effectLst>
            <a:prstShdw prst="shdw12">
              <a:srgbClr val="808080">
                <a:alpha val="50000"/>
              </a:srgbClr>
            </a:prstShdw>
          </a:effectLst>
        </p:spPr>
        <p:txBody>
          <a:bodyPr wrap="none">
            <a:spAutoFit/>
          </a:bodyPr>
          <a:lstStyle/>
          <a:p>
            <a:pPr algn="r" eaLnBrk="0" fontAlgn="b" hangingPunct="0"/>
            <a:r>
              <a:rPr lang="es-ES" sz="1600" u="none">
                <a:solidFill>
                  <a:srgbClr val="003300"/>
                </a:solidFill>
              </a:rPr>
              <a:t>Programa Institucional de Gestión del Conocimiento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74929"/>
                                        </p:tgtEl>
                                        <p:attrNameLst>
                                          <p:attrName>style.visibility</p:attrName>
                                        </p:attrNameLst>
                                      </p:cBhvr>
                                      <p:to>
                                        <p:strVal val="visible"/>
                                      </p:to>
                                    </p:set>
                                    <p:anim calcmode="lin" valueType="num">
                                      <p:cBhvr>
                                        <p:cTn id="7" dur="500" fill="hold"/>
                                        <p:tgtEl>
                                          <p:spTgt spid="74929"/>
                                        </p:tgtEl>
                                        <p:attrNameLst>
                                          <p:attrName>ppt_x</p:attrName>
                                        </p:attrNameLst>
                                      </p:cBhvr>
                                      <p:tavLst>
                                        <p:tav tm="0">
                                          <p:val>
                                            <p:strVal val="#ppt_x-#ppt_w/2"/>
                                          </p:val>
                                        </p:tav>
                                        <p:tav tm="100000">
                                          <p:val>
                                            <p:strVal val="#ppt_x"/>
                                          </p:val>
                                        </p:tav>
                                      </p:tavLst>
                                    </p:anim>
                                    <p:anim calcmode="lin" valueType="num">
                                      <p:cBhvr>
                                        <p:cTn id="8" dur="500" fill="hold"/>
                                        <p:tgtEl>
                                          <p:spTgt spid="74929"/>
                                        </p:tgtEl>
                                        <p:attrNameLst>
                                          <p:attrName>ppt_y</p:attrName>
                                        </p:attrNameLst>
                                      </p:cBhvr>
                                      <p:tavLst>
                                        <p:tav tm="0">
                                          <p:val>
                                            <p:strVal val="#ppt_y"/>
                                          </p:val>
                                        </p:tav>
                                        <p:tav tm="100000">
                                          <p:val>
                                            <p:strVal val="#ppt_y"/>
                                          </p:val>
                                        </p:tav>
                                      </p:tavLst>
                                    </p:anim>
                                    <p:anim calcmode="lin" valueType="num">
                                      <p:cBhvr>
                                        <p:cTn id="9" dur="500" fill="hold"/>
                                        <p:tgtEl>
                                          <p:spTgt spid="74929"/>
                                        </p:tgtEl>
                                        <p:attrNameLst>
                                          <p:attrName>ppt_w</p:attrName>
                                        </p:attrNameLst>
                                      </p:cBhvr>
                                      <p:tavLst>
                                        <p:tav tm="0">
                                          <p:val>
                                            <p:fltVal val="0"/>
                                          </p:val>
                                        </p:tav>
                                        <p:tav tm="100000">
                                          <p:val>
                                            <p:strVal val="#ppt_w"/>
                                          </p:val>
                                        </p:tav>
                                      </p:tavLst>
                                    </p:anim>
                                    <p:anim calcmode="lin" valueType="num">
                                      <p:cBhvr>
                                        <p:cTn id="10" dur="500" fill="hold"/>
                                        <p:tgtEl>
                                          <p:spTgt spid="74929"/>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74852"/>
                                        </p:tgtEl>
                                        <p:attrNameLst>
                                          <p:attrName>style.visibility</p:attrName>
                                        </p:attrNameLst>
                                      </p:cBhvr>
                                      <p:to>
                                        <p:strVal val="visible"/>
                                      </p:to>
                                    </p:set>
                                    <p:anim calcmode="lin" valueType="num">
                                      <p:cBhvr>
                                        <p:cTn id="13" dur="500" fill="hold"/>
                                        <p:tgtEl>
                                          <p:spTgt spid="74852"/>
                                        </p:tgtEl>
                                        <p:attrNameLst>
                                          <p:attrName>ppt_x</p:attrName>
                                        </p:attrNameLst>
                                      </p:cBhvr>
                                      <p:tavLst>
                                        <p:tav tm="0">
                                          <p:val>
                                            <p:strVal val="#ppt_x-#ppt_w/2"/>
                                          </p:val>
                                        </p:tav>
                                        <p:tav tm="100000">
                                          <p:val>
                                            <p:strVal val="#ppt_x"/>
                                          </p:val>
                                        </p:tav>
                                      </p:tavLst>
                                    </p:anim>
                                    <p:anim calcmode="lin" valueType="num">
                                      <p:cBhvr>
                                        <p:cTn id="14" dur="500" fill="hold"/>
                                        <p:tgtEl>
                                          <p:spTgt spid="74852"/>
                                        </p:tgtEl>
                                        <p:attrNameLst>
                                          <p:attrName>ppt_y</p:attrName>
                                        </p:attrNameLst>
                                      </p:cBhvr>
                                      <p:tavLst>
                                        <p:tav tm="0">
                                          <p:val>
                                            <p:strVal val="#ppt_y"/>
                                          </p:val>
                                        </p:tav>
                                        <p:tav tm="100000">
                                          <p:val>
                                            <p:strVal val="#ppt_y"/>
                                          </p:val>
                                        </p:tav>
                                      </p:tavLst>
                                    </p:anim>
                                    <p:anim calcmode="lin" valueType="num">
                                      <p:cBhvr>
                                        <p:cTn id="15" dur="500" fill="hold"/>
                                        <p:tgtEl>
                                          <p:spTgt spid="74852"/>
                                        </p:tgtEl>
                                        <p:attrNameLst>
                                          <p:attrName>ppt_w</p:attrName>
                                        </p:attrNameLst>
                                      </p:cBhvr>
                                      <p:tavLst>
                                        <p:tav tm="0">
                                          <p:val>
                                            <p:fltVal val="0"/>
                                          </p:val>
                                        </p:tav>
                                        <p:tav tm="100000">
                                          <p:val>
                                            <p:strVal val="#ppt_w"/>
                                          </p:val>
                                        </p:tav>
                                      </p:tavLst>
                                    </p:anim>
                                    <p:anim calcmode="lin" valueType="num">
                                      <p:cBhvr>
                                        <p:cTn id="16" dur="500" fill="hold"/>
                                        <p:tgtEl>
                                          <p:spTgt spid="74852"/>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7" presetClass="entr" presetSubtype="8" fill="hold" nodeType="afterEffect">
                                  <p:stCondLst>
                                    <p:cond delay="0"/>
                                  </p:stCondLst>
                                  <p:childTnLst>
                                    <p:set>
                                      <p:cBhvr>
                                        <p:cTn id="19" dur="1" fill="hold">
                                          <p:stCondLst>
                                            <p:cond delay="0"/>
                                          </p:stCondLst>
                                        </p:cTn>
                                        <p:tgtEl>
                                          <p:spTgt spid="74946"/>
                                        </p:tgtEl>
                                        <p:attrNameLst>
                                          <p:attrName>style.visibility</p:attrName>
                                        </p:attrNameLst>
                                      </p:cBhvr>
                                      <p:to>
                                        <p:strVal val="visible"/>
                                      </p:to>
                                    </p:set>
                                    <p:anim calcmode="lin" valueType="num">
                                      <p:cBhvr>
                                        <p:cTn id="20" dur="500" fill="hold"/>
                                        <p:tgtEl>
                                          <p:spTgt spid="74946"/>
                                        </p:tgtEl>
                                        <p:attrNameLst>
                                          <p:attrName>ppt_x</p:attrName>
                                        </p:attrNameLst>
                                      </p:cBhvr>
                                      <p:tavLst>
                                        <p:tav tm="0">
                                          <p:val>
                                            <p:strVal val="#ppt_x-#ppt_w/2"/>
                                          </p:val>
                                        </p:tav>
                                        <p:tav tm="100000">
                                          <p:val>
                                            <p:strVal val="#ppt_x"/>
                                          </p:val>
                                        </p:tav>
                                      </p:tavLst>
                                    </p:anim>
                                    <p:anim calcmode="lin" valueType="num">
                                      <p:cBhvr>
                                        <p:cTn id="21" dur="500" fill="hold"/>
                                        <p:tgtEl>
                                          <p:spTgt spid="74946"/>
                                        </p:tgtEl>
                                        <p:attrNameLst>
                                          <p:attrName>ppt_y</p:attrName>
                                        </p:attrNameLst>
                                      </p:cBhvr>
                                      <p:tavLst>
                                        <p:tav tm="0">
                                          <p:val>
                                            <p:strVal val="#ppt_y"/>
                                          </p:val>
                                        </p:tav>
                                        <p:tav tm="100000">
                                          <p:val>
                                            <p:strVal val="#ppt_y"/>
                                          </p:val>
                                        </p:tav>
                                      </p:tavLst>
                                    </p:anim>
                                    <p:anim calcmode="lin" valueType="num">
                                      <p:cBhvr>
                                        <p:cTn id="22" dur="500" fill="hold"/>
                                        <p:tgtEl>
                                          <p:spTgt spid="74946"/>
                                        </p:tgtEl>
                                        <p:attrNameLst>
                                          <p:attrName>ppt_w</p:attrName>
                                        </p:attrNameLst>
                                      </p:cBhvr>
                                      <p:tavLst>
                                        <p:tav tm="0">
                                          <p:val>
                                            <p:fltVal val="0"/>
                                          </p:val>
                                        </p:tav>
                                        <p:tav tm="100000">
                                          <p:val>
                                            <p:strVal val="#ppt_w"/>
                                          </p:val>
                                        </p:tav>
                                      </p:tavLst>
                                    </p:anim>
                                    <p:anim calcmode="lin" valueType="num">
                                      <p:cBhvr>
                                        <p:cTn id="23" dur="500" fill="hold"/>
                                        <p:tgtEl>
                                          <p:spTgt spid="74946"/>
                                        </p:tgtEl>
                                        <p:attrNameLst>
                                          <p:attrName>ppt_h</p:attrName>
                                        </p:attrNameLst>
                                      </p:cBhvr>
                                      <p:tavLst>
                                        <p:tav tm="0">
                                          <p:val>
                                            <p:strVal val="#ppt_h"/>
                                          </p:val>
                                        </p:tav>
                                        <p:tav tm="100000">
                                          <p:val>
                                            <p:strVal val="#ppt_h"/>
                                          </p:val>
                                        </p:tav>
                                      </p:tavLst>
                                    </p:anim>
                                  </p:childTnLst>
                                </p:cTn>
                              </p:par>
                              <p:par>
                                <p:cTn id="24" presetID="17" presetClass="entr" presetSubtype="8" fill="hold" grpId="0" nodeType="withEffect">
                                  <p:stCondLst>
                                    <p:cond delay="0"/>
                                  </p:stCondLst>
                                  <p:childTnLst>
                                    <p:set>
                                      <p:cBhvr>
                                        <p:cTn id="25" dur="1" fill="hold">
                                          <p:stCondLst>
                                            <p:cond delay="0"/>
                                          </p:stCondLst>
                                        </p:cTn>
                                        <p:tgtEl>
                                          <p:spTgt spid="74924"/>
                                        </p:tgtEl>
                                        <p:attrNameLst>
                                          <p:attrName>style.visibility</p:attrName>
                                        </p:attrNameLst>
                                      </p:cBhvr>
                                      <p:to>
                                        <p:strVal val="visible"/>
                                      </p:to>
                                    </p:set>
                                    <p:anim calcmode="lin" valueType="num">
                                      <p:cBhvr>
                                        <p:cTn id="26" dur="500" fill="hold"/>
                                        <p:tgtEl>
                                          <p:spTgt spid="74924"/>
                                        </p:tgtEl>
                                        <p:attrNameLst>
                                          <p:attrName>ppt_x</p:attrName>
                                        </p:attrNameLst>
                                      </p:cBhvr>
                                      <p:tavLst>
                                        <p:tav tm="0">
                                          <p:val>
                                            <p:strVal val="#ppt_x-#ppt_w/2"/>
                                          </p:val>
                                        </p:tav>
                                        <p:tav tm="100000">
                                          <p:val>
                                            <p:strVal val="#ppt_x"/>
                                          </p:val>
                                        </p:tav>
                                      </p:tavLst>
                                    </p:anim>
                                    <p:anim calcmode="lin" valueType="num">
                                      <p:cBhvr>
                                        <p:cTn id="27" dur="500" fill="hold"/>
                                        <p:tgtEl>
                                          <p:spTgt spid="74924"/>
                                        </p:tgtEl>
                                        <p:attrNameLst>
                                          <p:attrName>ppt_y</p:attrName>
                                        </p:attrNameLst>
                                      </p:cBhvr>
                                      <p:tavLst>
                                        <p:tav tm="0">
                                          <p:val>
                                            <p:strVal val="#ppt_y"/>
                                          </p:val>
                                        </p:tav>
                                        <p:tav tm="100000">
                                          <p:val>
                                            <p:strVal val="#ppt_y"/>
                                          </p:val>
                                        </p:tav>
                                      </p:tavLst>
                                    </p:anim>
                                    <p:anim calcmode="lin" valueType="num">
                                      <p:cBhvr>
                                        <p:cTn id="28" dur="500" fill="hold"/>
                                        <p:tgtEl>
                                          <p:spTgt spid="74924"/>
                                        </p:tgtEl>
                                        <p:attrNameLst>
                                          <p:attrName>ppt_w</p:attrName>
                                        </p:attrNameLst>
                                      </p:cBhvr>
                                      <p:tavLst>
                                        <p:tav tm="0">
                                          <p:val>
                                            <p:fltVal val="0"/>
                                          </p:val>
                                        </p:tav>
                                        <p:tav tm="100000">
                                          <p:val>
                                            <p:strVal val="#ppt_w"/>
                                          </p:val>
                                        </p:tav>
                                      </p:tavLst>
                                    </p:anim>
                                    <p:anim calcmode="lin" valueType="num">
                                      <p:cBhvr>
                                        <p:cTn id="29" dur="500" fill="hold"/>
                                        <p:tgtEl>
                                          <p:spTgt spid="749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2" grpId="0"/>
      <p:bldP spid="7492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3454400" y="32781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
        <p:nvSpPr>
          <p:cNvPr id="90115" name="Rectangle 2"/>
          <p:cNvSpPr>
            <a:spLocks noChangeArrowheads="1"/>
          </p:cNvSpPr>
          <p:nvPr/>
        </p:nvSpPr>
        <p:spPr bwMode="auto">
          <a:xfrm>
            <a:off x="279400" y="2754313"/>
            <a:ext cx="8572500" cy="457200"/>
          </a:xfrm>
          <a:prstGeom prst="rect">
            <a:avLst/>
          </a:prstGeom>
          <a:noFill/>
          <a:ln w="9525" algn="ctr">
            <a:noFill/>
            <a:miter lim="800000"/>
            <a:headEnd/>
            <a:tailEnd/>
          </a:ln>
        </p:spPr>
        <p:txBody>
          <a:bodyPr>
            <a:spAutoFit/>
          </a:bodyPr>
          <a:lstStyle/>
          <a:p>
            <a:r>
              <a:rPr lang="es-ES" sz="2400" u="none">
                <a:solidFill>
                  <a:schemeClr val="accent2"/>
                </a:solidFill>
              </a:rPr>
              <a:t>14. Solicitud de acuerdos al Órgano de Gobierno</a:t>
            </a:r>
            <a:endParaRPr lang="es-MX" sz="24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4044950" y="128588"/>
            <a:ext cx="5099050" cy="366712"/>
          </a:xfrm>
          <a:prstGeom prst="rect">
            <a:avLst/>
          </a:prstGeom>
          <a:noFill/>
          <a:ln w="9525" algn="ctr">
            <a:noFill/>
            <a:miter lim="800000"/>
            <a:headEnd/>
            <a:tailEnd/>
          </a:ln>
        </p:spPr>
        <p:txBody>
          <a:bodyPr wrap="none">
            <a:spAutoFit/>
          </a:bodyPr>
          <a:lstStyle/>
          <a:p>
            <a:pPr algn="r"/>
            <a:r>
              <a:rPr lang="es-ES" sz="1800" u="none">
                <a:solidFill>
                  <a:srgbClr val="A50021"/>
                </a:solidFill>
              </a:rPr>
              <a:t>Solicitud de acuerdos al Órgano de Gobierno</a:t>
            </a:r>
            <a:endParaRPr lang="es-MX" sz="1800" b="0" u="none"/>
          </a:p>
        </p:txBody>
      </p:sp>
      <p:sp>
        <p:nvSpPr>
          <p:cNvPr id="91139" name="Rectangle 1"/>
          <p:cNvSpPr>
            <a:spLocks noChangeArrowheads="1"/>
          </p:cNvSpPr>
          <p:nvPr/>
        </p:nvSpPr>
        <p:spPr bwMode="auto">
          <a:xfrm>
            <a:off x="228600" y="1050925"/>
            <a:ext cx="8585200" cy="5267325"/>
          </a:xfrm>
          <a:prstGeom prst="rect">
            <a:avLst/>
          </a:prstGeom>
          <a:noFill/>
          <a:ln w="9525">
            <a:noFill/>
            <a:miter lim="800000"/>
            <a:headEnd/>
            <a:tailEnd/>
          </a:ln>
        </p:spPr>
        <p:txBody>
          <a:bodyPr anchor="ctr">
            <a:spAutoFit/>
          </a:bodyPr>
          <a:lstStyle/>
          <a:p>
            <a:pPr marL="355600" indent="-355600" algn="just">
              <a:tabLst>
                <a:tab pos="355600" algn="l"/>
              </a:tabLst>
            </a:pPr>
            <a:r>
              <a:rPr lang="es-ES" sz="1700" u="none">
                <a:solidFill>
                  <a:srgbClr val="C00000"/>
                </a:solidFill>
                <a:ea typeface="Times New Roman" pitchFamily="18" charset="0"/>
                <a:cs typeface="Arial" charset="0"/>
              </a:rPr>
              <a:t>Presentación y, en su caso, aprobación de:</a:t>
            </a:r>
          </a:p>
          <a:p>
            <a:pPr marL="355600" indent="-355600" algn="just">
              <a:tabLst>
                <a:tab pos="355600" algn="l"/>
              </a:tabLst>
            </a:pPr>
            <a:endParaRPr lang="es-MX" sz="1700" b="0" u="none">
              <a:solidFill>
                <a:schemeClr val="accent2"/>
              </a:solidFill>
              <a:ea typeface="Times New Roman" pitchFamily="18" charset="0"/>
              <a:cs typeface="Arial" charset="0"/>
            </a:endParaRPr>
          </a:p>
          <a:p>
            <a:pPr marL="355600" indent="-355600" algn="just" eaLnBrk="0" hangingPunct="0">
              <a:tabLst>
                <a:tab pos="355600" algn="l"/>
              </a:tabLst>
            </a:pPr>
            <a:r>
              <a:rPr lang="es-ES" sz="1700" u="none">
                <a:solidFill>
                  <a:schemeClr val="accent2"/>
                </a:solidFill>
                <a:ea typeface="Times New Roman" pitchFamily="18" charset="0"/>
                <a:cs typeface="Arial" charset="0"/>
              </a:rPr>
              <a:t>1.-Calendario de Sesiones Ordinarias de Órgano de Gobierno del año 2010</a:t>
            </a:r>
          </a:p>
          <a:p>
            <a:pPr marL="355600" indent="-355600" algn="just" eaLnBrk="0" hangingPunct="0">
              <a:tabLst>
                <a:tab pos="355600" algn="l"/>
              </a:tabLst>
            </a:pPr>
            <a:endParaRPr lang="es-MX" sz="1700" b="0" u="none">
              <a:solidFill>
                <a:schemeClr val="accent2"/>
              </a:solidFill>
              <a:ea typeface="Times New Roman" pitchFamily="18" charset="0"/>
              <a:cs typeface="Arial" charset="0"/>
            </a:endParaRPr>
          </a:p>
          <a:p>
            <a:pPr marL="355600" indent="-355600" algn="just" eaLnBrk="0" hangingPunct="0">
              <a:tabLst>
                <a:tab pos="355600" algn="l"/>
              </a:tabLst>
            </a:pPr>
            <a:r>
              <a:rPr lang="es-ES" sz="1700" u="none">
                <a:solidFill>
                  <a:schemeClr val="accent2"/>
                </a:solidFill>
                <a:cs typeface="Times New Roman" pitchFamily="18" charset="0"/>
              </a:rPr>
              <a:t>2.-Programa integral de inversión 2010</a:t>
            </a:r>
          </a:p>
          <a:p>
            <a:pPr marL="355600" indent="-355600" algn="just" eaLnBrk="0" hangingPunct="0">
              <a:tabLst>
                <a:tab pos="355600" algn="l"/>
              </a:tabLst>
            </a:pPr>
            <a:endParaRPr lang="es-MX" sz="1700" b="0" u="none">
              <a:solidFill>
                <a:schemeClr val="accent2"/>
              </a:solidFill>
            </a:endParaRPr>
          </a:p>
          <a:p>
            <a:pPr marL="355600" indent="-355600" algn="just" eaLnBrk="0" hangingPunct="0">
              <a:tabLst>
                <a:tab pos="355600" algn="l"/>
              </a:tabLst>
            </a:pPr>
            <a:r>
              <a:rPr lang="es-ES" sz="1700" u="none">
                <a:solidFill>
                  <a:schemeClr val="accent2"/>
                </a:solidFill>
                <a:cs typeface="Times New Roman" pitchFamily="18" charset="0"/>
              </a:rPr>
              <a:t>3.-Proyectos de Inversión derivados de la Convocatoria 2010 del CONACYT</a:t>
            </a:r>
          </a:p>
          <a:p>
            <a:pPr marL="355600" indent="-355600" algn="just" eaLnBrk="0" hangingPunct="0">
              <a:tabLst>
                <a:tab pos="355600" algn="l"/>
              </a:tabLst>
            </a:pPr>
            <a:endParaRPr lang="es-MX" sz="1700" b="0" u="none">
              <a:solidFill>
                <a:schemeClr val="accent2"/>
              </a:solidFill>
            </a:endParaRPr>
          </a:p>
          <a:p>
            <a:pPr marL="723900" lvl="4" indent="-266700" algn="just" eaLnBrk="0" hangingPunct="0">
              <a:tabLst>
                <a:tab pos="355600" algn="l"/>
              </a:tabLst>
            </a:pPr>
            <a:r>
              <a:rPr lang="es-ES" sz="1700" u="none">
                <a:solidFill>
                  <a:schemeClr val="accent2"/>
                </a:solidFill>
                <a:cs typeface="Times New Roman" pitchFamily="18" charset="0"/>
              </a:rPr>
              <a:t>1.-</a:t>
            </a:r>
            <a:r>
              <a:rPr lang="es-ES" sz="1700" i="1" u="none">
                <a:solidFill>
                  <a:schemeClr val="accent2"/>
                </a:solidFill>
                <a:cs typeface="Times New Roman" pitchFamily="18" charset="0"/>
              </a:rPr>
              <a:t>Habilitación de laboratorios  para Síntesis y Caracterización de Materiales en CIMAV</a:t>
            </a:r>
          </a:p>
          <a:p>
            <a:pPr marL="723900" lvl="4" indent="-266700" algn="just" eaLnBrk="0" hangingPunct="0">
              <a:tabLst>
                <a:tab pos="355600" algn="l"/>
              </a:tabLst>
            </a:pPr>
            <a:r>
              <a:rPr lang="es-MX" sz="1700" i="1" u="none">
                <a:solidFill>
                  <a:schemeClr val="accent2"/>
                </a:solidFill>
                <a:cs typeface="Times New Roman" pitchFamily="18" charset="0"/>
              </a:rPr>
              <a:t>2.-</a:t>
            </a:r>
            <a:r>
              <a:rPr lang="es-ES" sz="1700" i="1" u="none">
                <a:solidFill>
                  <a:schemeClr val="accent2"/>
                </a:solidFill>
                <a:cs typeface="Times New Roman" pitchFamily="18" charset="0"/>
              </a:rPr>
              <a:t>Complemento a la capacidad científica y tecnológica del Laboratorio Nacional de Nanotecnología</a:t>
            </a:r>
          </a:p>
          <a:p>
            <a:pPr marL="355600" indent="-355600" algn="just" eaLnBrk="0" hangingPunct="0">
              <a:tabLst>
                <a:tab pos="355600" algn="l"/>
              </a:tabLst>
            </a:pPr>
            <a:endParaRPr lang="es-MX" sz="1700" b="0" u="none">
              <a:solidFill>
                <a:schemeClr val="accent2"/>
              </a:solidFill>
            </a:endParaRPr>
          </a:p>
          <a:p>
            <a:pPr marL="355600" indent="-355600" algn="just" eaLnBrk="0" hangingPunct="0">
              <a:tabLst>
                <a:tab pos="355600" algn="l"/>
              </a:tabLst>
            </a:pPr>
            <a:r>
              <a:rPr lang="es-ES" sz="1700" u="none">
                <a:solidFill>
                  <a:schemeClr val="accent2"/>
                </a:solidFill>
                <a:cs typeface="Times New Roman" pitchFamily="18" charset="0"/>
              </a:rPr>
              <a:t>4.- Adecuaciones presupuestarias</a:t>
            </a:r>
          </a:p>
          <a:p>
            <a:pPr marL="355600" indent="-355600" algn="just" eaLnBrk="0" hangingPunct="0">
              <a:tabLst>
                <a:tab pos="355600" algn="l"/>
              </a:tabLst>
            </a:pPr>
            <a:endParaRPr lang="es-MX" sz="1700" b="0" u="none">
              <a:solidFill>
                <a:schemeClr val="accent2"/>
              </a:solidFill>
            </a:endParaRPr>
          </a:p>
          <a:p>
            <a:pPr marL="355600" indent="-355600" algn="just" eaLnBrk="0" hangingPunct="0">
              <a:tabLst>
                <a:tab pos="355600" algn="l"/>
              </a:tabLst>
            </a:pPr>
            <a:r>
              <a:rPr lang="es-ES" sz="1700" u="none">
                <a:solidFill>
                  <a:schemeClr val="accent2"/>
                </a:solidFill>
                <a:cs typeface="Times New Roman" pitchFamily="18" charset="0"/>
              </a:rPr>
              <a:t>5.- Modificaciones del presupuesto original de recursos propios 2010 (Inversión)</a:t>
            </a:r>
          </a:p>
          <a:p>
            <a:pPr marL="355600" indent="-355600" algn="just" eaLnBrk="0" hangingPunct="0">
              <a:tabLst>
                <a:tab pos="355600" algn="l"/>
              </a:tabLst>
            </a:pPr>
            <a:endParaRPr lang="es-ES" sz="1700" u="none">
              <a:solidFill>
                <a:schemeClr val="accent2"/>
              </a:solidFill>
              <a:cs typeface="Times New Roman" pitchFamily="18" charset="0"/>
            </a:endParaRPr>
          </a:p>
          <a:p>
            <a:pPr marL="355600" indent="-355600" algn="just" eaLnBrk="0" hangingPunct="0">
              <a:tabLst>
                <a:tab pos="355600" algn="l"/>
              </a:tabLst>
            </a:pPr>
            <a:r>
              <a:rPr lang="es-ES" sz="1700" u="none">
                <a:solidFill>
                  <a:schemeClr val="accent2"/>
                </a:solidFill>
                <a:cs typeface="Times New Roman" pitchFamily="18" charset="0"/>
              </a:rPr>
              <a:t>6.- Programa Anual de Adquisiciones.</a:t>
            </a:r>
          </a:p>
          <a:p>
            <a:pPr marL="355600" indent="-355600" algn="ctr">
              <a:tabLst>
                <a:tab pos="355600" algn="l"/>
              </a:tabLst>
            </a:pPr>
            <a:endParaRPr lang="es-MX" sz="1700" u="none">
              <a:solidFill>
                <a:schemeClr val="accent2"/>
              </a:solidFill>
              <a:cs typeface="Times New Roman" pitchFamily="18" charset="0"/>
            </a:endParaRPr>
          </a:p>
          <a:p>
            <a:pPr marL="355600" indent="-355600" algn="just" eaLnBrk="0" hangingPunct="0">
              <a:tabLst>
                <a:tab pos="355600" algn="l"/>
              </a:tabLst>
            </a:pPr>
            <a:endParaRPr lang="es-MX" sz="1700" u="none">
              <a:solidFill>
                <a:schemeClr val="accent2"/>
              </a:solidFill>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4044950" y="128588"/>
            <a:ext cx="5099050" cy="366712"/>
          </a:xfrm>
          <a:prstGeom prst="rect">
            <a:avLst/>
          </a:prstGeom>
          <a:noFill/>
          <a:ln w="9525" algn="ctr">
            <a:noFill/>
            <a:miter lim="800000"/>
            <a:headEnd/>
            <a:tailEnd/>
          </a:ln>
        </p:spPr>
        <p:txBody>
          <a:bodyPr wrap="none">
            <a:spAutoFit/>
          </a:bodyPr>
          <a:lstStyle/>
          <a:p>
            <a:pPr algn="r"/>
            <a:r>
              <a:rPr lang="es-ES" sz="1800" u="none">
                <a:solidFill>
                  <a:srgbClr val="A50021"/>
                </a:solidFill>
              </a:rPr>
              <a:t>Solicitud de acuerdos al Órgano de Gobierno</a:t>
            </a:r>
            <a:endParaRPr lang="es-MX" sz="1800" b="0" u="none"/>
          </a:p>
        </p:txBody>
      </p:sp>
      <p:sp>
        <p:nvSpPr>
          <p:cNvPr id="92163" name="2 Rectángulo"/>
          <p:cNvSpPr>
            <a:spLocks noChangeArrowheads="1"/>
          </p:cNvSpPr>
          <p:nvPr/>
        </p:nvSpPr>
        <p:spPr bwMode="auto">
          <a:xfrm>
            <a:off x="355600" y="1225550"/>
            <a:ext cx="8788400" cy="3427413"/>
          </a:xfrm>
          <a:prstGeom prst="rect">
            <a:avLst/>
          </a:prstGeom>
          <a:noFill/>
          <a:ln w="9525">
            <a:noFill/>
            <a:miter lim="800000"/>
            <a:headEnd/>
            <a:tailEnd/>
          </a:ln>
        </p:spPr>
        <p:txBody>
          <a:bodyPr>
            <a:spAutoFit/>
          </a:bodyPr>
          <a:lstStyle/>
          <a:p>
            <a:pPr algn="just">
              <a:tabLst>
                <a:tab pos="269875" algn="l"/>
              </a:tabLst>
            </a:pPr>
            <a:r>
              <a:rPr lang="es-ES" sz="1600" u="none">
                <a:solidFill>
                  <a:srgbClr val="C00000"/>
                </a:solidFill>
              </a:rPr>
              <a:t>Presentación y, en su caso, aprobación de:</a:t>
            </a:r>
          </a:p>
          <a:p>
            <a:pPr algn="just">
              <a:tabLst>
                <a:tab pos="269875" algn="l"/>
              </a:tabLst>
            </a:pPr>
            <a:endParaRPr lang="es-ES" sz="1600" u="none">
              <a:solidFill>
                <a:srgbClr val="C00000"/>
              </a:solidFill>
            </a:endParaRPr>
          </a:p>
          <a:p>
            <a:pPr algn="just">
              <a:tabLst>
                <a:tab pos="269875" algn="l"/>
              </a:tabLst>
            </a:pPr>
            <a:r>
              <a:rPr lang="es-ES" sz="1700" u="none">
                <a:solidFill>
                  <a:schemeClr val="accent2"/>
                </a:solidFill>
                <a:ea typeface="Times New Roman" pitchFamily="18" charset="0"/>
                <a:cs typeface="Arial" charset="0"/>
              </a:rPr>
              <a:t>7.- Programa de Enajenación y Baja de Bienes del ejercicio 2010.</a:t>
            </a:r>
          </a:p>
          <a:p>
            <a:pPr algn="just" eaLnBrk="0" hangingPunct="0">
              <a:tabLst>
                <a:tab pos="269875" algn="l"/>
              </a:tabLst>
            </a:pPr>
            <a:endParaRPr lang="es-MX" sz="1700" b="0" u="none">
              <a:solidFill>
                <a:schemeClr val="accent2"/>
              </a:solidFill>
              <a:ea typeface="Times New Roman" pitchFamily="18" charset="0"/>
              <a:cs typeface="Arial" charset="0"/>
            </a:endParaRPr>
          </a:p>
          <a:p>
            <a:pPr algn="just" eaLnBrk="0" hangingPunct="0">
              <a:tabLst>
                <a:tab pos="269875" algn="l"/>
              </a:tabLst>
            </a:pPr>
            <a:r>
              <a:rPr lang="es-ES" sz="1700" u="none">
                <a:solidFill>
                  <a:schemeClr val="accent2"/>
                </a:solidFill>
                <a:ea typeface="Times New Roman" pitchFamily="18" charset="0"/>
                <a:cs typeface="Arial" charset="0"/>
              </a:rPr>
              <a:t>8.- Programa Estratégico de Mediano Plazo (PEMP) y Programa Anual de Trabajo para 2010 (PAT) modificados.</a:t>
            </a:r>
          </a:p>
          <a:p>
            <a:pPr algn="just" eaLnBrk="0" hangingPunct="0">
              <a:tabLst>
                <a:tab pos="269875" algn="l"/>
              </a:tabLst>
            </a:pPr>
            <a:endParaRPr lang="es-MX" sz="1700" b="0" u="none">
              <a:solidFill>
                <a:schemeClr val="accent2"/>
              </a:solidFill>
              <a:ea typeface="Times New Roman" pitchFamily="18" charset="0"/>
              <a:cs typeface="Arial" charset="0"/>
            </a:endParaRPr>
          </a:p>
          <a:p>
            <a:pPr algn="just" eaLnBrk="0" hangingPunct="0">
              <a:tabLst>
                <a:tab pos="269875" algn="l"/>
              </a:tabLst>
            </a:pPr>
            <a:r>
              <a:rPr lang="es-ES" sz="1700" u="none">
                <a:solidFill>
                  <a:schemeClr val="accent2"/>
                </a:solidFill>
                <a:ea typeface="Times New Roman" pitchFamily="18" charset="0"/>
                <a:cs typeface="Arial" charset="0"/>
              </a:rPr>
              <a:t>9.- Programa Integral de Mejora de la Gestión (PIMG) 2010 del PMG.</a:t>
            </a:r>
          </a:p>
          <a:p>
            <a:pPr algn="just" eaLnBrk="0" hangingPunct="0">
              <a:tabLst>
                <a:tab pos="269875" algn="l"/>
              </a:tabLst>
            </a:pPr>
            <a:endParaRPr lang="es-MX" sz="1700" b="0" u="none">
              <a:solidFill>
                <a:schemeClr val="accent2"/>
              </a:solidFill>
              <a:ea typeface="Times New Roman" pitchFamily="18" charset="0"/>
              <a:cs typeface="Arial" charset="0"/>
            </a:endParaRPr>
          </a:p>
          <a:p>
            <a:pPr algn="just" eaLnBrk="0" hangingPunct="0">
              <a:tabLst>
                <a:tab pos="269875" algn="l"/>
              </a:tabLst>
            </a:pPr>
            <a:r>
              <a:rPr lang="es-ES" sz="1700" u="none">
                <a:solidFill>
                  <a:schemeClr val="accent2"/>
                </a:solidFill>
                <a:ea typeface="Times New Roman" pitchFamily="18" charset="0"/>
                <a:cs typeface="Arial" charset="0"/>
              </a:rPr>
              <a:t>10.-Ocupación de la Jefatura del Departamento de Simulación Computacional y Modelado Molecular del CIMAV.</a:t>
            </a:r>
          </a:p>
          <a:p>
            <a:pPr algn="just" eaLnBrk="0" hangingPunct="0">
              <a:tabLst>
                <a:tab pos="269875" algn="l"/>
              </a:tabLst>
            </a:pPr>
            <a:endParaRPr lang="es-MX" sz="1700" b="0" u="none">
              <a:solidFill>
                <a:schemeClr val="accent2"/>
              </a:solidFill>
              <a:ea typeface="Times New Roman" pitchFamily="18" charset="0"/>
              <a:cs typeface="Arial" charset="0"/>
            </a:endParaRPr>
          </a:p>
          <a:p>
            <a:pPr algn="just" eaLnBrk="0" hangingPunct="0">
              <a:tabLst>
                <a:tab pos="269875" algn="l"/>
              </a:tabLst>
            </a:pPr>
            <a:r>
              <a:rPr lang="es-ES" sz="1700" u="none">
                <a:solidFill>
                  <a:schemeClr val="accent2"/>
                </a:solidFill>
                <a:ea typeface="Times New Roman" pitchFamily="18" charset="0"/>
                <a:cs typeface="Arial" charset="0"/>
              </a:rPr>
              <a:t>11.-Modificación a los planes de estudio de los programas de doctorado del CIMAV</a:t>
            </a:r>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3454400" y="3278188"/>
            <a:ext cx="56896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lgn="r">
              <a:defRPr/>
            </a:pPr>
            <a:endParaRPr lang="es-MX"/>
          </a:p>
        </p:txBody>
      </p:sp>
      <p:sp>
        <p:nvSpPr>
          <p:cNvPr id="93187" name="Rectangle 2"/>
          <p:cNvSpPr>
            <a:spLocks noChangeArrowheads="1"/>
          </p:cNvSpPr>
          <p:nvPr/>
        </p:nvSpPr>
        <p:spPr bwMode="auto">
          <a:xfrm>
            <a:off x="279400" y="2754313"/>
            <a:ext cx="8572500" cy="461962"/>
          </a:xfrm>
          <a:prstGeom prst="rect">
            <a:avLst/>
          </a:prstGeom>
          <a:noFill/>
          <a:ln w="9525" algn="ctr">
            <a:noFill/>
            <a:miter lim="800000"/>
            <a:headEnd/>
            <a:tailEnd/>
          </a:ln>
        </p:spPr>
        <p:txBody>
          <a:bodyPr>
            <a:spAutoFit/>
          </a:bodyPr>
          <a:lstStyle/>
          <a:p>
            <a:r>
              <a:rPr lang="es-ES" sz="2400" u="none">
                <a:solidFill>
                  <a:schemeClr val="accent2"/>
                </a:solidFill>
              </a:rPr>
              <a:t>13. Asuntos Generales</a:t>
            </a:r>
            <a:endParaRPr lang="es-MX" sz="24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1"/>
          <p:cNvSpPr>
            <a:spLocks noChangeArrowheads="1"/>
          </p:cNvSpPr>
          <p:nvPr/>
        </p:nvSpPr>
        <p:spPr bwMode="auto">
          <a:xfrm>
            <a:off x="134938" y="723900"/>
            <a:ext cx="9009062" cy="647700"/>
          </a:xfrm>
          <a:prstGeom prst="rect">
            <a:avLst/>
          </a:prstGeom>
          <a:noFill/>
          <a:ln w="9525" algn="ctr">
            <a:noFill/>
            <a:miter lim="800000"/>
            <a:headEnd/>
            <a:tailEnd/>
          </a:ln>
        </p:spPr>
        <p:txBody>
          <a:bodyPr anchor="ctr">
            <a:spAutoFit/>
          </a:bodyPr>
          <a:lstStyle/>
          <a:p>
            <a:r>
              <a:rPr lang="es-MX" u="none">
                <a:solidFill>
                  <a:schemeClr val="accent2"/>
                </a:solidFill>
              </a:rPr>
              <a:t>Acuerdo</a:t>
            </a:r>
            <a:r>
              <a:rPr lang="pt-BR" u="none">
                <a:solidFill>
                  <a:schemeClr val="accent2"/>
                </a:solidFill>
              </a:rPr>
              <a:t> CA-O-II-09-06S. </a:t>
            </a:r>
            <a:r>
              <a:rPr lang="es-ES_tradnl" u="none">
                <a:solidFill>
                  <a:schemeClr val="accent2"/>
                </a:solidFill>
              </a:rPr>
              <a:t>El Consejo de Administración del CIMAV, dio por presentada la Opinión de los Comisarios Públicos al Informe de Autoevaluación Semestral 2009, presentado por el Titular de la Entidad, con la solicitud de considerar como acuerdos de seguimiento sus recomendaciones y anexar su Opinión al acta de la presente sesión</a:t>
            </a:r>
            <a:endParaRPr lang="es-ES" u="none">
              <a:solidFill>
                <a:schemeClr val="accent2"/>
              </a:solidFill>
            </a:endParaRPr>
          </a:p>
        </p:txBody>
      </p:sp>
      <p:graphicFrame>
        <p:nvGraphicFramePr>
          <p:cNvPr id="7" name="Group 21"/>
          <p:cNvGraphicFramePr>
            <a:graphicFrameLocks noGrp="1"/>
          </p:cNvGraphicFramePr>
          <p:nvPr/>
        </p:nvGraphicFramePr>
        <p:xfrm>
          <a:off x="107950" y="1514475"/>
          <a:ext cx="8958263" cy="2048193"/>
        </p:xfrm>
        <a:graphic>
          <a:graphicData uri="http://schemas.openxmlformats.org/drawingml/2006/table">
            <a:tbl>
              <a:tblPr/>
              <a:tblGrid>
                <a:gridCol w="419100"/>
                <a:gridCol w="4027488"/>
                <a:gridCol w="3690937"/>
                <a:gridCol w="820738"/>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bg1"/>
                          </a:solidFill>
                          <a:effectLst/>
                          <a:latin typeface="Arial" pitchFamily="34" charset="0"/>
                        </a:rPr>
                        <a:t>No.</a:t>
                      </a: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bg1"/>
                          </a:solidFill>
                          <a:effectLst/>
                          <a:latin typeface="Arial" pitchFamily="34" charset="0"/>
                        </a:rPr>
                        <a:t>Descripción</a:t>
                      </a: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bg1"/>
                          </a:solidFill>
                          <a:effectLst/>
                          <a:latin typeface="Arial" pitchFamily="34" charset="0"/>
                        </a:rPr>
                        <a:t>Seguimiento</a:t>
                      </a: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bg1"/>
                          </a:solidFill>
                          <a:effectLst/>
                          <a:latin typeface="Arial" pitchFamily="34" charset="0"/>
                        </a:rPr>
                        <a:t>Situación</a:t>
                      </a: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r>
              <a:tr h="1789113">
                <a:tc>
                  <a:txBody>
                    <a:bodyPr/>
                    <a:lstStyle/>
                    <a:p>
                      <a:pPr marL="7620" algn="ctr">
                        <a:spcAft>
                          <a:spcPts val="0"/>
                        </a:spcAft>
                      </a:pPr>
                      <a:r>
                        <a:rPr lang="es-ES_tradnl" sz="1200" b="1" dirty="0">
                          <a:solidFill>
                            <a:schemeClr val="accent2"/>
                          </a:solidFill>
                          <a:latin typeface="Arial"/>
                          <a:ea typeface="Times New Roman"/>
                          <a:cs typeface="Times New Roman"/>
                        </a:rPr>
                        <a:t>5</a:t>
                      </a:r>
                      <a:endParaRPr lang="es-ES" sz="1200" dirty="0">
                        <a:solidFill>
                          <a:schemeClr val="accent2"/>
                        </a:solidFill>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s-MX" sz="1200" dirty="0">
                          <a:solidFill>
                            <a:schemeClr val="accent2"/>
                          </a:solidFill>
                          <a:latin typeface="Arial"/>
                          <a:ea typeface="Times New Roman"/>
                          <a:cs typeface="Times New Roman"/>
                        </a:rPr>
                        <a:t>Una vez formalizado el </a:t>
                      </a:r>
                      <a:r>
                        <a:rPr lang="es-MX" sz="1200" b="1" dirty="0">
                          <a:solidFill>
                            <a:srgbClr val="FF0000"/>
                          </a:solidFill>
                          <a:latin typeface="Arial"/>
                          <a:ea typeface="Times New Roman"/>
                          <a:cs typeface="Times New Roman"/>
                        </a:rPr>
                        <a:t>Convenio de Administración por Resultados (CAR) </a:t>
                      </a:r>
                      <a:r>
                        <a:rPr lang="es-MX" sz="1200" dirty="0">
                          <a:solidFill>
                            <a:schemeClr val="accent2"/>
                          </a:solidFill>
                          <a:latin typeface="Arial"/>
                          <a:ea typeface="Times New Roman"/>
                          <a:cs typeface="Times New Roman"/>
                        </a:rPr>
                        <a:t>y, en caso, de que se modifique el contenido de alguno de sus anexos (programas de trabajo anual y de mediano plazo; indicadores de desempeño, programa integral de la mejora de la gestión y matriz de indicadores de programas), recomendamos </a:t>
                      </a:r>
                      <a:r>
                        <a:rPr lang="es-MX" sz="1200" b="1" dirty="0">
                          <a:solidFill>
                            <a:srgbClr val="FF0000"/>
                          </a:solidFill>
                          <a:latin typeface="Arial"/>
                          <a:ea typeface="Times New Roman"/>
                          <a:cs typeface="Times New Roman"/>
                        </a:rPr>
                        <a:t>apegarse estrictamente a lo establecido en la cláusula octava de dicho convenio</a:t>
                      </a:r>
                      <a:r>
                        <a:rPr lang="es-MX" sz="1200" b="1" dirty="0">
                          <a:solidFill>
                            <a:schemeClr val="accent2"/>
                          </a:solidFill>
                          <a:latin typeface="Arial"/>
                          <a:ea typeface="Times New Roman"/>
                          <a:cs typeface="Times New Roman"/>
                        </a:rPr>
                        <a:t>.</a:t>
                      </a:r>
                      <a:endParaRPr lang="es-ES" sz="1200" b="1" dirty="0">
                        <a:solidFill>
                          <a:schemeClr val="accent2"/>
                        </a:solidFill>
                        <a:latin typeface="Arial Narro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s-ES_tradnl" sz="1200" b="1" kern="1200" dirty="0" smtClean="0">
                          <a:solidFill>
                            <a:srgbClr val="FF0000"/>
                          </a:solidFill>
                          <a:latin typeface="Arial"/>
                          <a:ea typeface="Times New Roman"/>
                          <a:cs typeface="Times New Roman"/>
                        </a:rPr>
                        <a:t>Una vez aprobado por este Consejo de Administración</a:t>
                      </a:r>
                      <a:r>
                        <a:rPr lang="es-ES_tradnl" sz="1200" kern="1200" dirty="0" smtClean="0">
                          <a:solidFill>
                            <a:schemeClr val="accent2"/>
                          </a:solidFill>
                          <a:latin typeface="Arial"/>
                          <a:ea typeface="Times New Roman"/>
                          <a:cs typeface="Times New Roman"/>
                        </a:rPr>
                        <a:t> el “Plan Estratégico a Mediano Plazo 2010-2014”, </a:t>
                      </a:r>
                      <a:r>
                        <a:rPr lang="es-ES_tradnl" sz="1200" b="1" kern="1200" dirty="0" smtClean="0">
                          <a:solidFill>
                            <a:srgbClr val="FF0000"/>
                          </a:solidFill>
                          <a:latin typeface="Arial"/>
                          <a:ea typeface="Times New Roman"/>
                          <a:cs typeface="Times New Roman"/>
                        </a:rPr>
                        <a:t>se procederá a su envío </a:t>
                      </a:r>
                      <a:r>
                        <a:rPr lang="es-ES_tradnl" sz="1200" kern="1200" dirty="0" smtClean="0">
                          <a:solidFill>
                            <a:schemeClr val="accent2"/>
                          </a:solidFill>
                          <a:latin typeface="Arial"/>
                          <a:ea typeface="Times New Roman"/>
                          <a:cs typeface="Times New Roman"/>
                        </a:rPr>
                        <a:t>a la Dirección General de Programación y Presupuesto “A” de la SHCP y de la Unidad de Políticas de mejora de la Gestión Pública de la SFP. Lo anterior </a:t>
                      </a:r>
                      <a:r>
                        <a:rPr lang="es-ES_tradnl" sz="1200" b="1" kern="1200" dirty="0" smtClean="0">
                          <a:solidFill>
                            <a:srgbClr val="FF0000"/>
                          </a:solidFill>
                          <a:latin typeface="Arial"/>
                          <a:ea typeface="Times New Roman"/>
                          <a:cs typeface="Times New Roman"/>
                        </a:rPr>
                        <a:t>en cumplimiento de la Cláusula 8 del Convenio </a:t>
                      </a:r>
                      <a:r>
                        <a:rPr lang="es-ES_tradnl" sz="1200" kern="1200" dirty="0" smtClean="0">
                          <a:solidFill>
                            <a:schemeClr val="accent2"/>
                          </a:solidFill>
                          <a:latin typeface="Arial"/>
                          <a:ea typeface="Times New Roman"/>
                          <a:cs typeface="Times New Roman"/>
                        </a:rPr>
                        <a:t>de Administración por Resultados Vigente.</a:t>
                      </a:r>
                      <a:endParaRPr lang="es-MX" sz="1200" kern="1200" dirty="0">
                        <a:solidFill>
                          <a:schemeClr val="accent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620" algn="ctr">
                        <a:spcAft>
                          <a:spcPts val="0"/>
                        </a:spcAft>
                      </a:pPr>
                      <a:r>
                        <a:rPr lang="es-ES_tradnl" sz="1200" dirty="0">
                          <a:solidFill>
                            <a:schemeClr val="accent2"/>
                          </a:solidFill>
                          <a:latin typeface="Arial"/>
                          <a:ea typeface="Times New Roman"/>
                          <a:cs typeface="Times New Roman"/>
                        </a:rPr>
                        <a:t>Proceso</a:t>
                      </a:r>
                      <a:endParaRPr lang="es-ES" sz="1200" dirty="0">
                        <a:solidFill>
                          <a:schemeClr val="accent2"/>
                        </a:solidFill>
                        <a:latin typeface="Arial Narro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32" name="Rectangle 220"/>
          <p:cNvSpPr>
            <a:spLocks noChangeArrowheads="1"/>
          </p:cNvSpPr>
          <p:nvPr/>
        </p:nvSpPr>
        <p:spPr bwMode="auto">
          <a:xfrm>
            <a:off x="1817688" y="42863"/>
            <a:ext cx="7348537" cy="517525"/>
          </a:xfrm>
          <a:prstGeom prst="rect">
            <a:avLst/>
          </a:prstGeom>
          <a:noFill/>
          <a:ln w="9525" algn="ctr">
            <a:noFill/>
            <a:miter lim="800000"/>
            <a:headEnd/>
            <a:tailEnd/>
          </a:ln>
        </p:spPr>
        <p:txBody>
          <a:bodyPr>
            <a:spAutoFit/>
          </a:bodyPr>
          <a:lstStyle/>
          <a:p>
            <a:pPr algn="r"/>
            <a:r>
              <a:rPr lang="es-ES_tradnl" sz="1400" u="none">
                <a:solidFill>
                  <a:srgbClr val="A50021"/>
                </a:solidFill>
              </a:rPr>
              <a:t>4.3 REPORTE SOBRE EL CUMPLIMIENTO DE ACUERDOS EMITIDOS POR EL COMISARIATO DE EDUCACIÓN Y CULTURA</a:t>
            </a:r>
            <a:r>
              <a:rPr lang="es-ES_tradnl" sz="1400">
                <a:solidFill>
                  <a:srgbClr val="A50021"/>
                </a:solidFill>
              </a:rPr>
              <a:t> </a:t>
            </a:r>
            <a:endParaRPr lang="es-MX" sz="1800" b="0" u="none"/>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6877050" y="128588"/>
            <a:ext cx="2266950" cy="366712"/>
          </a:xfrm>
          <a:prstGeom prst="rect">
            <a:avLst/>
          </a:prstGeom>
          <a:noFill/>
          <a:ln w="9525" algn="ctr">
            <a:noFill/>
            <a:miter lim="800000"/>
            <a:headEnd/>
            <a:tailEnd/>
          </a:ln>
        </p:spPr>
        <p:txBody>
          <a:bodyPr wrap="none">
            <a:spAutoFit/>
          </a:bodyPr>
          <a:lstStyle/>
          <a:p>
            <a:pPr algn="r"/>
            <a:r>
              <a:rPr lang="es-ES" sz="1800" u="none">
                <a:solidFill>
                  <a:srgbClr val="A50021"/>
                </a:solidFill>
              </a:rPr>
              <a:t>Asuntos Generales</a:t>
            </a:r>
            <a:endParaRPr lang="es-MX" sz="1800" b="0" u="none"/>
          </a:p>
        </p:txBody>
      </p:sp>
      <p:sp>
        <p:nvSpPr>
          <p:cNvPr id="94211" name="2 CuadroTexto"/>
          <p:cNvSpPr txBox="1">
            <a:spLocks noChangeArrowheads="1"/>
          </p:cNvSpPr>
          <p:nvPr/>
        </p:nvSpPr>
        <p:spPr bwMode="auto">
          <a:xfrm>
            <a:off x="428625" y="1879600"/>
            <a:ext cx="8391525" cy="2289175"/>
          </a:xfrm>
          <a:prstGeom prst="rect">
            <a:avLst/>
          </a:prstGeom>
          <a:noFill/>
          <a:ln w="9525">
            <a:noFill/>
            <a:miter lim="800000"/>
            <a:headEnd/>
            <a:tailEnd/>
          </a:ln>
        </p:spPr>
        <p:txBody>
          <a:bodyPr>
            <a:spAutoFit/>
          </a:bodyPr>
          <a:lstStyle/>
          <a:p>
            <a:pPr>
              <a:buFont typeface="Arial" charset="0"/>
              <a:buChar char="•"/>
            </a:pPr>
            <a:r>
              <a:rPr lang="es-MX" sz="1800" u="none">
                <a:solidFill>
                  <a:schemeClr val="accent2"/>
                </a:solidFill>
              </a:rPr>
              <a:t> Informe del Órgano Interno de Control</a:t>
            </a:r>
          </a:p>
          <a:p>
            <a:pPr>
              <a:buFont typeface="Arial" charset="0"/>
              <a:buChar char="•"/>
            </a:pPr>
            <a:endParaRPr lang="es-MX" sz="1800" u="none">
              <a:solidFill>
                <a:schemeClr val="accent2"/>
              </a:solidFill>
            </a:endParaRPr>
          </a:p>
          <a:p>
            <a:pPr>
              <a:buFont typeface="Arial" charset="0"/>
              <a:buChar char="•"/>
            </a:pPr>
            <a:r>
              <a:rPr lang="es-MX" sz="1800" u="none">
                <a:solidFill>
                  <a:schemeClr val="accent2"/>
                </a:solidFill>
              </a:rPr>
              <a:t> </a:t>
            </a:r>
            <a:r>
              <a:rPr lang="es-ES" sz="1800" u="none">
                <a:solidFill>
                  <a:schemeClr val="accent2"/>
                </a:solidFill>
              </a:rPr>
              <a:t>Informe del ejercicio 2009 del Fondo de Investigación Científica y  </a:t>
            </a:r>
          </a:p>
          <a:p>
            <a:pPr>
              <a:buFont typeface="Arial" charset="0"/>
              <a:buNone/>
            </a:pPr>
            <a:r>
              <a:rPr lang="es-ES" sz="1800" u="none">
                <a:solidFill>
                  <a:schemeClr val="accent2"/>
                </a:solidFill>
              </a:rPr>
              <a:t>  Desarrollo Tecnológico del CIMAV</a:t>
            </a:r>
          </a:p>
          <a:p>
            <a:pPr>
              <a:buFont typeface="Arial" charset="0"/>
              <a:buNone/>
            </a:pPr>
            <a:endParaRPr lang="es-MX" sz="1800" u="none">
              <a:solidFill>
                <a:schemeClr val="accent2"/>
              </a:solidFill>
            </a:endParaRPr>
          </a:p>
          <a:p>
            <a:pPr>
              <a:buFont typeface="Arial" charset="0"/>
              <a:buChar char="•"/>
            </a:pPr>
            <a:r>
              <a:rPr lang="es-ES" sz="1800" u="none">
                <a:solidFill>
                  <a:schemeClr val="accent2"/>
                </a:solidFill>
              </a:rPr>
              <a:t> Cuenta de la Hacienda Pública Federal 2009 (Flujo de efectivo, Original,</a:t>
            </a:r>
          </a:p>
          <a:p>
            <a:pPr>
              <a:buFont typeface="Arial" charset="0"/>
              <a:buNone/>
            </a:pPr>
            <a:r>
              <a:rPr lang="es-ES" sz="1800" u="none">
                <a:solidFill>
                  <a:schemeClr val="accent2"/>
                </a:solidFill>
              </a:rPr>
              <a:t>  Modificado y Ejercido, así como el análisis programático, económico</a:t>
            </a:r>
          </a:p>
          <a:p>
            <a:pPr>
              <a:buFont typeface="Arial" charset="0"/>
              <a:buNone/>
            </a:pPr>
            <a:r>
              <a:rPr lang="es-ES" sz="1800" u="none">
                <a:solidFill>
                  <a:schemeClr val="accent2"/>
                </a:solidFill>
              </a:rPr>
              <a:t>  devengable, Formatos 315, 317 y 340)</a:t>
            </a:r>
            <a:endParaRPr lang="es-MX" sz="1800" u="none">
              <a:solidFill>
                <a:schemeClr val="accent2"/>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0000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1" i="0" u="sng"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20773</TotalTime>
  <Words>6850</Words>
  <Application>Microsoft Office PowerPoint</Application>
  <PresentationFormat>Presentación en pantalla (4:3)</PresentationFormat>
  <Paragraphs>1205</Paragraphs>
  <Slides>90</Slides>
  <Notes>86</Notes>
  <HiddenSlides>0</HiddenSlides>
  <MMClips>2</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90</vt:i4>
      </vt:variant>
    </vt:vector>
  </HeadingPairs>
  <TitlesOfParts>
    <vt:vector size="105" baseType="lpstr">
      <vt:lpstr>Arial</vt:lpstr>
      <vt:lpstr>Times New Roman</vt:lpstr>
      <vt:lpstr>Arial Narrow</vt:lpstr>
      <vt:lpstr>Arial Black</vt:lpstr>
      <vt:lpstr>Bookman Old Style</vt:lpstr>
      <vt:lpstr>Gungsuh</vt:lpstr>
      <vt:lpstr>Calibri</vt:lpstr>
      <vt:lpstr>Wingdings</vt:lpstr>
      <vt:lpstr>SimSun</vt:lpstr>
      <vt:lpstr>Cambria</vt:lpstr>
      <vt:lpstr>Constantia</vt:lpstr>
      <vt:lpstr>Tahoma</vt:lpstr>
      <vt:lpstr>Arial Unicode MS</vt:lpstr>
      <vt:lpstr>Default Design</vt:lpstr>
      <vt:lpstr>Dibujo de Microsoft 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vector>
  </TitlesOfParts>
  <Company>CIMAV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Todos Nosotros</dc:creator>
  <cp:lastModifiedBy>monica.miranda</cp:lastModifiedBy>
  <cp:revision>1934</cp:revision>
  <dcterms:created xsi:type="dcterms:W3CDTF">2004-11-05T19:23:56Z</dcterms:created>
  <dcterms:modified xsi:type="dcterms:W3CDTF">2014-02-24T23:30:55Z</dcterms:modified>
</cp:coreProperties>
</file>