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charts/chart13.xml" ContentType="application/vnd.openxmlformats-officedocument.drawingml.chart+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s/slide77.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rawings/drawing3.xml" ContentType="application/vnd.openxmlformats-officedocument.drawingml.chartshapes+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charts/chart18.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charts/chart14.xml" ContentType="application/vnd.openxmlformats-officedocument.drawingml.chart+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charts/chart8.xml" ContentType="application/vnd.openxmlformats-officedocument.drawingml.char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10.xml" ContentType="application/vnd.openxmlformats-officedocument.drawingml.chart+xml"/>
  <Override PartName="/ppt/drawings/drawing14.xml" ContentType="application/vnd.openxmlformats-officedocument.drawingml.chartshapes+xml"/>
  <Override PartName="/ppt/charts/chart4.xml" ContentType="application/vnd.openxmlformats-officedocument.drawingml.chart+xml"/>
  <Override PartName="/ppt/drawings/drawing8.xml" ContentType="application/vnd.openxmlformats-officedocument.drawingml.chartshapes+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rawings/drawing10.xml" ContentType="application/vnd.openxmlformats-officedocument.drawingml.chartshape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rawings/drawing4.xml" ContentType="application/vnd.openxmlformats-officedocument.drawingml.chartshape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charts/chart15.xml" ContentType="application/vnd.openxmlformats-officedocument.drawingml.chart+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drawings/drawing15.xml" ContentType="application/vnd.openxmlformats-officedocument.drawingml.chartshape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rawings/drawing9.xml" ContentType="application/vnd.openxmlformats-officedocument.drawingml.chartshapes+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drawings/drawing11.xml" ContentType="application/vnd.openxmlformats-officedocument.drawingml.chartshape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rawings/drawing5.xml" ContentType="application/vnd.openxmlformats-officedocument.drawingml.chartshape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charts/chart16.xml" ContentType="application/vnd.openxmlformats-officedocument.drawingml.chart+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charts/chart12.xml" ContentType="application/vnd.openxmlformats-officedocument.drawingml.chart+xml"/>
  <Override PartName="/ppt/notesSlides/notesSlide80.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40.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drawings/drawing12.xml" ContentType="application/vnd.openxmlformats-officedocument.drawingml.chartshapes+xml"/>
  <Override PartName="/ppt/slides/slide8.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ppt/drawings/drawing6.xml" ContentType="application/vnd.openxmlformats-officedocument.drawingml.chartshapes+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rawings/drawing2.xml" ContentType="application/vnd.openxmlformats-officedocument.drawingml.chartshapes+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charts/chart17.xml" ContentType="application/vnd.openxmlformats-officedocument.drawingml.chart+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drawings/drawing13.xml" ContentType="application/vnd.openxmlformats-officedocument.drawingml.chartshapes+xml"/>
  <Override PartName="/ppt/drawings/drawing7.xml" ContentType="application/vnd.openxmlformats-officedocument.drawingml.chartshape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943" r:id="rId1"/>
  </p:sldMasterIdLst>
  <p:notesMasterIdLst>
    <p:notesMasterId r:id="rId87"/>
  </p:notesMasterIdLst>
  <p:handoutMasterIdLst>
    <p:handoutMasterId r:id="rId88"/>
  </p:handoutMasterIdLst>
  <p:sldIdLst>
    <p:sldId id="942" r:id="rId2"/>
    <p:sldId id="829" r:id="rId3"/>
    <p:sldId id="827" r:id="rId4"/>
    <p:sldId id="828" r:id="rId5"/>
    <p:sldId id="830" r:id="rId6"/>
    <p:sldId id="831" r:id="rId7"/>
    <p:sldId id="833" r:id="rId8"/>
    <p:sldId id="835" r:id="rId9"/>
    <p:sldId id="836" r:id="rId10"/>
    <p:sldId id="943" r:id="rId11"/>
    <p:sldId id="633" r:id="rId12"/>
    <p:sldId id="852" r:id="rId13"/>
    <p:sldId id="635" r:id="rId14"/>
    <p:sldId id="636" r:id="rId15"/>
    <p:sldId id="638" r:id="rId16"/>
    <p:sldId id="698" r:id="rId17"/>
    <p:sldId id="889" r:id="rId18"/>
    <p:sldId id="987" r:id="rId19"/>
    <p:sldId id="905" r:id="rId20"/>
    <p:sldId id="906" r:id="rId21"/>
    <p:sldId id="908" r:id="rId22"/>
    <p:sldId id="822" r:id="rId23"/>
    <p:sldId id="823" r:id="rId24"/>
    <p:sldId id="909" r:id="rId25"/>
    <p:sldId id="639" r:id="rId26"/>
    <p:sldId id="910" r:id="rId27"/>
    <p:sldId id="939" r:id="rId28"/>
    <p:sldId id="985" r:id="rId29"/>
    <p:sldId id="911" r:id="rId30"/>
    <p:sldId id="912" r:id="rId31"/>
    <p:sldId id="914" r:id="rId32"/>
    <p:sldId id="986" r:id="rId33"/>
    <p:sldId id="916" r:id="rId34"/>
    <p:sldId id="928" r:id="rId35"/>
    <p:sldId id="918" r:id="rId36"/>
    <p:sldId id="903" r:id="rId37"/>
    <p:sldId id="853" r:id="rId38"/>
    <p:sldId id="941" r:id="rId39"/>
    <p:sldId id="874" r:id="rId40"/>
    <p:sldId id="919" r:id="rId41"/>
    <p:sldId id="964" r:id="rId42"/>
    <p:sldId id="970" r:id="rId43"/>
    <p:sldId id="968" r:id="rId44"/>
    <p:sldId id="972" r:id="rId45"/>
    <p:sldId id="975" r:id="rId46"/>
    <p:sldId id="977" r:id="rId47"/>
    <p:sldId id="978" r:id="rId48"/>
    <p:sldId id="979" r:id="rId49"/>
    <p:sldId id="981" r:id="rId50"/>
    <p:sldId id="982" r:id="rId51"/>
    <p:sldId id="983" r:id="rId52"/>
    <p:sldId id="695" r:id="rId53"/>
    <p:sldId id="920" r:id="rId54"/>
    <p:sldId id="921" r:id="rId55"/>
    <p:sldId id="922" r:id="rId56"/>
    <p:sldId id="923" r:id="rId57"/>
    <p:sldId id="925" r:id="rId58"/>
    <p:sldId id="924" r:id="rId59"/>
    <p:sldId id="882" r:id="rId60"/>
    <p:sldId id="948" r:id="rId61"/>
    <p:sldId id="949" r:id="rId62"/>
    <p:sldId id="950" r:id="rId63"/>
    <p:sldId id="951" r:id="rId64"/>
    <p:sldId id="810" r:id="rId65"/>
    <p:sldId id="839" r:id="rId66"/>
    <p:sldId id="840" r:id="rId67"/>
    <p:sldId id="841" r:id="rId68"/>
    <p:sldId id="842" r:id="rId69"/>
    <p:sldId id="843" r:id="rId70"/>
    <p:sldId id="899" r:id="rId71"/>
    <p:sldId id="999" r:id="rId72"/>
    <p:sldId id="900" r:id="rId73"/>
    <p:sldId id="988" r:id="rId74"/>
    <p:sldId id="989" r:id="rId75"/>
    <p:sldId id="990" r:id="rId76"/>
    <p:sldId id="991" r:id="rId77"/>
    <p:sldId id="992" r:id="rId78"/>
    <p:sldId id="993" r:id="rId79"/>
    <p:sldId id="994" r:id="rId80"/>
    <p:sldId id="995" r:id="rId81"/>
    <p:sldId id="996" r:id="rId82"/>
    <p:sldId id="997" r:id="rId83"/>
    <p:sldId id="998" r:id="rId84"/>
    <p:sldId id="845" r:id="rId85"/>
    <p:sldId id="849" r:id="rId86"/>
  </p:sldIdLst>
  <p:sldSz cx="9144000" cy="6858000" type="screen4x3"/>
  <p:notesSz cx="7010400" cy="9296400"/>
  <p:defaultTextStyle>
    <a:defPPr>
      <a:defRPr lang="en-US"/>
    </a:defPPr>
    <a:lvl1pPr algn="l" rtl="0" fontAlgn="base">
      <a:spcBef>
        <a:spcPct val="0"/>
      </a:spcBef>
      <a:spcAft>
        <a:spcPct val="0"/>
      </a:spcAft>
      <a:defRPr sz="1200" b="1" u="sng" kern="1200">
        <a:solidFill>
          <a:schemeClr val="tx1"/>
        </a:solidFill>
        <a:latin typeface="Arial" charset="0"/>
        <a:ea typeface="+mn-ea"/>
        <a:cs typeface="+mn-cs"/>
      </a:defRPr>
    </a:lvl1pPr>
    <a:lvl2pPr marL="457200" algn="l" rtl="0" fontAlgn="base">
      <a:spcBef>
        <a:spcPct val="0"/>
      </a:spcBef>
      <a:spcAft>
        <a:spcPct val="0"/>
      </a:spcAft>
      <a:defRPr sz="1200" b="1" u="sng" kern="1200">
        <a:solidFill>
          <a:schemeClr val="tx1"/>
        </a:solidFill>
        <a:latin typeface="Arial" charset="0"/>
        <a:ea typeface="+mn-ea"/>
        <a:cs typeface="+mn-cs"/>
      </a:defRPr>
    </a:lvl2pPr>
    <a:lvl3pPr marL="914400" algn="l" rtl="0" fontAlgn="base">
      <a:spcBef>
        <a:spcPct val="0"/>
      </a:spcBef>
      <a:spcAft>
        <a:spcPct val="0"/>
      </a:spcAft>
      <a:defRPr sz="1200" b="1" u="sng" kern="1200">
        <a:solidFill>
          <a:schemeClr val="tx1"/>
        </a:solidFill>
        <a:latin typeface="Arial" charset="0"/>
        <a:ea typeface="+mn-ea"/>
        <a:cs typeface="+mn-cs"/>
      </a:defRPr>
    </a:lvl3pPr>
    <a:lvl4pPr marL="1371600" algn="l" rtl="0" fontAlgn="base">
      <a:spcBef>
        <a:spcPct val="0"/>
      </a:spcBef>
      <a:spcAft>
        <a:spcPct val="0"/>
      </a:spcAft>
      <a:defRPr sz="1200" b="1" u="sng" kern="1200">
        <a:solidFill>
          <a:schemeClr val="tx1"/>
        </a:solidFill>
        <a:latin typeface="Arial" charset="0"/>
        <a:ea typeface="+mn-ea"/>
        <a:cs typeface="+mn-cs"/>
      </a:defRPr>
    </a:lvl4pPr>
    <a:lvl5pPr marL="1828800" algn="l" rtl="0" fontAlgn="base">
      <a:spcBef>
        <a:spcPct val="0"/>
      </a:spcBef>
      <a:spcAft>
        <a:spcPct val="0"/>
      </a:spcAft>
      <a:defRPr sz="1200" b="1" u="sng" kern="1200">
        <a:solidFill>
          <a:schemeClr val="tx1"/>
        </a:solidFill>
        <a:latin typeface="Arial" charset="0"/>
        <a:ea typeface="+mn-ea"/>
        <a:cs typeface="+mn-cs"/>
      </a:defRPr>
    </a:lvl5pPr>
    <a:lvl6pPr marL="2286000" algn="l" defTabSz="914400" rtl="0" eaLnBrk="1" latinLnBrk="0" hangingPunct="1">
      <a:defRPr sz="1200" b="1" u="sng" kern="1200">
        <a:solidFill>
          <a:schemeClr val="tx1"/>
        </a:solidFill>
        <a:latin typeface="Arial" charset="0"/>
        <a:ea typeface="+mn-ea"/>
        <a:cs typeface="+mn-cs"/>
      </a:defRPr>
    </a:lvl6pPr>
    <a:lvl7pPr marL="2743200" algn="l" defTabSz="914400" rtl="0" eaLnBrk="1" latinLnBrk="0" hangingPunct="1">
      <a:defRPr sz="1200" b="1" u="sng" kern="1200">
        <a:solidFill>
          <a:schemeClr val="tx1"/>
        </a:solidFill>
        <a:latin typeface="Arial" charset="0"/>
        <a:ea typeface="+mn-ea"/>
        <a:cs typeface="+mn-cs"/>
      </a:defRPr>
    </a:lvl7pPr>
    <a:lvl8pPr marL="3200400" algn="l" defTabSz="914400" rtl="0" eaLnBrk="1" latinLnBrk="0" hangingPunct="1">
      <a:defRPr sz="1200" b="1" u="sng" kern="1200">
        <a:solidFill>
          <a:schemeClr val="tx1"/>
        </a:solidFill>
        <a:latin typeface="Arial" charset="0"/>
        <a:ea typeface="+mn-ea"/>
        <a:cs typeface="+mn-cs"/>
      </a:defRPr>
    </a:lvl8pPr>
    <a:lvl9pPr marL="3657600" algn="l" defTabSz="914400" rtl="0" eaLnBrk="1" latinLnBrk="0" hangingPunct="1">
      <a:defRPr sz="1200" b="1" u="sng"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3599"/>
    <a:srgbClr val="0033CC"/>
    <a:srgbClr val="008000"/>
    <a:srgbClr val="FF6600"/>
    <a:srgbClr val="FF99FF"/>
    <a:srgbClr val="A50021"/>
    <a:srgbClr val="003300"/>
    <a:srgbClr val="99CC00"/>
    <a:srgbClr val="CCFF66"/>
    <a:srgbClr val="66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7934" autoAdjust="0"/>
  </p:normalViewPr>
  <p:slideViewPr>
    <p:cSldViewPr snapToGrid="0">
      <p:cViewPr>
        <p:scale>
          <a:sx n="70" d="100"/>
          <a:sy n="70" d="100"/>
        </p:scale>
        <p:origin x="-2298" y="-522"/>
      </p:cViewPr>
      <p:guideLst>
        <p:guide orient="horz" pos="2226"/>
        <p:guide pos="2881"/>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oleObject" Target="file:///C:\Users\gilda.legarreta.CIMAV\Documents\Evaluacion%202010\Datos_Anual_2010%20a%20feb2011.xls"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C:\Users\noe\Desktop\Cuadro%20de%20Resultados%20CIMAV%202008_%202010%20graficas%20FINAL%20Lineales.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C:\Users\noe\Desktop\Cuadro%20de%20Resultados%20CIMAV%202008_%202010%20graficas%20FINAL%20Lineales.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C:\Users\noe\Desktop\Cuadro%20de%20Resultados%20CIMAV%202008_%202010%20graficas%20FINAL%20Lineales.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C:\Users\noe\Desktop\Cuadro%20de%20Resultados%20CIMAV%202008_%202010%20graficas%20FINAL%20Lineales.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oleObject" Target="file:///C:\Users\noe\Desktop\Cuadro%20de%20Resultados%20CIMAV%202008_%202010%20graficas%20FINAL%20Lineales.xlsx"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oleObject" Target="file:///C:\Users\noe\Desktop\Cuadro%20de%20Resultados%20CIMAV%202008_%202010%20graficas%20FINAL%20Lineales.xlsx" TargetMode="Externa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oleObject" Target="file:///C:\Users\noe\Desktop\Cuadro%20de%20Resultados%20CIMAV%202008_%202010%20graficas%20FINAL%20Lineales.xlsx" TargetMode="External"/></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oleObject" Target="file:///C:\Users\noe\Desktop\Cuadro%20de%20Resultados%20CIMAV%202008_%202010%20graficas%20FINAL%20Lineales.xlsx" TargetMode="Externa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oleObject" Target="file:///C:\Users\noe\Desktop\Cuadro%20de%20Resultados%20CIMAV%202008_%202010%20graficas%20FINAL%20Lineale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edgar.mundo\Mis%20documentos\Sistema%20de%20Informacion\Direcci&#243;n%20de%20Planeaci&#243;n\2011\I%20Org%20Gobierno%202011\Fuentes\Datos%20Anual%202010.xls"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file:///C:\Documents%20and%20Settings\edgar.mundo\Escritorio\Datos%20Monterrey%20al%202010.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C:\Documents%20and%20Settings\edgar.mundo\Escritorio\Datos%20Monterrey%20al%202010.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noe\Desktop\Cuadro%20de%20Resultados%20CIMAV%202008_%202010%20graficas%20FINAL%20Lineales.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noe\Desktop\Cuadro%20de%20Resultados%20CIMAV%202008_%202010%20graficas%20FINAL%20Lineales.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noe\Desktop\Cuadro%20de%20Resultados%20CIMAV%202008_%202010%20graficas%20FINAL%20Lineales.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Documents%20and%20Settings\edgar.mundo\Mis%20documentos\Sistema%20de%20Informacion\Direcci&#243;n%20de%20Planeaci&#243;n\2011\I%20Org%20Gobierno%202011\Fuentes\Cuadro%20de%20Resultados%20CIMAV%202008_%202010%20graficas%20FINAL%20Lineales.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noe\Desktop\Cuadro%20de%20Resultados%20CIMAV%202008_%202010%20graficas%20FINAL%20Linea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MX"/>
  <c:style val="10"/>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35214128384705"/>
          <c:y val="0.16619693156912502"/>
          <c:w val="0.73882048035453873"/>
          <c:h val="0.74885858339873224"/>
        </c:manualLayout>
      </c:layout>
      <c:barChart>
        <c:barDir val="col"/>
        <c:grouping val="clustered"/>
        <c:ser>
          <c:idx val="0"/>
          <c:order val="0"/>
          <c:tx>
            <c:strRef>
              <c:f>'Datos '!$N$218</c:f>
              <c:strCache>
                <c:ptCount val="1"/>
                <c:pt idx="0">
                  <c:v>2006</c:v>
                </c:pt>
              </c:strCache>
            </c:strRef>
          </c:tx>
          <c:dLbls>
            <c:txPr>
              <a:bodyPr/>
              <a:lstStyle/>
              <a:p>
                <a:pPr>
                  <a:defRPr lang="en-US" sz="1400" b="1"/>
                </a:pPr>
                <a:endParaRPr lang="es-MX"/>
              </a:p>
            </c:txPr>
            <c:dLblPos val="outEnd"/>
            <c:showVal val="1"/>
          </c:dLbls>
          <c:cat>
            <c:strLit>
              <c:ptCount val="1"/>
              <c:pt idx="0">
                <c:v>Año</c:v>
              </c:pt>
            </c:strLit>
          </c:cat>
          <c:val>
            <c:numRef>
              <c:f>'Datos '!$N$219</c:f>
              <c:numCache>
                <c:formatCode>#,##0</c:formatCode>
                <c:ptCount val="1"/>
                <c:pt idx="0">
                  <c:v>12664.387640000001</c:v>
                </c:pt>
              </c:numCache>
            </c:numRef>
          </c:val>
        </c:ser>
        <c:ser>
          <c:idx val="1"/>
          <c:order val="1"/>
          <c:tx>
            <c:strRef>
              <c:f>'Datos '!$O$218</c:f>
              <c:strCache>
                <c:ptCount val="1"/>
                <c:pt idx="0">
                  <c:v>2007</c:v>
                </c:pt>
              </c:strCache>
            </c:strRef>
          </c:tx>
          <c:dLbls>
            <c:txPr>
              <a:bodyPr/>
              <a:lstStyle/>
              <a:p>
                <a:pPr>
                  <a:defRPr lang="en-US" sz="1400" b="1"/>
                </a:pPr>
                <a:endParaRPr lang="es-MX"/>
              </a:p>
            </c:txPr>
            <c:dLblPos val="outEnd"/>
            <c:showVal val="1"/>
          </c:dLbls>
          <c:cat>
            <c:strLit>
              <c:ptCount val="1"/>
              <c:pt idx="0">
                <c:v>Año</c:v>
              </c:pt>
            </c:strLit>
          </c:cat>
          <c:val>
            <c:numRef>
              <c:f>'Datos '!$O$219</c:f>
              <c:numCache>
                <c:formatCode>#,##0</c:formatCode>
                <c:ptCount val="1"/>
                <c:pt idx="0">
                  <c:v>14165.682290000002</c:v>
                </c:pt>
              </c:numCache>
            </c:numRef>
          </c:val>
        </c:ser>
        <c:ser>
          <c:idx val="2"/>
          <c:order val="2"/>
          <c:tx>
            <c:strRef>
              <c:f>'Datos '!$P$218</c:f>
              <c:strCache>
                <c:ptCount val="1"/>
                <c:pt idx="0">
                  <c:v>2008</c:v>
                </c:pt>
              </c:strCache>
            </c:strRef>
          </c:tx>
          <c:dLbls>
            <c:txPr>
              <a:bodyPr/>
              <a:lstStyle/>
              <a:p>
                <a:pPr>
                  <a:defRPr lang="en-US" sz="1400" b="1"/>
                </a:pPr>
                <a:endParaRPr lang="es-MX"/>
              </a:p>
            </c:txPr>
            <c:dLblPos val="outEnd"/>
            <c:showVal val="1"/>
          </c:dLbls>
          <c:cat>
            <c:strLit>
              <c:ptCount val="1"/>
              <c:pt idx="0">
                <c:v>Año</c:v>
              </c:pt>
            </c:strLit>
          </c:cat>
          <c:val>
            <c:numRef>
              <c:f>'Datos '!$P$219</c:f>
              <c:numCache>
                <c:formatCode>#,##0</c:formatCode>
                <c:ptCount val="1"/>
                <c:pt idx="0">
                  <c:v>17923.034820000001</c:v>
                </c:pt>
              </c:numCache>
            </c:numRef>
          </c:val>
        </c:ser>
        <c:ser>
          <c:idx val="3"/>
          <c:order val="3"/>
          <c:tx>
            <c:strRef>
              <c:f>'Datos '!$Q$218</c:f>
              <c:strCache>
                <c:ptCount val="1"/>
                <c:pt idx="0">
                  <c:v>2009</c:v>
                </c:pt>
              </c:strCache>
            </c:strRef>
          </c:tx>
          <c:dLbls>
            <c:txPr>
              <a:bodyPr/>
              <a:lstStyle/>
              <a:p>
                <a:pPr>
                  <a:defRPr lang="en-US" sz="1400" b="1"/>
                </a:pPr>
                <a:endParaRPr lang="es-MX"/>
              </a:p>
            </c:txPr>
            <c:dLblPos val="outEnd"/>
            <c:showVal val="1"/>
          </c:dLbls>
          <c:cat>
            <c:strLit>
              <c:ptCount val="1"/>
              <c:pt idx="0">
                <c:v>Año</c:v>
              </c:pt>
            </c:strLit>
          </c:cat>
          <c:val>
            <c:numRef>
              <c:f>'Datos '!$Q$219</c:f>
              <c:numCache>
                <c:formatCode>#,##0</c:formatCode>
                <c:ptCount val="1"/>
                <c:pt idx="0">
                  <c:v>28143.029790000001</c:v>
                </c:pt>
              </c:numCache>
            </c:numRef>
          </c:val>
        </c:ser>
        <c:ser>
          <c:idx val="4"/>
          <c:order val="4"/>
          <c:tx>
            <c:strRef>
              <c:f>'Datos '!$R$218</c:f>
              <c:strCache>
                <c:ptCount val="1"/>
                <c:pt idx="0">
                  <c:v>2010</c:v>
                </c:pt>
              </c:strCache>
            </c:strRef>
          </c:tx>
          <c:dLbls>
            <c:txPr>
              <a:bodyPr/>
              <a:lstStyle/>
              <a:p>
                <a:pPr>
                  <a:defRPr lang="en-US" sz="1400" b="1"/>
                </a:pPr>
                <a:endParaRPr lang="es-MX"/>
              </a:p>
            </c:txPr>
            <c:dLblPos val="outEnd"/>
            <c:showVal val="1"/>
          </c:dLbls>
          <c:cat>
            <c:strLit>
              <c:ptCount val="1"/>
              <c:pt idx="0">
                <c:v>Año</c:v>
              </c:pt>
            </c:strLit>
          </c:cat>
          <c:val>
            <c:numRef>
              <c:f>'Datos '!$R$219</c:f>
              <c:numCache>
                <c:formatCode>#,##0</c:formatCode>
                <c:ptCount val="1"/>
                <c:pt idx="0">
                  <c:v>54297.314900000012</c:v>
                </c:pt>
              </c:numCache>
            </c:numRef>
          </c:val>
        </c:ser>
        <c:dLbls>
          <c:showVal val="1"/>
        </c:dLbls>
        <c:gapWidth val="75"/>
        <c:axId val="40451072"/>
        <c:axId val="40510208"/>
      </c:barChart>
      <c:catAx>
        <c:axId val="40451072"/>
        <c:scaling>
          <c:orientation val="minMax"/>
        </c:scaling>
        <c:axPos val="b"/>
        <c:numFmt formatCode="General" sourceLinked="1"/>
        <c:majorTickMark val="none"/>
        <c:tickLblPos val="nextTo"/>
        <c:txPr>
          <a:bodyPr rot="0" vert="horz"/>
          <a:lstStyle/>
          <a:p>
            <a:pPr>
              <a:defRPr lang="en-US" sz="1400" b="1"/>
            </a:pPr>
            <a:endParaRPr lang="es-MX"/>
          </a:p>
        </c:txPr>
        <c:crossAx val="40510208"/>
        <c:crosses val="autoZero"/>
        <c:auto val="1"/>
        <c:lblAlgn val="ctr"/>
        <c:lblOffset val="100"/>
      </c:catAx>
      <c:valAx>
        <c:axId val="40510208"/>
        <c:scaling>
          <c:orientation val="minMax"/>
        </c:scaling>
        <c:axPos val="l"/>
        <c:numFmt formatCode="#,##0" sourceLinked="1"/>
        <c:majorTickMark val="none"/>
        <c:tickLblPos val="nextTo"/>
        <c:txPr>
          <a:bodyPr rot="0" vert="horz"/>
          <a:lstStyle/>
          <a:p>
            <a:pPr>
              <a:defRPr lang="en-US" sz="1400" b="1"/>
            </a:pPr>
            <a:endParaRPr lang="es-MX"/>
          </a:p>
        </c:txPr>
        <c:crossAx val="40451072"/>
        <c:crosses val="autoZero"/>
        <c:crossBetween val="between"/>
      </c:valAx>
    </c:plotArea>
    <c:legend>
      <c:legendPos val="r"/>
      <c:layout>
        <c:manualLayout>
          <c:xMode val="edge"/>
          <c:yMode val="edge"/>
          <c:x val="0.14780411242564528"/>
          <c:y val="0.73528641394052563"/>
          <c:w val="0.71149236998640686"/>
          <c:h val="0.2625312299880041"/>
        </c:manualLayout>
      </c:layout>
      <c:txPr>
        <a:bodyPr/>
        <a:lstStyle/>
        <a:p>
          <a:pPr>
            <a:defRPr lang="en-US" sz="1400" b="1">
              <a:solidFill>
                <a:schemeClr val="bg1"/>
              </a:solidFill>
            </a:defRPr>
          </a:pPr>
          <a:endParaRPr lang="es-MX"/>
        </a:p>
      </c:txPr>
    </c:legend>
    <c:plotVisOnly val="1"/>
    <c:dispBlanksAs val="gap"/>
  </c:chart>
  <c:externalData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8.4488407699037621E-2"/>
          <c:y val="0.25459908762251043"/>
          <c:w val="0.56556714785651263"/>
          <c:h val="0.59532431094179927"/>
        </c:manualLayout>
      </c:layout>
      <c:lineChart>
        <c:grouping val="standard"/>
        <c:ser>
          <c:idx val="0"/>
          <c:order val="0"/>
          <c:tx>
            <c:strRef>
              <c:f>'FINAL DATOS PARA GRAFICAR'!$F$23</c:f>
              <c:strCache>
                <c:ptCount val="1"/>
                <c:pt idx="0">
                  <c:v>Programado</c:v>
                </c:pt>
              </c:strCache>
            </c:strRef>
          </c:tx>
          <c:dLbls>
            <c:dLbl>
              <c:idx val="0"/>
              <c:layout>
                <c:manualLayout>
                  <c:x val="-7.3099415204678372E-2"/>
                  <c:y val="-6.9306927090932474E-2"/>
                </c:manualLayout>
              </c:layout>
              <c:showVal val="1"/>
            </c:dLbl>
            <c:txPr>
              <a:bodyPr/>
              <a:lstStyle/>
              <a:p>
                <a:pPr>
                  <a:defRPr lang="en-US"/>
                </a:pPr>
                <a:endParaRPr lang="es-MX"/>
              </a:p>
            </c:txPr>
            <c:showVal val="1"/>
          </c:dLbls>
          <c:cat>
            <c:strRef>
              <c:f>('FINAL DATOS PARA GRAFICAR'!$G$8,'FINAL DATOS PARA GRAFICAR'!$H$8,'FINAL DATOS PARA GRAFICAR'!$I$8)</c:f>
              <c:strCache>
                <c:ptCount val="3"/>
                <c:pt idx="0">
                  <c:v>2008</c:v>
                </c:pt>
                <c:pt idx="1">
                  <c:v>2009</c:v>
                </c:pt>
                <c:pt idx="2">
                  <c:v>2010</c:v>
                </c:pt>
              </c:strCache>
            </c:strRef>
          </c:cat>
          <c:val>
            <c:numRef>
              <c:f>('FINAL DATOS PARA GRAFICAR'!$G$23,'FINAL DATOS PARA GRAFICAR'!$H$23,'FINAL DATOS PARA GRAFICAR'!$I$23)</c:f>
              <c:numCache>
                <c:formatCode>General</c:formatCode>
                <c:ptCount val="3"/>
                <c:pt idx="0">
                  <c:v>16.3</c:v>
                </c:pt>
                <c:pt idx="1">
                  <c:v>13.7</c:v>
                </c:pt>
                <c:pt idx="2">
                  <c:v>20</c:v>
                </c:pt>
              </c:numCache>
            </c:numRef>
          </c:val>
        </c:ser>
        <c:ser>
          <c:idx val="1"/>
          <c:order val="1"/>
          <c:tx>
            <c:strRef>
              <c:f>'FINAL DATOS PARA GRAFICAR'!$F$24</c:f>
              <c:strCache>
                <c:ptCount val="1"/>
                <c:pt idx="0">
                  <c:v>Alcanzado</c:v>
                </c:pt>
              </c:strCache>
            </c:strRef>
          </c:tx>
          <c:dLbls>
            <c:dLbl>
              <c:idx val="0"/>
              <c:layout>
                <c:manualLayout>
                  <c:x val="-5.5555555555555455E-2"/>
                  <c:y val="6.4686465284869668E-2"/>
                </c:manualLayout>
              </c:layout>
              <c:showVal val="1"/>
            </c:dLbl>
            <c:dLbl>
              <c:idx val="1"/>
              <c:layout>
                <c:manualLayout>
                  <c:x val="-6.1281181600204536E-2"/>
                  <c:y val="-5.0825079866683283E-2"/>
                </c:manualLayout>
              </c:layout>
              <c:showVal val="1"/>
            </c:dLbl>
            <c:txPr>
              <a:bodyPr/>
              <a:lstStyle/>
              <a:p>
                <a:pPr>
                  <a:defRPr lang="en-US"/>
                </a:pPr>
                <a:endParaRPr lang="es-MX"/>
              </a:p>
            </c:txPr>
            <c:showVal val="1"/>
          </c:dLbls>
          <c:cat>
            <c:strRef>
              <c:f>('FINAL DATOS PARA GRAFICAR'!$G$8,'FINAL DATOS PARA GRAFICAR'!$H$8,'FINAL DATOS PARA GRAFICAR'!$I$8)</c:f>
              <c:strCache>
                <c:ptCount val="3"/>
                <c:pt idx="0">
                  <c:v>2008</c:v>
                </c:pt>
                <c:pt idx="1">
                  <c:v>2009</c:v>
                </c:pt>
                <c:pt idx="2">
                  <c:v>2010</c:v>
                </c:pt>
              </c:strCache>
            </c:strRef>
          </c:cat>
          <c:val>
            <c:numRef>
              <c:f>('FINAL DATOS PARA GRAFICAR'!$G$24,'FINAL DATOS PARA GRAFICAR'!$H$24,'FINAL DATOS PARA GRAFICAR'!$I$24)</c:f>
              <c:numCache>
                <c:formatCode>0.0</c:formatCode>
                <c:ptCount val="3"/>
                <c:pt idx="0" formatCode="General">
                  <c:v>15.7</c:v>
                </c:pt>
                <c:pt idx="1">
                  <c:v>24.5</c:v>
                </c:pt>
                <c:pt idx="2" formatCode="General">
                  <c:v>30</c:v>
                </c:pt>
              </c:numCache>
            </c:numRef>
          </c:val>
        </c:ser>
        <c:marker val="1"/>
        <c:axId val="181284224"/>
        <c:axId val="181318400"/>
      </c:lineChart>
      <c:catAx>
        <c:axId val="181284224"/>
        <c:scaling>
          <c:orientation val="minMax"/>
        </c:scaling>
        <c:axPos val="b"/>
        <c:tickLblPos val="nextTo"/>
        <c:txPr>
          <a:bodyPr/>
          <a:lstStyle/>
          <a:p>
            <a:pPr>
              <a:defRPr lang="en-US"/>
            </a:pPr>
            <a:endParaRPr lang="es-MX"/>
          </a:p>
        </c:txPr>
        <c:crossAx val="181318400"/>
        <c:crosses val="autoZero"/>
        <c:auto val="1"/>
        <c:lblAlgn val="ctr"/>
        <c:lblOffset val="100"/>
      </c:catAx>
      <c:valAx>
        <c:axId val="181318400"/>
        <c:scaling>
          <c:orientation val="minMax"/>
        </c:scaling>
        <c:axPos val="l"/>
        <c:majorGridlines>
          <c:spPr>
            <a:ln>
              <a:solidFill>
                <a:prstClr val="white">
                  <a:alpha val="0"/>
                </a:prstClr>
              </a:solidFill>
            </a:ln>
          </c:spPr>
        </c:majorGridlines>
        <c:numFmt formatCode="General" sourceLinked="1"/>
        <c:tickLblPos val="nextTo"/>
        <c:txPr>
          <a:bodyPr/>
          <a:lstStyle/>
          <a:p>
            <a:pPr>
              <a:defRPr lang="en-US"/>
            </a:pPr>
            <a:endParaRPr lang="es-MX"/>
          </a:p>
        </c:txPr>
        <c:crossAx val="181284224"/>
        <c:crosses val="autoZero"/>
        <c:crossBetween val="between"/>
      </c:valAx>
    </c:plotArea>
    <c:legend>
      <c:legendPos val="r"/>
      <c:layout>
        <c:manualLayout>
          <c:xMode val="edge"/>
          <c:yMode val="edge"/>
          <c:x val="0.6799583275774792"/>
          <c:y val="0.69367611581423949"/>
          <c:w val="0.22281955380577428"/>
          <c:h val="0.16710282128308285"/>
        </c:manualLayout>
      </c:layout>
      <c:txPr>
        <a:bodyPr/>
        <a:lstStyle/>
        <a:p>
          <a:pPr>
            <a:defRPr lang="en-US"/>
          </a:pPr>
          <a:endParaRPr lang="es-MX"/>
        </a:p>
      </c:txPr>
    </c:legend>
    <c:plotVisOnly val="1"/>
  </c:chart>
  <c:externalData r:id="rId1"/>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9.8571741032371027E-2"/>
          <c:y val="0.31701018199676312"/>
          <c:w val="0.51890048118985121"/>
          <c:h val="0.53291320178435853"/>
        </c:manualLayout>
      </c:layout>
      <c:lineChart>
        <c:grouping val="standard"/>
        <c:ser>
          <c:idx val="0"/>
          <c:order val="0"/>
          <c:tx>
            <c:strRef>
              <c:f>'FINAL DATOS PARA GRAFICAR'!$F$29</c:f>
              <c:strCache>
                <c:ptCount val="1"/>
                <c:pt idx="0">
                  <c:v>Programado</c:v>
                </c:pt>
              </c:strCache>
            </c:strRef>
          </c:tx>
          <c:dLbls>
            <c:txPr>
              <a:bodyPr/>
              <a:lstStyle/>
              <a:p>
                <a:pPr>
                  <a:defRPr lang="en-US"/>
                </a:pPr>
                <a:endParaRPr lang="es-MX"/>
              </a:p>
            </c:txPr>
            <c:showVal val="1"/>
          </c:dLbls>
          <c:cat>
            <c:strRef>
              <c:f>'FINAL DATOS PARA GRAFICAR'!$G$8:$I$8</c:f>
              <c:strCache>
                <c:ptCount val="3"/>
                <c:pt idx="0">
                  <c:v>2008</c:v>
                </c:pt>
                <c:pt idx="1">
                  <c:v>2009</c:v>
                </c:pt>
                <c:pt idx="2">
                  <c:v>2010</c:v>
                </c:pt>
              </c:strCache>
            </c:strRef>
          </c:cat>
          <c:val>
            <c:numRef>
              <c:f>'FINAL DATOS PARA GRAFICAR'!$G$29:$I$29</c:f>
              <c:numCache>
                <c:formatCode>General</c:formatCode>
                <c:ptCount val="3"/>
                <c:pt idx="0">
                  <c:v>50</c:v>
                </c:pt>
                <c:pt idx="1">
                  <c:v>55</c:v>
                </c:pt>
                <c:pt idx="2">
                  <c:v>55</c:v>
                </c:pt>
              </c:numCache>
            </c:numRef>
          </c:val>
        </c:ser>
        <c:ser>
          <c:idx val="1"/>
          <c:order val="1"/>
          <c:tx>
            <c:strRef>
              <c:f>'FINAL DATOS PARA GRAFICAR'!$F$30</c:f>
              <c:strCache>
                <c:ptCount val="1"/>
                <c:pt idx="0">
                  <c:v>Alcanzado</c:v>
                </c:pt>
              </c:strCache>
            </c:strRef>
          </c:tx>
          <c:dLbls>
            <c:dLbl>
              <c:idx val="0"/>
              <c:layout>
                <c:manualLayout>
                  <c:x val="-4.3428036516310622E-2"/>
                  <c:y val="-3.9473670578232339E-2"/>
                </c:manualLayout>
              </c:layout>
              <c:showVal val="1"/>
            </c:dLbl>
            <c:dLbl>
              <c:idx val="1"/>
              <c:layout>
                <c:manualLayout>
                  <c:x val="-3.5285279669502387E-2"/>
                  <c:y val="-4.8245597373394948E-2"/>
                </c:manualLayout>
              </c:layout>
              <c:showVal val="1"/>
            </c:dLbl>
            <c:txPr>
              <a:bodyPr/>
              <a:lstStyle/>
              <a:p>
                <a:pPr>
                  <a:defRPr lang="en-US"/>
                </a:pPr>
                <a:endParaRPr lang="es-MX"/>
              </a:p>
            </c:txPr>
            <c:showVal val="1"/>
          </c:dLbls>
          <c:cat>
            <c:strRef>
              <c:f>'FINAL DATOS PARA GRAFICAR'!$G$8:$I$8</c:f>
              <c:strCache>
                <c:ptCount val="3"/>
                <c:pt idx="0">
                  <c:v>2008</c:v>
                </c:pt>
                <c:pt idx="1">
                  <c:v>2009</c:v>
                </c:pt>
                <c:pt idx="2">
                  <c:v>2010</c:v>
                </c:pt>
              </c:strCache>
            </c:strRef>
          </c:cat>
          <c:val>
            <c:numRef>
              <c:f>'FINAL DATOS PARA GRAFICAR'!$G$30:$I$30</c:f>
              <c:numCache>
                <c:formatCode>0</c:formatCode>
                <c:ptCount val="3"/>
                <c:pt idx="0" formatCode="General">
                  <c:v>32</c:v>
                </c:pt>
                <c:pt idx="1">
                  <c:v>31</c:v>
                </c:pt>
                <c:pt idx="2" formatCode="General">
                  <c:v>44</c:v>
                </c:pt>
              </c:numCache>
            </c:numRef>
          </c:val>
        </c:ser>
        <c:marker val="1"/>
        <c:axId val="188392576"/>
        <c:axId val="188394112"/>
      </c:lineChart>
      <c:catAx>
        <c:axId val="188392576"/>
        <c:scaling>
          <c:orientation val="minMax"/>
        </c:scaling>
        <c:axPos val="b"/>
        <c:tickLblPos val="nextTo"/>
        <c:txPr>
          <a:bodyPr/>
          <a:lstStyle/>
          <a:p>
            <a:pPr>
              <a:defRPr lang="en-US"/>
            </a:pPr>
            <a:endParaRPr lang="es-MX"/>
          </a:p>
        </c:txPr>
        <c:crossAx val="188394112"/>
        <c:crosses val="autoZero"/>
        <c:auto val="1"/>
        <c:lblAlgn val="ctr"/>
        <c:lblOffset val="100"/>
      </c:catAx>
      <c:valAx>
        <c:axId val="188394112"/>
        <c:scaling>
          <c:orientation val="minMax"/>
        </c:scaling>
        <c:axPos val="l"/>
        <c:majorGridlines>
          <c:spPr>
            <a:ln>
              <a:solidFill>
                <a:prstClr val="white">
                  <a:alpha val="0"/>
                </a:prstClr>
              </a:solidFill>
            </a:ln>
          </c:spPr>
        </c:majorGridlines>
        <c:numFmt formatCode="General" sourceLinked="1"/>
        <c:tickLblPos val="nextTo"/>
        <c:txPr>
          <a:bodyPr/>
          <a:lstStyle/>
          <a:p>
            <a:pPr>
              <a:defRPr lang="en-US"/>
            </a:pPr>
            <a:endParaRPr lang="es-MX"/>
          </a:p>
        </c:txPr>
        <c:crossAx val="188392576"/>
        <c:crosses val="autoZero"/>
        <c:crossBetween val="between"/>
      </c:valAx>
    </c:plotArea>
    <c:legend>
      <c:legendPos val="r"/>
      <c:layout>
        <c:manualLayout>
          <c:xMode val="edge"/>
          <c:yMode val="edge"/>
          <c:x val="0.69940266841644749"/>
          <c:y val="0.61512826511118734"/>
          <c:w val="0.22281955380577428"/>
          <c:h val="0.16710282128308293"/>
        </c:manualLayout>
      </c:layout>
      <c:txPr>
        <a:bodyPr/>
        <a:lstStyle/>
        <a:p>
          <a:pPr>
            <a:defRPr lang="en-US"/>
          </a:pPr>
          <a:endParaRPr lang="es-MX"/>
        </a:p>
      </c:txPr>
    </c:legend>
    <c:plotVisOnly val="1"/>
  </c:chart>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9.8571741032371027E-2"/>
          <c:y val="0.30542416748919676"/>
          <c:w val="0.51890048118985121"/>
          <c:h val="0.54449923107511933"/>
        </c:manualLayout>
      </c:layout>
      <c:lineChart>
        <c:grouping val="standard"/>
        <c:ser>
          <c:idx val="0"/>
          <c:order val="0"/>
          <c:tx>
            <c:strRef>
              <c:f>'FINAL DATOS PARA GRAFICAR'!$F$37</c:f>
              <c:strCache>
                <c:ptCount val="1"/>
                <c:pt idx="0">
                  <c:v>Programado</c:v>
                </c:pt>
              </c:strCache>
            </c:strRef>
          </c:tx>
          <c:dLbls>
            <c:dLbl>
              <c:idx val="2"/>
              <c:layout>
                <c:manualLayout>
                  <c:x val="-1.3888888888888999E-2"/>
                  <c:y val="1.8481847224248487E-2"/>
                </c:manualLayout>
              </c:layout>
              <c:showVal val="1"/>
            </c:dLbl>
            <c:txPr>
              <a:bodyPr/>
              <a:lstStyle/>
              <a:p>
                <a:pPr>
                  <a:defRPr lang="en-US"/>
                </a:pPr>
                <a:endParaRPr lang="es-MX"/>
              </a:p>
            </c:txPr>
            <c:showVal val="1"/>
          </c:dLbls>
          <c:cat>
            <c:strRef>
              <c:f>'FINAL DATOS PARA GRAFICAR'!$G$8:$I$8</c:f>
              <c:strCache>
                <c:ptCount val="3"/>
                <c:pt idx="0">
                  <c:v>2008</c:v>
                </c:pt>
                <c:pt idx="1">
                  <c:v>2009</c:v>
                </c:pt>
                <c:pt idx="2">
                  <c:v>2010</c:v>
                </c:pt>
              </c:strCache>
            </c:strRef>
          </c:cat>
          <c:val>
            <c:numRef>
              <c:f>'FINAL DATOS PARA GRAFICAR'!$G$37:$I$37</c:f>
              <c:numCache>
                <c:formatCode>General</c:formatCode>
                <c:ptCount val="3"/>
                <c:pt idx="0">
                  <c:v>1.7</c:v>
                </c:pt>
                <c:pt idx="1">
                  <c:v>1.7</c:v>
                </c:pt>
                <c:pt idx="2">
                  <c:v>1.7</c:v>
                </c:pt>
              </c:numCache>
            </c:numRef>
          </c:val>
        </c:ser>
        <c:ser>
          <c:idx val="1"/>
          <c:order val="1"/>
          <c:tx>
            <c:strRef>
              <c:f>'FINAL DATOS PARA GRAFICAR'!$F$38</c:f>
              <c:strCache>
                <c:ptCount val="1"/>
                <c:pt idx="0">
                  <c:v>Alcanzado</c:v>
                </c:pt>
              </c:strCache>
            </c:strRef>
          </c:tx>
          <c:dLbls>
            <c:dLbl>
              <c:idx val="0"/>
              <c:layout>
                <c:manualLayout>
                  <c:x val="-3.2302404769903655E-2"/>
                  <c:y val="-5.0825079866683304E-2"/>
                </c:manualLayout>
              </c:layout>
              <c:showVal val="1"/>
            </c:dLbl>
            <c:dLbl>
              <c:idx val="1"/>
              <c:layout>
                <c:manualLayout>
                  <c:x val="-1.6151202384951827E-2"/>
                  <c:y val="-6.0066003478807563E-2"/>
                </c:manualLayout>
              </c:layout>
              <c:showVal val="1"/>
            </c:dLbl>
            <c:dLbl>
              <c:idx val="2"/>
              <c:layout>
                <c:manualLayout>
                  <c:x val="-1.3888888888888999E-2"/>
                  <c:y val="-4.1584156254559045E-2"/>
                </c:manualLayout>
              </c:layout>
              <c:showVal val="1"/>
            </c:dLbl>
            <c:txPr>
              <a:bodyPr/>
              <a:lstStyle/>
              <a:p>
                <a:pPr>
                  <a:defRPr lang="en-US"/>
                </a:pPr>
                <a:endParaRPr lang="es-MX"/>
              </a:p>
            </c:txPr>
            <c:showVal val="1"/>
          </c:dLbls>
          <c:cat>
            <c:strRef>
              <c:f>'FINAL DATOS PARA GRAFICAR'!$G$8:$I$8</c:f>
              <c:strCache>
                <c:ptCount val="3"/>
                <c:pt idx="0">
                  <c:v>2008</c:v>
                </c:pt>
                <c:pt idx="1">
                  <c:v>2009</c:v>
                </c:pt>
                <c:pt idx="2">
                  <c:v>2010</c:v>
                </c:pt>
              </c:strCache>
            </c:strRef>
          </c:cat>
          <c:val>
            <c:numRef>
              <c:f>'FINAL DATOS PARA GRAFICAR'!$G$38:$I$38</c:f>
              <c:numCache>
                <c:formatCode>0.0</c:formatCode>
                <c:ptCount val="3"/>
                <c:pt idx="0" formatCode="General">
                  <c:v>2.7</c:v>
                </c:pt>
                <c:pt idx="1">
                  <c:v>2.6</c:v>
                </c:pt>
                <c:pt idx="2" formatCode="General">
                  <c:v>1.8</c:v>
                </c:pt>
              </c:numCache>
            </c:numRef>
          </c:val>
        </c:ser>
        <c:marker val="1"/>
        <c:axId val="208574720"/>
        <c:axId val="226967936"/>
      </c:lineChart>
      <c:catAx>
        <c:axId val="208574720"/>
        <c:scaling>
          <c:orientation val="minMax"/>
        </c:scaling>
        <c:axPos val="b"/>
        <c:tickLblPos val="nextTo"/>
        <c:txPr>
          <a:bodyPr/>
          <a:lstStyle/>
          <a:p>
            <a:pPr>
              <a:defRPr lang="en-US"/>
            </a:pPr>
            <a:endParaRPr lang="es-MX"/>
          </a:p>
        </c:txPr>
        <c:crossAx val="226967936"/>
        <c:crosses val="autoZero"/>
        <c:auto val="1"/>
        <c:lblAlgn val="ctr"/>
        <c:lblOffset val="100"/>
      </c:catAx>
      <c:valAx>
        <c:axId val="226967936"/>
        <c:scaling>
          <c:orientation val="minMax"/>
        </c:scaling>
        <c:axPos val="l"/>
        <c:majorGridlines>
          <c:spPr>
            <a:ln>
              <a:solidFill>
                <a:prstClr val="white">
                  <a:alpha val="0"/>
                </a:prstClr>
              </a:solidFill>
            </a:ln>
          </c:spPr>
        </c:majorGridlines>
        <c:numFmt formatCode="General" sourceLinked="1"/>
        <c:tickLblPos val="nextTo"/>
        <c:txPr>
          <a:bodyPr/>
          <a:lstStyle/>
          <a:p>
            <a:pPr>
              <a:defRPr lang="en-US"/>
            </a:pPr>
            <a:endParaRPr lang="es-MX"/>
          </a:p>
        </c:txPr>
        <c:crossAx val="208574720"/>
        <c:crosses val="autoZero"/>
        <c:crossBetween val="between"/>
      </c:valAx>
    </c:plotArea>
    <c:legend>
      <c:legendPos val="r"/>
      <c:layout>
        <c:manualLayout>
          <c:xMode val="edge"/>
          <c:yMode val="edge"/>
          <c:x val="0.64940266841644789"/>
          <c:y val="0.38410517480807832"/>
          <c:w val="0.22281955380577428"/>
          <c:h val="0.16710282128308279"/>
        </c:manualLayout>
      </c:layout>
      <c:txPr>
        <a:bodyPr/>
        <a:lstStyle/>
        <a:p>
          <a:pPr>
            <a:defRPr lang="en-US"/>
          </a:pPr>
          <a:endParaRPr lang="es-MX"/>
        </a:p>
      </c:txPr>
    </c:legend>
    <c:plotVisOnly val="1"/>
  </c:chart>
  <c:externalData r:id="rId1"/>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9.8571741032371027E-2"/>
          <c:y val="0.30542416748919676"/>
          <c:w val="0.58556714785651065"/>
          <c:h val="0.54449923107511933"/>
        </c:manualLayout>
      </c:layout>
      <c:lineChart>
        <c:grouping val="standard"/>
        <c:ser>
          <c:idx val="0"/>
          <c:order val="0"/>
          <c:tx>
            <c:strRef>
              <c:f>'FINAL DATOS PARA GRAFICAR'!$F$33</c:f>
              <c:strCache>
                <c:ptCount val="1"/>
                <c:pt idx="0">
                  <c:v>Programado</c:v>
                </c:pt>
              </c:strCache>
            </c:strRef>
          </c:tx>
          <c:dLbls>
            <c:dLbl>
              <c:idx val="0"/>
              <c:layout>
                <c:manualLayout>
                  <c:x val="-3.5432613757254233E-2"/>
                  <c:y val="-4.6204618060621185E-2"/>
                </c:manualLayout>
              </c:layout>
              <c:showVal val="1"/>
            </c:dLbl>
            <c:dLbl>
              <c:idx val="1"/>
              <c:layout>
                <c:manualLayout>
                  <c:x val="-4.6334956451794002E-2"/>
                  <c:y val="-5.5445541672745416E-2"/>
                </c:manualLayout>
              </c:layout>
              <c:showVal val="1"/>
            </c:dLbl>
            <c:dLbl>
              <c:idx val="2"/>
              <c:layout>
                <c:manualLayout>
                  <c:x val="-4.6334956451793939E-2"/>
                  <c:y val="5.5445541672745416E-2"/>
                </c:manualLayout>
              </c:layout>
              <c:showVal val="1"/>
            </c:dLbl>
            <c:txPr>
              <a:bodyPr/>
              <a:lstStyle/>
              <a:p>
                <a:pPr>
                  <a:defRPr lang="en-US"/>
                </a:pPr>
                <a:endParaRPr lang="es-MX"/>
              </a:p>
            </c:txPr>
            <c:showVal val="1"/>
          </c:dLbls>
          <c:cat>
            <c:strRef>
              <c:f>'FINAL DATOS PARA GRAFICAR'!$G$8:$I$8</c:f>
              <c:strCache>
                <c:ptCount val="3"/>
                <c:pt idx="0">
                  <c:v>2008</c:v>
                </c:pt>
                <c:pt idx="1">
                  <c:v>2009</c:v>
                </c:pt>
                <c:pt idx="2">
                  <c:v>2010</c:v>
                </c:pt>
              </c:strCache>
            </c:strRef>
          </c:cat>
          <c:val>
            <c:numRef>
              <c:f>'FINAL DATOS PARA GRAFICAR'!$G$33:$I$33</c:f>
              <c:numCache>
                <c:formatCode>General</c:formatCode>
                <c:ptCount val="3"/>
                <c:pt idx="0">
                  <c:v>100</c:v>
                </c:pt>
                <c:pt idx="1">
                  <c:v>100</c:v>
                </c:pt>
                <c:pt idx="2">
                  <c:v>100</c:v>
                </c:pt>
              </c:numCache>
            </c:numRef>
          </c:val>
        </c:ser>
        <c:ser>
          <c:idx val="1"/>
          <c:order val="1"/>
          <c:tx>
            <c:strRef>
              <c:f>'FINAL DATOS PARA GRAFICAR'!$F$34</c:f>
              <c:strCache>
                <c:ptCount val="1"/>
                <c:pt idx="0">
                  <c:v>Alcanzado</c:v>
                </c:pt>
              </c:strCache>
            </c:strRef>
          </c:tx>
          <c:dLbls>
            <c:dLbl>
              <c:idx val="0"/>
              <c:layout>
                <c:manualLayout>
                  <c:x val="-3.8158199430889127E-2"/>
                  <c:y val="5.5445541672745416E-2"/>
                </c:manualLayout>
              </c:layout>
              <c:showVal val="1"/>
            </c:dLbl>
            <c:dLbl>
              <c:idx val="1"/>
              <c:layout>
                <c:manualLayout>
                  <c:x val="-4.0883785104524117E-2"/>
                  <c:y val="5.5445541672745416E-2"/>
                </c:manualLayout>
              </c:layout>
              <c:showVal val="1"/>
            </c:dLbl>
            <c:dLbl>
              <c:idx val="2"/>
              <c:layout>
                <c:manualLayout>
                  <c:x val="-6.5414056167238513E-2"/>
                  <c:y val="-5.5445541672745416E-2"/>
                </c:manualLayout>
              </c:layout>
              <c:showVal val="1"/>
            </c:dLbl>
            <c:txPr>
              <a:bodyPr/>
              <a:lstStyle/>
              <a:p>
                <a:pPr>
                  <a:defRPr lang="en-US"/>
                </a:pPr>
                <a:endParaRPr lang="es-MX"/>
              </a:p>
            </c:txPr>
            <c:showVal val="1"/>
          </c:dLbls>
          <c:cat>
            <c:strRef>
              <c:f>'FINAL DATOS PARA GRAFICAR'!$G$8:$I$8</c:f>
              <c:strCache>
                <c:ptCount val="3"/>
                <c:pt idx="0">
                  <c:v>2008</c:v>
                </c:pt>
                <c:pt idx="1">
                  <c:v>2009</c:v>
                </c:pt>
                <c:pt idx="2">
                  <c:v>2010</c:v>
                </c:pt>
              </c:strCache>
            </c:strRef>
          </c:cat>
          <c:val>
            <c:numRef>
              <c:f>'FINAL DATOS PARA GRAFICAR'!$G$34:$I$34</c:f>
              <c:numCache>
                <c:formatCode>0</c:formatCode>
                <c:ptCount val="3"/>
                <c:pt idx="0" formatCode="General">
                  <c:v>75</c:v>
                </c:pt>
                <c:pt idx="1">
                  <c:v>80</c:v>
                </c:pt>
                <c:pt idx="2" formatCode="General">
                  <c:v>100</c:v>
                </c:pt>
              </c:numCache>
            </c:numRef>
          </c:val>
        </c:ser>
        <c:marker val="1"/>
        <c:axId val="40539648"/>
        <c:axId val="40541184"/>
      </c:lineChart>
      <c:catAx>
        <c:axId val="40539648"/>
        <c:scaling>
          <c:orientation val="minMax"/>
        </c:scaling>
        <c:axPos val="b"/>
        <c:tickLblPos val="nextTo"/>
        <c:txPr>
          <a:bodyPr/>
          <a:lstStyle/>
          <a:p>
            <a:pPr>
              <a:defRPr lang="en-US"/>
            </a:pPr>
            <a:endParaRPr lang="es-MX"/>
          </a:p>
        </c:txPr>
        <c:crossAx val="40541184"/>
        <c:crosses val="autoZero"/>
        <c:auto val="1"/>
        <c:lblAlgn val="ctr"/>
        <c:lblOffset val="100"/>
      </c:catAx>
      <c:valAx>
        <c:axId val="40541184"/>
        <c:scaling>
          <c:orientation val="minMax"/>
        </c:scaling>
        <c:axPos val="l"/>
        <c:majorGridlines>
          <c:spPr>
            <a:ln>
              <a:solidFill>
                <a:prstClr val="white">
                  <a:alpha val="0"/>
                </a:prstClr>
              </a:solidFill>
            </a:ln>
          </c:spPr>
        </c:majorGridlines>
        <c:numFmt formatCode="General" sourceLinked="1"/>
        <c:tickLblPos val="nextTo"/>
        <c:txPr>
          <a:bodyPr/>
          <a:lstStyle/>
          <a:p>
            <a:pPr>
              <a:defRPr lang="en-US"/>
            </a:pPr>
            <a:endParaRPr lang="es-MX"/>
          </a:p>
        </c:txPr>
        <c:crossAx val="40539648"/>
        <c:crosses val="autoZero"/>
        <c:crossBetween val="between"/>
      </c:valAx>
    </c:plotArea>
    <c:legend>
      <c:legendPos val="r"/>
      <c:layout>
        <c:manualLayout>
          <c:xMode val="edge"/>
          <c:yMode val="edge"/>
          <c:x val="0.68273600174978133"/>
          <c:y val="0.27321409146258718"/>
          <c:w val="0.22281955380577428"/>
          <c:h val="0.16710282128308279"/>
        </c:manualLayout>
      </c:layout>
      <c:txPr>
        <a:bodyPr/>
        <a:lstStyle/>
        <a:p>
          <a:pPr>
            <a:defRPr lang="en-US"/>
          </a:pPr>
          <a:endParaRPr lang="es-MX"/>
        </a:p>
      </c:txPr>
    </c:legend>
    <c:plotVisOnly val="1"/>
  </c:chart>
  <c:externalData r:id="rId1"/>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9.8571741032371027E-2"/>
          <c:y val="0.30542416748919676"/>
          <c:w val="0.53556714785651305"/>
          <c:h val="0.54449923107511933"/>
        </c:manualLayout>
      </c:layout>
      <c:lineChart>
        <c:grouping val="standard"/>
        <c:ser>
          <c:idx val="0"/>
          <c:order val="0"/>
          <c:tx>
            <c:strRef>
              <c:f>'FINAL DATOS PARA GRAFICAR'!$F$35</c:f>
              <c:strCache>
                <c:ptCount val="1"/>
                <c:pt idx="0">
                  <c:v>Programado</c:v>
                </c:pt>
              </c:strCache>
            </c:strRef>
          </c:tx>
          <c:dLbls>
            <c:dLbl>
              <c:idx val="0"/>
              <c:layout>
                <c:manualLayout>
                  <c:x val="-3.4946236559139782E-2"/>
                  <c:y val="-4.6204618060621185E-2"/>
                </c:manualLayout>
              </c:layout>
              <c:showVal val="1"/>
            </c:dLbl>
            <c:dLbl>
              <c:idx val="1"/>
              <c:layout>
                <c:manualLayout>
                  <c:x val="-3.4946236559139844E-2"/>
                  <c:y val="-5.0825079866683304E-2"/>
                </c:manualLayout>
              </c:layout>
              <c:showVal val="1"/>
            </c:dLbl>
            <c:dLbl>
              <c:idx val="2"/>
              <c:layout>
                <c:manualLayout>
                  <c:x val="-4.3010752688172046E-2"/>
                  <c:y val="-5.5445541672745416E-2"/>
                </c:manualLayout>
              </c:layout>
              <c:showVal val="1"/>
            </c:dLbl>
            <c:txPr>
              <a:bodyPr/>
              <a:lstStyle/>
              <a:p>
                <a:pPr>
                  <a:defRPr lang="en-US"/>
                </a:pPr>
                <a:endParaRPr lang="es-MX"/>
              </a:p>
            </c:txPr>
            <c:showVal val="1"/>
          </c:dLbls>
          <c:cat>
            <c:strRef>
              <c:f>'FINAL DATOS PARA GRAFICAR'!$G$8:$I$8</c:f>
              <c:strCache>
                <c:ptCount val="3"/>
                <c:pt idx="0">
                  <c:v>2008</c:v>
                </c:pt>
                <c:pt idx="1">
                  <c:v>2009</c:v>
                </c:pt>
                <c:pt idx="2">
                  <c:v>2010</c:v>
                </c:pt>
              </c:strCache>
            </c:strRef>
          </c:cat>
          <c:val>
            <c:numRef>
              <c:f>'FINAL DATOS PARA GRAFICAR'!$G$35:$I$35</c:f>
              <c:numCache>
                <c:formatCode>General</c:formatCode>
                <c:ptCount val="3"/>
                <c:pt idx="0">
                  <c:v>90</c:v>
                </c:pt>
                <c:pt idx="1">
                  <c:v>90</c:v>
                </c:pt>
                <c:pt idx="2">
                  <c:v>90</c:v>
                </c:pt>
              </c:numCache>
            </c:numRef>
          </c:val>
        </c:ser>
        <c:ser>
          <c:idx val="1"/>
          <c:order val="1"/>
          <c:tx>
            <c:strRef>
              <c:f>'FINAL DATOS PARA GRAFICAR'!$F$36</c:f>
              <c:strCache>
                <c:ptCount val="1"/>
                <c:pt idx="0">
                  <c:v>Alcanzado</c:v>
                </c:pt>
              </c:strCache>
            </c:strRef>
          </c:tx>
          <c:dLbls>
            <c:dLbl>
              <c:idx val="0"/>
              <c:layout>
                <c:manualLayout>
                  <c:x val="-5.6451612903225833E-2"/>
                  <c:y val="-5.5445541672745367E-2"/>
                </c:manualLayout>
              </c:layout>
              <c:showVal val="1"/>
            </c:dLbl>
            <c:dLbl>
              <c:idx val="1"/>
              <c:layout>
                <c:manualLayout>
                  <c:x val="-5.3763440860215166E-2"/>
                  <c:y val="-4.6204618060621185E-2"/>
                </c:manualLayout>
              </c:layout>
              <c:showVal val="1"/>
            </c:dLbl>
            <c:txPr>
              <a:bodyPr/>
              <a:lstStyle/>
              <a:p>
                <a:pPr>
                  <a:defRPr lang="en-US"/>
                </a:pPr>
                <a:endParaRPr lang="es-MX"/>
              </a:p>
            </c:txPr>
            <c:showVal val="1"/>
          </c:dLbls>
          <c:cat>
            <c:strRef>
              <c:f>'FINAL DATOS PARA GRAFICAR'!$G$8:$I$8</c:f>
              <c:strCache>
                <c:ptCount val="3"/>
                <c:pt idx="0">
                  <c:v>2008</c:v>
                </c:pt>
                <c:pt idx="1">
                  <c:v>2009</c:v>
                </c:pt>
                <c:pt idx="2">
                  <c:v>2010</c:v>
                </c:pt>
              </c:strCache>
            </c:strRef>
          </c:cat>
          <c:val>
            <c:numRef>
              <c:f>'FINAL DATOS PARA GRAFICAR'!$G$36:$I$36</c:f>
              <c:numCache>
                <c:formatCode>General</c:formatCode>
                <c:ptCount val="3"/>
                <c:pt idx="0">
                  <c:v>97.7</c:v>
                </c:pt>
                <c:pt idx="1">
                  <c:v>100</c:v>
                </c:pt>
                <c:pt idx="2">
                  <c:v>100</c:v>
                </c:pt>
              </c:numCache>
            </c:numRef>
          </c:val>
        </c:ser>
        <c:marker val="1"/>
        <c:axId val="40775680"/>
        <c:axId val="40777216"/>
      </c:lineChart>
      <c:catAx>
        <c:axId val="40775680"/>
        <c:scaling>
          <c:orientation val="minMax"/>
        </c:scaling>
        <c:axPos val="b"/>
        <c:tickLblPos val="nextTo"/>
        <c:txPr>
          <a:bodyPr/>
          <a:lstStyle/>
          <a:p>
            <a:pPr>
              <a:defRPr lang="en-US"/>
            </a:pPr>
            <a:endParaRPr lang="es-MX"/>
          </a:p>
        </c:txPr>
        <c:crossAx val="40777216"/>
        <c:crosses val="autoZero"/>
        <c:auto val="1"/>
        <c:lblAlgn val="ctr"/>
        <c:lblOffset val="100"/>
      </c:catAx>
      <c:valAx>
        <c:axId val="40777216"/>
        <c:scaling>
          <c:orientation val="minMax"/>
        </c:scaling>
        <c:axPos val="l"/>
        <c:majorGridlines>
          <c:spPr>
            <a:ln>
              <a:solidFill>
                <a:prstClr val="white">
                  <a:alpha val="0"/>
                </a:prstClr>
              </a:solidFill>
            </a:ln>
          </c:spPr>
        </c:majorGridlines>
        <c:numFmt formatCode="General" sourceLinked="1"/>
        <c:tickLblPos val="nextTo"/>
        <c:txPr>
          <a:bodyPr/>
          <a:lstStyle/>
          <a:p>
            <a:pPr>
              <a:defRPr lang="en-US"/>
            </a:pPr>
            <a:endParaRPr lang="es-MX"/>
          </a:p>
        </c:txPr>
        <c:crossAx val="40775680"/>
        <c:crosses val="autoZero"/>
        <c:crossBetween val="between"/>
      </c:valAx>
    </c:plotArea>
    <c:legend>
      <c:legendPos val="r"/>
      <c:layout>
        <c:manualLayout>
          <c:xMode val="edge"/>
          <c:yMode val="edge"/>
          <c:x val="0.64940266841644789"/>
          <c:y val="0.63361011233543696"/>
          <c:w val="0.22281955380577428"/>
          <c:h val="0.16710282128308279"/>
        </c:manualLayout>
      </c:layout>
      <c:txPr>
        <a:bodyPr/>
        <a:lstStyle/>
        <a:p>
          <a:pPr>
            <a:defRPr lang="en-US"/>
          </a:pPr>
          <a:endParaRPr lang="es-MX"/>
        </a:p>
      </c:txPr>
    </c:legend>
    <c:plotVisOnly val="1"/>
  </c:chart>
  <c:externalData r:id="rId1"/>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9.8571741032371027E-2"/>
          <c:y val="0.24375257146910689"/>
          <c:w val="0.51890048118985121"/>
          <c:h val="0.60617081648578586"/>
        </c:manualLayout>
      </c:layout>
      <c:lineChart>
        <c:grouping val="standard"/>
        <c:ser>
          <c:idx val="0"/>
          <c:order val="0"/>
          <c:tx>
            <c:strRef>
              <c:f>'FINAL DATOS PARA GRAFICAR'!$F$41</c:f>
              <c:strCache>
                <c:ptCount val="1"/>
                <c:pt idx="0">
                  <c:v>Programado</c:v>
                </c:pt>
              </c:strCache>
            </c:strRef>
          </c:tx>
          <c:dLbls>
            <c:dLbl>
              <c:idx val="0"/>
              <c:layout>
                <c:manualLayout>
                  <c:x val="-5.676327988319585E-2"/>
                  <c:y val="6.7567567567567571E-2"/>
                </c:manualLayout>
              </c:layout>
              <c:showVal val="1"/>
            </c:dLbl>
            <c:dLbl>
              <c:idx val="1"/>
              <c:layout>
                <c:manualLayout>
                  <c:x val="-3.243615993325475E-2"/>
                  <c:y val="5.4054054054054092E-2"/>
                </c:manualLayout>
              </c:layout>
              <c:showVal val="1"/>
            </c:dLbl>
            <c:dLbl>
              <c:idx val="2"/>
              <c:layout>
                <c:manualLayout>
                  <c:x val="-2.9733146605483544E-2"/>
                  <c:y val="4.9549549549549501E-2"/>
                </c:manualLayout>
              </c:layout>
              <c:showVal val="1"/>
            </c:dLbl>
            <c:txPr>
              <a:bodyPr/>
              <a:lstStyle/>
              <a:p>
                <a:pPr>
                  <a:defRPr lang="en-US"/>
                </a:pPr>
                <a:endParaRPr lang="es-MX"/>
              </a:p>
            </c:txPr>
            <c:showVal val="1"/>
          </c:dLbls>
          <c:cat>
            <c:strRef>
              <c:f>'FINAL DATOS PARA GRAFICAR'!$G$8:$I$8</c:f>
              <c:strCache>
                <c:ptCount val="3"/>
                <c:pt idx="0">
                  <c:v>2008</c:v>
                </c:pt>
                <c:pt idx="1">
                  <c:v>2009</c:v>
                </c:pt>
                <c:pt idx="2">
                  <c:v>2010</c:v>
                </c:pt>
              </c:strCache>
            </c:strRef>
          </c:cat>
          <c:val>
            <c:numRef>
              <c:f>'FINAL DATOS PARA GRAFICAR'!$G$41:$I$41</c:f>
              <c:numCache>
                <c:formatCode>General</c:formatCode>
                <c:ptCount val="3"/>
                <c:pt idx="0">
                  <c:v>100</c:v>
                </c:pt>
                <c:pt idx="1">
                  <c:v>35</c:v>
                </c:pt>
                <c:pt idx="2">
                  <c:v>40</c:v>
                </c:pt>
              </c:numCache>
            </c:numRef>
          </c:val>
        </c:ser>
        <c:ser>
          <c:idx val="1"/>
          <c:order val="1"/>
          <c:tx>
            <c:strRef>
              <c:f>'FINAL DATOS PARA GRAFICAR'!$F$42</c:f>
              <c:strCache>
                <c:ptCount val="1"/>
                <c:pt idx="0">
                  <c:v>Alcanzado</c:v>
                </c:pt>
              </c:strCache>
            </c:strRef>
          </c:tx>
          <c:dLbls>
            <c:dLbl>
              <c:idx val="0"/>
              <c:layout>
                <c:manualLayout>
                  <c:x val="-5.1357253227653332E-2"/>
                  <c:y val="-4.0540540540540543E-2"/>
                </c:manualLayout>
              </c:layout>
              <c:showVal val="1"/>
            </c:dLbl>
            <c:dLbl>
              <c:idx val="1"/>
              <c:layout>
                <c:manualLayout>
                  <c:x val="-5.1357253227653332E-2"/>
                  <c:y val="-5.4054054054054092E-2"/>
                </c:manualLayout>
              </c:layout>
              <c:showVal val="1"/>
            </c:dLbl>
            <c:dLbl>
              <c:idx val="2"/>
              <c:layout>
                <c:manualLayout>
                  <c:x val="-4.5951226572110856E-2"/>
                  <c:y val="-4.9549549549549501E-2"/>
                </c:manualLayout>
              </c:layout>
              <c:showVal val="1"/>
            </c:dLbl>
            <c:txPr>
              <a:bodyPr/>
              <a:lstStyle/>
              <a:p>
                <a:pPr>
                  <a:defRPr lang="en-US"/>
                </a:pPr>
                <a:endParaRPr lang="es-MX"/>
              </a:p>
            </c:txPr>
            <c:showVal val="1"/>
          </c:dLbls>
          <c:cat>
            <c:strRef>
              <c:f>'FINAL DATOS PARA GRAFICAR'!$G$8:$I$8</c:f>
              <c:strCache>
                <c:ptCount val="3"/>
                <c:pt idx="0">
                  <c:v>2008</c:v>
                </c:pt>
                <c:pt idx="1">
                  <c:v>2009</c:v>
                </c:pt>
                <c:pt idx="2">
                  <c:v>2010</c:v>
                </c:pt>
              </c:strCache>
            </c:strRef>
          </c:cat>
          <c:val>
            <c:numRef>
              <c:f>'FINAL DATOS PARA GRAFICAR'!$G$42:$I$42</c:f>
              <c:numCache>
                <c:formatCode>General</c:formatCode>
                <c:ptCount val="3"/>
                <c:pt idx="0">
                  <c:v>100</c:v>
                </c:pt>
                <c:pt idx="1">
                  <c:v>100</c:v>
                </c:pt>
                <c:pt idx="2">
                  <c:v>100</c:v>
                </c:pt>
              </c:numCache>
            </c:numRef>
          </c:val>
        </c:ser>
        <c:marker val="1"/>
        <c:axId val="183802496"/>
        <c:axId val="188109952"/>
      </c:lineChart>
      <c:catAx>
        <c:axId val="183802496"/>
        <c:scaling>
          <c:orientation val="minMax"/>
        </c:scaling>
        <c:axPos val="b"/>
        <c:tickLblPos val="nextTo"/>
        <c:txPr>
          <a:bodyPr/>
          <a:lstStyle/>
          <a:p>
            <a:pPr>
              <a:defRPr lang="en-US"/>
            </a:pPr>
            <a:endParaRPr lang="es-MX"/>
          </a:p>
        </c:txPr>
        <c:crossAx val="188109952"/>
        <c:crosses val="autoZero"/>
        <c:auto val="1"/>
        <c:lblAlgn val="ctr"/>
        <c:lblOffset val="100"/>
      </c:catAx>
      <c:valAx>
        <c:axId val="188109952"/>
        <c:scaling>
          <c:orientation val="minMax"/>
        </c:scaling>
        <c:axPos val="l"/>
        <c:majorGridlines>
          <c:spPr>
            <a:ln>
              <a:solidFill>
                <a:prstClr val="white">
                  <a:alpha val="0"/>
                </a:prstClr>
              </a:solidFill>
            </a:ln>
          </c:spPr>
        </c:majorGridlines>
        <c:numFmt formatCode="General" sourceLinked="1"/>
        <c:tickLblPos val="nextTo"/>
        <c:txPr>
          <a:bodyPr/>
          <a:lstStyle/>
          <a:p>
            <a:pPr>
              <a:defRPr lang="en-US"/>
            </a:pPr>
            <a:endParaRPr lang="es-MX"/>
          </a:p>
        </c:txPr>
        <c:crossAx val="183802496"/>
        <c:crosses val="autoZero"/>
        <c:crossBetween val="between"/>
      </c:valAx>
    </c:plotArea>
    <c:legend>
      <c:legendPos val="r"/>
      <c:layout>
        <c:manualLayout>
          <c:xMode val="edge"/>
          <c:yMode val="edge"/>
          <c:x val="0.66606933508311861"/>
          <c:y val="0.71677842484455412"/>
          <c:w val="0.22281955380577428"/>
          <c:h val="0.16710282128308285"/>
        </c:manualLayout>
      </c:layout>
      <c:txPr>
        <a:bodyPr/>
        <a:lstStyle/>
        <a:p>
          <a:pPr>
            <a:defRPr lang="en-US"/>
          </a:pPr>
          <a:endParaRPr lang="es-MX"/>
        </a:p>
      </c:txPr>
    </c:legend>
    <c:plotVisOnly val="1"/>
  </c:chart>
  <c:externalData r:id="rId1"/>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9.8571741032371027E-2"/>
          <c:y val="0.27077959849613198"/>
          <c:w val="0.53556714785651338"/>
          <c:h val="0.57914378945875011"/>
        </c:manualLayout>
      </c:layout>
      <c:lineChart>
        <c:grouping val="standard"/>
        <c:ser>
          <c:idx val="0"/>
          <c:order val="0"/>
          <c:tx>
            <c:strRef>
              <c:f>'FINAL DATOS PARA GRAFICAR'!$F$43</c:f>
              <c:strCache>
                <c:ptCount val="1"/>
                <c:pt idx="0">
                  <c:v>Programado</c:v>
                </c:pt>
              </c:strCache>
            </c:strRef>
          </c:tx>
          <c:dLbls>
            <c:dLbl>
              <c:idx val="0"/>
              <c:layout>
                <c:manualLayout>
                  <c:x val="-3.888888888888889E-2"/>
                  <c:y val="4.5045045045045043E-2"/>
                </c:manualLayout>
              </c:layout>
              <c:showVal val="1"/>
            </c:dLbl>
            <c:dLbl>
              <c:idx val="1"/>
              <c:layout>
                <c:manualLayout>
                  <c:x val="-3.2369147614570187E-2"/>
                  <c:y val="-4.5045045045045043E-2"/>
                </c:manualLayout>
              </c:layout>
              <c:showVal val="1"/>
            </c:dLbl>
            <c:txPr>
              <a:bodyPr/>
              <a:lstStyle/>
              <a:p>
                <a:pPr>
                  <a:defRPr lang="en-US"/>
                </a:pPr>
                <a:endParaRPr lang="es-MX"/>
              </a:p>
            </c:txPr>
            <c:showVal val="1"/>
          </c:dLbls>
          <c:cat>
            <c:strRef>
              <c:f>'FINAL DATOS PARA GRAFICAR'!$G$8:$I$8</c:f>
              <c:strCache>
                <c:ptCount val="3"/>
                <c:pt idx="0">
                  <c:v>2008</c:v>
                </c:pt>
                <c:pt idx="1">
                  <c:v>2009</c:v>
                </c:pt>
                <c:pt idx="2">
                  <c:v>2010</c:v>
                </c:pt>
              </c:strCache>
            </c:strRef>
          </c:cat>
          <c:val>
            <c:numRef>
              <c:f>'FINAL DATOS PARA GRAFICAR'!$G$43:$I$43</c:f>
              <c:numCache>
                <c:formatCode>General</c:formatCode>
                <c:ptCount val="3"/>
                <c:pt idx="0">
                  <c:v>61</c:v>
                </c:pt>
                <c:pt idx="1">
                  <c:v>72</c:v>
                </c:pt>
                <c:pt idx="2">
                  <c:v>72</c:v>
                </c:pt>
              </c:numCache>
            </c:numRef>
          </c:val>
        </c:ser>
        <c:ser>
          <c:idx val="1"/>
          <c:order val="1"/>
          <c:tx>
            <c:strRef>
              <c:f>'FINAL DATOS PARA GRAFICAR'!$F$44</c:f>
              <c:strCache>
                <c:ptCount val="1"/>
                <c:pt idx="0">
                  <c:v>Alcanzado</c:v>
                </c:pt>
              </c:strCache>
            </c:strRef>
          </c:tx>
          <c:dLbls>
            <c:dLbl>
              <c:idx val="0"/>
              <c:layout>
                <c:manualLayout>
                  <c:x val="-5.5555555555555455E-2"/>
                  <c:y val="-4.5045045045045043E-2"/>
                </c:manualLayout>
              </c:layout>
              <c:showVal val="1"/>
            </c:dLbl>
            <c:txPr>
              <a:bodyPr/>
              <a:lstStyle/>
              <a:p>
                <a:pPr>
                  <a:defRPr lang="en-US"/>
                </a:pPr>
                <a:endParaRPr lang="es-MX"/>
              </a:p>
            </c:txPr>
            <c:showVal val="1"/>
          </c:dLbls>
          <c:cat>
            <c:strRef>
              <c:f>'FINAL DATOS PARA GRAFICAR'!$G$8:$I$8</c:f>
              <c:strCache>
                <c:ptCount val="3"/>
                <c:pt idx="0">
                  <c:v>2008</c:v>
                </c:pt>
                <c:pt idx="1">
                  <c:v>2009</c:v>
                </c:pt>
                <c:pt idx="2">
                  <c:v>2010</c:v>
                </c:pt>
              </c:strCache>
            </c:strRef>
          </c:cat>
          <c:val>
            <c:numRef>
              <c:f>'FINAL DATOS PARA GRAFICAR'!$G$44:$I$44</c:f>
              <c:numCache>
                <c:formatCode>General</c:formatCode>
                <c:ptCount val="3"/>
                <c:pt idx="0">
                  <c:v>64</c:v>
                </c:pt>
                <c:pt idx="1">
                  <c:v>59</c:v>
                </c:pt>
                <c:pt idx="2">
                  <c:v>98</c:v>
                </c:pt>
              </c:numCache>
            </c:numRef>
          </c:val>
        </c:ser>
        <c:marker val="1"/>
        <c:axId val="40862848"/>
        <c:axId val="40864384"/>
      </c:lineChart>
      <c:catAx>
        <c:axId val="40862848"/>
        <c:scaling>
          <c:orientation val="minMax"/>
        </c:scaling>
        <c:axPos val="b"/>
        <c:tickLblPos val="nextTo"/>
        <c:txPr>
          <a:bodyPr/>
          <a:lstStyle/>
          <a:p>
            <a:pPr>
              <a:defRPr lang="en-US"/>
            </a:pPr>
            <a:endParaRPr lang="es-MX"/>
          </a:p>
        </c:txPr>
        <c:crossAx val="40864384"/>
        <c:crosses val="autoZero"/>
        <c:auto val="1"/>
        <c:lblAlgn val="ctr"/>
        <c:lblOffset val="100"/>
      </c:catAx>
      <c:valAx>
        <c:axId val="40864384"/>
        <c:scaling>
          <c:orientation val="minMax"/>
        </c:scaling>
        <c:axPos val="l"/>
        <c:majorGridlines>
          <c:spPr>
            <a:ln>
              <a:solidFill>
                <a:prstClr val="white">
                  <a:alpha val="0"/>
                </a:prstClr>
              </a:solidFill>
            </a:ln>
          </c:spPr>
        </c:majorGridlines>
        <c:numFmt formatCode="General" sourceLinked="1"/>
        <c:tickLblPos val="nextTo"/>
        <c:txPr>
          <a:bodyPr/>
          <a:lstStyle/>
          <a:p>
            <a:pPr>
              <a:defRPr lang="en-US"/>
            </a:pPr>
            <a:endParaRPr lang="es-MX"/>
          </a:p>
        </c:txPr>
        <c:crossAx val="40862848"/>
        <c:crosses val="autoZero"/>
        <c:crossBetween val="between"/>
      </c:valAx>
    </c:plotArea>
    <c:legend>
      <c:legendPos val="r"/>
      <c:layout>
        <c:manualLayout>
          <c:xMode val="edge"/>
          <c:yMode val="edge"/>
          <c:x val="0.67995822397200689"/>
          <c:y val="0.24624317230616574"/>
          <c:w val="0.22281955380577428"/>
          <c:h val="0.17954664770499648"/>
        </c:manualLayout>
      </c:layout>
      <c:txPr>
        <a:bodyPr/>
        <a:lstStyle/>
        <a:p>
          <a:pPr>
            <a:defRPr lang="en-US"/>
          </a:pPr>
          <a:endParaRPr lang="es-MX"/>
        </a:p>
      </c:txPr>
    </c:legend>
    <c:plotVisOnly val="1"/>
  </c:chart>
  <c:externalData r:id="rId1"/>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9.8571741032371027E-2"/>
          <c:y val="0.236756115666716"/>
          <c:w val="0.53556714785651338"/>
          <c:h val="0.61316705125553961"/>
        </c:manualLayout>
      </c:layout>
      <c:lineChart>
        <c:grouping val="standard"/>
        <c:ser>
          <c:idx val="0"/>
          <c:order val="0"/>
          <c:tx>
            <c:strRef>
              <c:f>'FINAL DATOS PARA GRAFICAR'!$F$45</c:f>
              <c:strCache>
                <c:ptCount val="1"/>
                <c:pt idx="0">
                  <c:v>Programado</c:v>
                </c:pt>
              </c:strCache>
            </c:strRef>
          </c:tx>
          <c:dLbls>
            <c:dLbl>
              <c:idx val="1"/>
              <c:layout>
                <c:manualLayout>
                  <c:x val="-1.6666666666666725E-2"/>
                  <c:y val="-5.957446475822533E-2"/>
                </c:manualLayout>
              </c:layout>
              <c:showVal val="1"/>
            </c:dLbl>
            <c:txPr>
              <a:bodyPr/>
              <a:lstStyle/>
              <a:p>
                <a:pPr>
                  <a:defRPr lang="en-US"/>
                </a:pPr>
                <a:endParaRPr lang="es-MX"/>
              </a:p>
            </c:txPr>
            <c:showVal val="1"/>
          </c:dLbls>
          <c:cat>
            <c:strRef>
              <c:f>'FINAL DATOS PARA GRAFICAR'!$G$8:$I$8</c:f>
              <c:strCache>
                <c:ptCount val="3"/>
                <c:pt idx="0">
                  <c:v>2008</c:v>
                </c:pt>
                <c:pt idx="1">
                  <c:v>2009</c:v>
                </c:pt>
                <c:pt idx="2">
                  <c:v>2010</c:v>
                </c:pt>
              </c:strCache>
            </c:strRef>
          </c:cat>
          <c:val>
            <c:numRef>
              <c:f>'FINAL DATOS PARA GRAFICAR'!$G$45:$I$45</c:f>
              <c:numCache>
                <c:formatCode>General</c:formatCode>
                <c:ptCount val="3"/>
                <c:pt idx="0">
                  <c:v>72.900000000000006</c:v>
                </c:pt>
                <c:pt idx="1">
                  <c:v>36</c:v>
                </c:pt>
                <c:pt idx="2">
                  <c:v>40</c:v>
                </c:pt>
              </c:numCache>
            </c:numRef>
          </c:val>
        </c:ser>
        <c:ser>
          <c:idx val="1"/>
          <c:order val="1"/>
          <c:tx>
            <c:strRef>
              <c:f>'FINAL DATOS PARA GRAFICAR'!$F$46</c:f>
              <c:strCache>
                <c:ptCount val="1"/>
                <c:pt idx="0">
                  <c:v>Alcanzado</c:v>
                </c:pt>
              </c:strCache>
            </c:strRef>
          </c:tx>
          <c:dLbls>
            <c:dLbl>
              <c:idx val="1"/>
              <c:layout>
                <c:manualLayout>
                  <c:x val="-6.6666666666666721E-2"/>
                  <c:y val="5.957446475822533E-2"/>
                </c:manualLayout>
              </c:layout>
              <c:showVal val="1"/>
            </c:dLbl>
            <c:txPr>
              <a:bodyPr/>
              <a:lstStyle/>
              <a:p>
                <a:pPr>
                  <a:defRPr lang="en-US"/>
                </a:pPr>
                <a:endParaRPr lang="es-MX"/>
              </a:p>
            </c:txPr>
            <c:showVal val="1"/>
          </c:dLbls>
          <c:cat>
            <c:strRef>
              <c:f>'FINAL DATOS PARA GRAFICAR'!$G$8:$I$8</c:f>
              <c:strCache>
                <c:ptCount val="3"/>
                <c:pt idx="0">
                  <c:v>2008</c:v>
                </c:pt>
                <c:pt idx="1">
                  <c:v>2009</c:v>
                </c:pt>
                <c:pt idx="2">
                  <c:v>2010</c:v>
                </c:pt>
              </c:strCache>
            </c:strRef>
          </c:cat>
          <c:val>
            <c:numRef>
              <c:f>'FINAL DATOS PARA GRAFICAR'!$G$46:$I$46</c:f>
              <c:numCache>
                <c:formatCode>General</c:formatCode>
                <c:ptCount val="3"/>
                <c:pt idx="0">
                  <c:v>57.6</c:v>
                </c:pt>
                <c:pt idx="1">
                  <c:v>32.4</c:v>
                </c:pt>
                <c:pt idx="2">
                  <c:v>40</c:v>
                </c:pt>
              </c:numCache>
            </c:numRef>
          </c:val>
        </c:ser>
        <c:marker val="1"/>
        <c:axId val="40885632"/>
        <c:axId val="41145472"/>
      </c:lineChart>
      <c:catAx>
        <c:axId val="40885632"/>
        <c:scaling>
          <c:orientation val="minMax"/>
        </c:scaling>
        <c:axPos val="b"/>
        <c:tickLblPos val="nextTo"/>
        <c:txPr>
          <a:bodyPr/>
          <a:lstStyle/>
          <a:p>
            <a:pPr>
              <a:defRPr lang="en-US"/>
            </a:pPr>
            <a:endParaRPr lang="es-MX"/>
          </a:p>
        </c:txPr>
        <c:crossAx val="41145472"/>
        <c:crosses val="autoZero"/>
        <c:auto val="1"/>
        <c:lblAlgn val="ctr"/>
        <c:lblOffset val="100"/>
      </c:catAx>
      <c:valAx>
        <c:axId val="41145472"/>
        <c:scaling>
          <c:orientation val="minMax"/>
        </c:scaling>
        <c:axPos val="l"/>
        <c:majorGridlines>
          <c:spPr>
            <a:ln>
              <a:solidFill>
                <a:prstClr val="white">
                  <a:alpha val="0"/>
                </a:prstClr>
              </a:solidFill>
            </a:ln>
          </c:spPr>
        </c:majorGridlines>
        <c:numFmt formatCode="General" sourceLinked="1"/>
        <c:tickLblPos val="nextTo"/>
        <c:txPr>
          <a:bodyPr/>
          <a:lstStyle/>
          <a:p>
            <a:pPr>
              <a:defRPr lang="en-US"/>
            </a:pPr>
            <a:endParaRPr lang="es-MX"/>
          </a:p>
        </c:txPr>
        <c:crossAx val="40885632"/>
        <c:crosses val="autoZero"/>
        <c:crossBetween val="between"/>
      </c:valAx>
    </c:plotArea>
    <c:legend>
      <c:legendPos val="r"/>
      <c:layout>
        <c:manualLayout>
          <c:xMode val="edge"/>
          <c:yMode val="edge"/>
          <c:x val="0.66606933508311816"/>
          <c:y val="0.62187180310092505"/>
          <c:w val="0.22281955380577428"/>
          <c:h val="0.17954664770499637"/>
        </c:manualLayout>
      </c:layout>
      <c:txPr>
        <a:bodyPr/>
        <a:lstStyle/>
        <a:p>
          <a:pPr>
            <a:defRPr lang="en-US"/>
          </a:pPr>
          <a:endParaRPr lang="es-MX"/>
        </a:p>
      </c:txPr>
    </c:legend>
    <c:plotVisOnly val="1"/>
  </c:chart>
  <c:externalData r:id="rId1"/>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9.8571741032371027E-2"/>
          <c:y val="0.236756115666716"/>
          <c:w val="0.55223381452318998"/>
          <c:h val="0.61316705125553961"/>
        </c:manualLayout>
      </c:layout>
      <c:lineChart>
        <c:grouping val="standard"/>
        <c:ser>
          <c:idx val="0"/>
          <c:order val="0"/>
          <c:tx>
            <c:strRef>
              <c:f>'FINAL DATOS PARA GRAFICAR'!$F$47</c:f>
              <c:strCache>
                <c:ptCount val="1"/>
                <c:pt idx="0">
                  <c:v>Programado</c:v>
                </c:pt>
              </c:strCache>
            </c:strRef>
          </c:tx>
          <c:dLbls>
            <c:dLbl>
              <c:idx val="0"/>
              <c:layout>
                <c:manualLayout>
                  <c:x val="-4.8453607154855534E-2"/>
                  <c:y val="-4.4680848568668691E-2"/>
                </c:manualLayout>
              </c:layout>
              <c:showVal val="1"/>
            </c:dLbl>
            <c:dLbl>
              <c:idx val="1"/>
              <c:layout>
                <c:manualLayout>
                  <c:x val="-3.230240476990371E-2"/>
                  <c:y val="3.9716309838816674E-2"/>
                </c:manualLayout>
              </c:layout>
              <c:showVal val="1"/>
            </c:dLbl>
            <c:dLbl>
              <c:idx val="2"/>
              <c:layout>
                <c:manualLayout>
                  <c:x val="-3.7686138898220992E-2"/>
                  <c:y val="6.453900348807709E-2"/>
                </c:manualLayout>
              </c:layout>
              <c:showVal val="1"/>
            </c:dLbl>
            <c:txPr>
              <a:bodyPr/>
              <a:lstStyle/>
              <a:p>
                <a:pPr>
                  <a:defRPr lang="en-US"/>
                </a:pPr>
                <a:endParaRPr lang="es-MX"/>
              </a:p>
            </c:txPr>
            <c:showVal val="1"/>
          </c:dLbls>
          <c:cat>
            <c:strRef>
              <c:f>'FINAL DATOS PARA GRAFICAR'!$G$8:$I$8</c:f>
              <c:strCache>
                <c:ptCount val="3"/>
                <c:pt idx="0">
                  <c:v>2008</c:v>
                </c:pt>
                <c:pt idx="1">
                  <c:v>2009</c:v>
                </c:pt>
                <c:pt idx="2">
                  <c:v>2010</c:v>
                </c:pt>
              </c:strCache>
            </c:strRef>
          </c:cat>
          <c:val>
            <c:numRef>
              <c:f>'FINAL DATOS PARA GRAFICAR'!$G$47:$I$47</c:f>
              <c:numCache>
                <c:formatCode>General</c:formatCode>
                <c:ptCount val="3"/>
                <c:pt idx="0">
                  <c:v>1.2</c:v>
                </c:pt>
                <c:pt idx="1">
                  <c:v>0.70000000000000062</c:v>
                </c:pt>
                <c:pt idx="2">
                  <c:v>0.8</c:v>
                </c:pt>
              </c:numCache>
            </c:numRef>
          </c:val>
        </c:ser>
        <c:ser>
          <c:idx val="1"/>
          <c:order val="1"/>
          <c:tx>
            <c:strRef>
              <c:f>'FINAL DATOS PARA GRAFICAR'!$F$48</c:f>
              <c:strCache>
                <c:ptCount val="1"/>
                <c:pt idx="0">
                  <c:v>Alcanzado</c:v>
                </c:pt>
              </c:strCache>
            </c:strRef>
          </c:tx>
          <c:dLbls>
            <c:dLbl>
              <c:idx val="0"/>
              <c:layout>
                <c:manualLayout>
                  <c:x val="-3.2302404769903682E-2"/>
                  <c:y val="5.4609926028372925E-2"/>
                </c:manualLayout>
              </c:layout>
              <c:showVal val="1"/>
            </c:dLbl>
            <c:dLbl>
              <c:idx val="1"/>
              <c:layout>
                <c:manualLayout>
                  <c:x val="-4.5761952048733477E-2"/>
                  <c:y val="-4.9645387298520825E-2"/>
                </c:manualLayout>
              </c:layout>
              <c:showVal val="1"/>
            </c:dLbl>
            <c:dLbl>
              <c:idx val="2"/>
              <c:layout>
                <c:manualLayout>
                  <c:x val="-4.5761740090696883E-2"/>
                  <c:y val="-5.4609926028372925E-2"/>
                </c:manualLayout>
              </c:layout>
              <c:showVal val="1"/>
            </c:dLbl>
            <c:txPr>
              <a:bodyPr/>
              <a:lstStyle/>
              <a:p>
                <a:pPr>
                  <a:defRPr lang="en-US"/>
                </a:pPr>
                <a:endParaRPr lang="es-MX"/>
              </a:p>
            </c:txPr>
            <c:showVal val="1"/>
          </c:dLbls>
          <c:cat>
            <c:strRef>
              <c:f>'FINAL DATOS PARA GRAFICAR'!$G$8:$I$8</c:f>
              <c:strCache>
                <c:ptCount val="3"/>
                <c:pt idx="0">
                  <c:v>2008</c:v>
                </c:pt>
                <c:pt idx="1">
                  <c:v>2009</c:v>
                </c:pt>
                <c:pt idx="2">
                  <c:v>2010</c:v>
                </c:pt>
              </c:strCache>
            </c:strRef>
          </c:cat>
          <c:val>
            <c:numRef>
              <c:f>'FINAL DATOS PARA GRAFICAR'!$G$48:$I$48</c:f>
              <c:numCache>
                <c:formatCode>General</c:formatCode>
                <c:ptCount val="3"/>
                <c:pt idx="0">
                  <c:v>1</c:v>
                </c:pt>
                <c:pt idx="1">
                  <c:v>1.25</c:v>
                </c:pt>
                <c:pt idx="2">
                  <c:v>1.3</c:v>
                </c:pt>
              </c:numCache>
            </c:numRef>
          </c:val>
        </c:ser>
        <c:marker val="1"/>
        <c:axId val="41260928"/>
        <c:axId val="41262464"/>
      </c:lineChart>
      <c:catAx>
        <c:axId val="41260928"/>
        <c:scaling>
          <c:orientation val="minMax"/>
        </c:scaling>
        <c:axPos val="b"/>
        <c:tickLblPos val="nextTo"/>
        <c:txPr>
          <a:bodyPr/>
          <a:lstStyle/>
          <a:p>
            <a:pPr>
              <a:defRPr lang="en-US"/>
            </a:pPr>
            <a:endParaRPr lang="es-MX"/>
          </a:p>
        </c:txPr>
        <c:crossAx val="41262464"/>
        <c:crosses val="autoZero"/>
        <c:auto val="1"/>
        <c:lblAlgn val="ctr"/>
        <c:lblOffset val="100"/>
      </c:catAx>
      <c:valAx>
        <c:axId val="41262464"/>
        <c:scaling>
          <c:orientation val="minMax"/>
        </c:scaling>
        <c:axPos val="l"/>
        <c:majorGridlines>
          <c:spPr>
            <a:ln>
              <a:solidFill>
                <a:prstClr val="white">
                  <a:alpha val="0"/>
                </a:prstClr>
              </a:solidFill>
            </a:ln>
          </c:spPr>
        </c:majorGridlines>
        <c:numFmt formatCode="General" sourceLinked="1"/>
        <c:tickLblPos val="nextTo"/>
        <c:txPr>
          <a:bodyPr/>
          <a:lstStyle/>
          <a:p>
            <a:pPr>
              <a:defRPr lang="en-US"/>
            </a:pPr>
            <a:endParaRPr lang="es-MX"/>
          </a:p>
        </c:txPr>
        <c:crossAx val="41260928"/>
        <c:crosses val="autoZero"/>
        <c:crossBetween val="between"/>
      </c:valAx>
    </c:plotArea>
    <c:legend>
      <c:legendPos val="r"/>
      <c:layout>
        <c:manualLayout>
          <c:xMode val="edge"/>
          <c:yMode val="edge"/>
          <c:x val="0.73551377952755859"/>
          <c:y val="0.24143216387825156"/>
          <c:w val="0.22281955380577428"/>
          <c:h val="0.17954664770499637"/>
        </c:manualLayout>
      </c:layout>
      <c:txPr>
        <a:bodyPr/>
        <a:lstStyle/>
        <a:p>
          <a:pPr>
            <a:defRPr lang="en-US"/>
          </a:pPr>
          <a:endParaRPr lang="es-MX"/>
        </a:p>
      </c:txPr>
    </c:legend>
    <c:plotVisOnly val="1"/>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s-MX"/>
  <c:chart>
    <c:plotArea>
      <c:layout>
        <c:manualLayout>
          <c:layoutTarget val="inner"/>
          <c:xMode val="edge"/>
          <c:yMode val="edge"/>
          <c:x val="8.1239425159267797E-2"/>
          <c:y val="0.15989715328091031"/>
          <c:w val="0.71688299539625444"/>
          <c:h val="0.53213547345043499"/>
        </c:manualLayout>
      </c:layout>
      <c:barChart>
        <c:barDir val="col"/>
        <c:grouping val="clustered"/>
        <c:ser>
          <c:idx val="0"/>
          <c:order val="0"/>
          <c:tx>
            <c:strRef>
              <c:f>'Datos '!$G$387</c:f>
              <c:strCache>
                <c:ptCount val="1"/>
                <c:pt idx="0">
                  <c:v>Modificado </c:v>
                </c:pt>
              </c:strCache>
            </c:strRef>
          </c:tx>
          <c:spPr>
            <a:solidFill>
              <a:schemeClr val="accent1"/>
            </a:solidFill>
            <a:effectLst>
              <a:innerShdw blurRad="101600" dist="50800" dir="18900000">
                <a:srgbClr val="FF0000">
                  <a:alpha val="50000"/>
                </a:srgbClr>
              </a:innerShdw>
            </a:effectLst>
            <a:scene3d>
              <a:camera prst="orthographicFront"/>
              <a:lightRig rig="threePt" dir="t"/>
            </a:scene3d>
            <a:sp3d>
              <a:bevelT/>
            </a:sp3d>
          </c:spPr>
          <c:dLbls>
            <c:dLbl>
              <c:idx val="0"/>
              <c:layout>
                <c:manualLayout>
                  <c:x val="4.5186165888555967E-3"/>
                  <c:y val="-9.0943677911820651E-3"/>
                </c:manualLayout>
              </c:layout>
              <c:dLblPos val="outEnd"/>
              <c:showVal val="1"/>
            </c:dLbl>
            <c:dLbl>
              <c:idx val="1"/>
              <c:layout>
                <c:manualLayout>
                  <c:x val="-1.7261688442790821E-3"/>
                  <c:y val="9.3231527877197227E-4"/>
                </c:manualLayout>
              </c:layout>
              <c:dLblPos val="outEnd"/>
              <c:showVal val="1"/>
            </c:dLbl>
            <c:dLbl>
              <c:idx val="2"/>
              <c:layout>
                <c:manualLayout>
                  <c:x val="-2.0713564650572552E-3"/>
                  <c:y val="-3.4966992762268394E-3"/>
                </c:manualLayout>
              </c:layout>
              <c:dLblPos val="outEnd"/>
              <c:showVal val="1"/>
            </c:dLbl>
            <c:dLbl>
              <c:idx val="5"/>
              <c:layout>
                <c:manualLayout>
                  <c:x val="0"/>
                  <c:y val="1.010101010101018E-2"/>
                </c:manualLayout>
              </c:layout>
              <c:dLblPos val="outEnd"/>
              <c:showVal val="1"/>
            </c:dLbl>
            <c:dLbl>
              <c:idx val="6"/>
              <c:layout>
                <c:manualLayout>
                  <c:x val="-2.8461826887023812E-3"/>
                  <c:y val="8.2360614014157178E-3"/>
                </c:manualLayout>
              </c:layout>
              <c:dLblPos val="outEnd"/>
              <c:showVal val="1"/>
            </c:dLbl>
            <c:dLbl>
              <c:idx val="7"/>
              <c:layout>
                <c:manualLayout>
                  <c:x val="-5.3470623864324725E-3"/>
                  <c:y val="1.2820488348047459E-2"/>
                </c:manualLayout>
              </c:layout>
              <c:dLblPos val="outEnd"/>
              <c:showVal val="1"/>
            </c:dLbl>
            <c:txPr>
              <a:bodyPr/>
              <a:lstStyle/>
              <a:p>
                <a:pPr>
                  <a:defRPr sz="1400" b="1" i="0" u="none" strike="noStrike" baseline="0">
                    <a:solidFill>
                      <a:srgbClr val="000000"/>
                    </a:solidFill>
                    <a:latin typeface="Arial"/>
                    <a:ea typeface="Arial"/>
                    <a:cs typeface="Arial"/>
                  </a:defRPr>
                </a:pPr>
                <a:endParaRPr lang="es-MX"/>
              </a:p>
            </c:txPr>
            <c:showVal val="1"/>
          </c:dLbls>
          <c:cat>
            <c:strRef>
              <c:f>'Datos '!$B$388:$B$395</c:f>
              <c:strCache>
                <c:ptCount val="8"/>
                <c:pt idx="0">
                  <c:v>Servicios Personales</c:v>
                </c:pt>
                <c:pt idx="1">
                  <c:v>Materiales y Suministros</c:v>
                </c:pt>
                <c:pt idx="2">
                  <c:v>Servicios Generales</c:v>
                </c:pt>
                <c:pt idx="3">
                  <c:v>Becas</c:v>
                </c:pt>
                <c:pt idx="4">
                  <c:v>Bienes Muebles e Inmuebles</c:v>
                </c:pt>
                <c:pt idx="5">
                  <c:v>Obra Pública</c:v>
                </c:pt>
                <c:pt idx="6">
                  <c:v>Transferencias Fideicomiso</c:v>
                </c:pt>
                <c:pt idx="7">
                  <c:v>Total</c:v>
                </c:pt>
              </c:strCache>
            </c:strRef>
          </c:cat>
          <c:val>
            <c:numRef>
              <c:f>'Datos '!$G$388:$G$395</c:f>
              <c:numCache>
                <c:formatCode>#,##0.0</c:formatCode>
                <c:ptCount val="8"/>
                <c:pt idx="0">
                  <c:v>101.15372709999993</c:v>
                </c:pt>
                <c:pt idx="1">
                  <c:v>11.121644</c:v>
                </c:pt>
                <c:pt idx="2">
                  <c:v>30.620806999999999</c:v>
                </c:pt>
                <c:pt idx="3">
                  <c:v>9.1553000000000022</c:v>
                </c:pt>
                <c:pt idx="4">
                  <c:v>12.099</c:v>
                </c:pt>
                <c:pt idx="5">
                  <c:v>1</c:v>
                </c:pt>
                <c:pt idx="6">
                  <c:v>26.5</c:v>
                </c:pt>
                <c:pt idx="7">
                  <c:v>191.65047810000004</c:v>
                </c:pt>
              </c:numCache>
            </c:numRef>
          </c:val>
        </c:ser>
        <c:ser>
          <c:idx val="1"/>
          <c:order val="1"/>
          <c:tx>
            <c:strRef>
              <c:f>'Datos '!$H$387</c:f>
              <c:strCache>
                <c:ptCount val="1"/>
                <c:pt idx="0">
                  <c:v>Ejercido</c:v>
                </c:pt>
              </c:strCache>
            </c:strRef>
          </c:tx>
          <c:spPr>
            <a:solidFill>
              <a:srgbClr val="92D050"/>
            </a:solidFill>
            <a:scene3d>
              <a:camera prst="orthographicFront"/>
              <a:lightRig rig="threePt" dir="t"/>
            </a:scene3d>
            <a:sp3d>
              <a:bevelT/>
            </a:sp3d>
          </c:spPr>
          <c:dLbls>
            <c:dLbl>
              <c:idx val="0"/>
              <c:layout>
                <c:manualLayout>
                  <c:x val="3.6208858848396203E-3"/>
                  <c:y val="1.4914878759421143E-2"/>
                </c:manualLayout>
              </c:layout>
              <c:dLblPos val="outEnd"/>
              <c:showVal val="1"/>
            </c:dLbl>
            <c:dLbl>
              <c:idx val="1"/>
              <c:layout>
                <c:manualLayout>
                  <c:x val="-8.422024170055683E-5"/>
                  <c:y val="1.080028632784546E-2"/>
                </c:manualLayout>
              </c:layout>
              <c:dLblPos val="outEnd"/>
              <c:showVal val="1"/>
            </c:dLbl>
            <c:dLbl>
              <c:idx val="2"/>
              <c:layout>
                <c:manualLayout>
                  <c:x val="3.1913703094805456E-3"/>
                  <c:y val="9.3239481428457806E-3"/>
                </c:manualLayout>
              </c:layout>
              <c:dLblPos val="outEnd"/>
              <c:showVal val="1"/>
            </c:dLbl>
            <c:dLbl>
              <c:idx val="3"/>
              <c:layout>
                <c:manualLayout>
                  <c:x val="-1.1537019411035206E-7"/>
                  <c:y val="8.7799252366181548E-3"/>
                </c:manualLayout>
              </c:layout>
              <c:dLblPos val="outEnd"/>
              <c:showVal val="1"/>
            </c:dLbl>
            <c:dLbl>
              <c:idx val="4"/>
              <c:layout>
                <c:manualLayout>
                  <c:x val="7.2417458708861739E-3"/>
                  <c:y val="7.6923076923077005E-3"/>
                </c:manualLayout>
              </c:layout>
              <c:dLblPos val="outEnd"/>
              <c:showVal val="1"/>
            </c:dLbl>
            <c:dLbl>
              <c:idx val="5"/>
              <c:layout>
                <c:manualLayout>
                  <c:x val="3.9660811629315638E-3"/>
                  <c:y val="6.759882287441352E-3"/>
                </c:manualLayout>
              </c:layout>
              <c:dLblPos val="outEnd"/>
              <c:showVal val="1"/>
            </c:dLbl>
            <c:dLbl>
              <c:idx val="7"/>
              <c:layout>
                <c:manualLayout>
                  <c:x val="1.7261688442790821E-3"/>
                  <c:y val="-4.9728783902012377E-3"/>
                </c:manualLayout>
              </c:layout>
              <c:dLblPos val="outEnd"/>
              <c:showVal val="1"/>
            </c:dLbl>
            <c:txPr>
              <a:bodyPr/>
              <a:lstStyle/>
              <a:p>
                <a:pPr>
                  <a:defRPr sz="1400" b="1" i="0" u="none" strike="noStrike" baseline="0">
                    <a:solidFill>
                      <a:srgbClr val="000000"/>
                    </a:solidFill>
                    <a:latin typeface="Arial"/>
                    <a:ea typeface="Arial"/>
                    <a:cs typeface="Arial"/>
                  </a:defRPr>
                </a:pPr>
                <a:endParaRPr lang="es-MX"/>
              </a:p>
            </c:txPr>
            <c:showVal val="1"/>
          </c:dLbls>
          <c:cat>
            <c:strRef>
              <c:f>'Datos '!$B$388:$B$395</c:f>
              <c:strCache>
                <c:ptCount val="8"/>
                <c:pt idx="0">
                  <c:v>Servicios Personales</c:v>
                </c:pt>
                <c:pt idx="1">
                  <c:v>Materiales y Suministros</c:v>
                </c:pt>
                <c:pt idx="2">
                  <c:v>Servicios Generales</c:v>
                </c:pt>
                <c:pt idx="3">
                  <c:v>Becas</c:v>
                </c:pt>
                <c:pt idx="4">
                  <c:v>Bienes Muebles e Inmuebles</c:v>
                </c:pt>
                <c:pt idx="5">
                  <c:v>Obra Pública</c:v>
                </c:pt>
                <c:pt idx="6">
                  <c:v>Transferencias Fideicomiso</c:v>
                </c:pt>
                <c:pt idx="7">
                  <c:v>Total</c:v>
                </c:pt>
              </c:strCache>
            </c:strRef>
          </c:cat>
          <c:val>
            <c:numRef>
              <c:f>'Datos '!$H$388:$H$395</c:f>
              <c:numCache>
                <c:formatCode>#,##0.0</c:formatCode>
                <c:ptCount val="8"/>
                <c:pt idx="0">
                  <c:v>99.285917220000002</c:v>
                </c:pt>
                <c:pt idx="1">
                  <c:v>11.037761169999998</c:v>
                </c:pt>
                <c:pt idx="2">
                  <c:v>29.188256969999987</c:v>
                </c:pt>
                <c:pt idx="3">
                  <c:v>8.3280940000000001</c:v>
                </c:pt>
                <c:pt idx="4">
                  <c:v>9.18070831</c:v>
                </c:pt>
                <c:pt idx="5">
                  <c:v>0.38438485000000056</c:v>
                </c:pt>
                <c:pt idx="6">
                  <c:v>42.481037269999995</c:v>
                </c:pt>
                <c:pt idx="7">
                  <c:v>199.88615979000002</c:v>
                </c:pt>
              </c:numCache>
            </c:numRef>
          </c:val>
        </c:ser>
        <c:gapWidth val="25"/>
        <c:axId val="41840000"/>
        <c:axId val="61454208"/>
      </c:barChart>
      <c:catAx>
        <c:axId val="41840000"/>
        <c:scaling>
          <c:orientation val="minMax"/>
        </c:scaling>
        <c:axPos val="b"/>
        <c:numFmt formatCode="General" sourceLinked="1"/>
        <c:tickLblPos val="nextTo"/>
        <c:txPr>
          <a:bodyPr rot="-2700000" vert="horz"/>
          <a:lstStyle/>
          <a:p>
            <a:pPr>
              <a:defRPr sz="1400" b="1" i="0" u="none" strike="noStrike" baseline="0">
                <a:solidFill>
                  <a:srgbClr val="000000"/>
                </a:solidFill>
                <a:latin typeface="Arial"/>
                <a:ea typeface="Arial"/>
                <a:cs typeface="Arial"/>
              </a:defRPr>
            </a:pPr>
            <a:endParaRPr lang="es-MX"/>
          </a:p>
        </c:txPr>
        <c:crossAx val="61454208"/>
        <c:crossesAt val="0"/>
        <c:auto val="1"/>
        <c:lblAlgn val="ctr"/>
        <c:lblOffset val="100"/>
        <c:tickMarkSkip val="1"/>
      </c:catAx>
      <c:valAx>
        <c:axId val="61454208"/>
        <c:scaling>
          <c:orientation val="minMax"/>
          <c:max val="200"/>
          <c:min val="0"/>
        </c:scaling>
        <c:axPos val="l"/>
        <c:numFmt formatCode="#,##0" sourceLinked="0"/>
        <c:tickLblPos val="nextTo"/>
        <c:txPr>
          <a:bodyPr rot="0" vert="horz"/>
          <a:lstStyle/>
          <a:p>
            <a:pPr>
              <a:defRPr sz="1400" b="1" i="0" u="none" strike="noStrike" baseline="0">
                <a:solidFill>
                  <a:srgbClr val="000000"/>
                </a:solidFill>
                <a:latin typeface="Arial"/>
                <a:ea typeface="Arial"/>
                <a:cs typeface="Arial"/>
              </a:defRPr>
            </a:pPr>
            <a:endParaRPr lang="es-MX"/>
          </a:p>
        </c:txPr>
        <c:crossAx val="41840000"/>
        <c:crosses val="autoZero"/>
        <c:crossBetween val="between"/>
        <c:majorUnit val="25"/>
        <c:minorUnit val="4"/>
      </c:valAx>
    </c:plotArea>
    <c:legend>
      <c:legendPos val="r"/>
      <c:layout/>
      <c:txPr>
        <a:bodyPr/>
        <a:lstStyle/>
        <a:p>
          <a:pPr>
            <a:defRPr sz="1285" b="1" i="0" u="none" strike="noStrike" baseline="0">
              <a:solidFill>
                <a:srgbClr val="000000"/>
              </a:solidFill>
              <a:latin typeface="Arial"/>
              <a:ea typeface="Arial"/>
              <a:cs typeface="Arial"/>
            </a:defRPr>
          </a:pPr>
          <a:endParaRPr lang="es-MX"/>
        </a:p>
      </c:txPr>
    </c:legend>
    <c:plotVisOnly val="1"/>
    <c:dispBlanksAs val="gap"/>
  </c:chart>
  <c:spPr>
    <a:noFill/>
    <a:effectLst>
      <a:outerShdw blurRad="50800" dist="50800" dir="5400000" algn="ctr" rotWithShape="0">
        <a:srgbClr val="000000"/>
      </a:outerShdw>
    </a:effectLst>
  </c:spPr>
  <c:txPr>
    <a:bodyPr/>
    <a:lstStyle/>
    <a:p>
      <a:pPr>
        <a:defRPr sz="1000" b="0" i="0" u="none" strike="noStrike" baseline="0">
          <a:solidFill>
            <a:srgbClr val="000000"/>
          </a:solidFill>
          <a:latin typeface="Calibri"/>
          <a:ea typeface="Calibri"/>
          <a:cs typeface="Calibri"/>
        </a:defRPr>
      </a:pPr>
      <a:endParaRPr lang="es-MX"/>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MX"/>
  <c:clrMapOvr bg1="lt1" tx1="dk1" bg2="lt2" tx2="dk2" accent1="accent1" accent2="accent2" accent3="accent3" accent4="accent4" accent5="accent5" accent6="accent6" hlink="hlink" folHlink="folHlink"/>
  <c:chart>
    <c:plotArea>
      <c:layout>
        <c:manualLayout>
          <c:layoutTarget val="inner"/>
          <c:xMode val="edge"/>
          <c:yMode val="edge"/>
          <c:x val="7.5490627123388263E-2"/>
          <c:y val="0.19061624649859943"/>
          <c:w val="0.89556510385440358"/>
          <c:h val="0.66051831756324664"/>
        </c:manualLayout>
      </c:layout>
      <c:barChart>
        <c:barDir val="col"/>
        <c:grouping val="clustered"/>
        <c:ser>
          <c:idx val="0"/>
          <c:order val="0"/>
          <c:tx>
            <c:strRef>
              <c:f>Hoja1!$A$27</c:f>
              <c:strCache>
                <c:ptCount val="1"/>
                <c:pt idx="0">
                  <c:v>Total de Registros de Patentes</c:v>
                </c:pt>
              </c:strCache>
            </c:strRef>
          </c:tx>
          <c:spPr>
            <a:solidFill>
              <a:schemeClr val="accent6"/>
            </a:solidFill>
          </c:spPr>
          <c:dLbls>
            <c:txPr>
              <a:bodyPr/>
              <a:lstStyle/>
              <a:p>
                <a:pPr>
                  <a:defRPr lang="en-US" sz="1600"/>
                </a:pPr>
                <a:endParaRPr lang="es-MX"/>
              </a:p>
            </c:txPr>
            <c:showVal val="1"/>
          </c:dLbls>
          <c:cat>
            <c:numRef>
              <c:f>Hoja1!$B$26:$D$26</c:f>
              <c:numCache>
                <c:formatCode>General</c:formatCode>
                <c:ptCount val="3"/>
                <c:pt idx="0">
                  <c:v>2008</c:v>
                </c:pt>
                <c:pt idx="1">
                  <c:v>2009</c:v>
                </c:pt>
                <c:pt idx="2">
                  <c:v>2010</c:v>
                </c:pt>
              </c:numCache>
            </c:numRef>
          </c:cat>
          <c:val>
            <c:numRef>
              <c:f>Hoja1!$B$27:$D$27</c:f>
              <c:numCache>
                <c:formatCode>General</c:formatCode>
                <c:ptCount val="3"/>
                <c:pt idx="0">
                  <c:v>11</c:v>
                </c:pt>
                <c:pt idx="1">
                  <c:v>10</c:v>
                </c:pt>
                <c:pt idx="2">
                  <c:v>10</c:v>
                </c:pt>
              </c:numCache>
            </c:numRef>
          </c:val>
        </c:ser>
        <c:ser>
          <c:idx val="1"/>
          <c:order val="1"/>
          <c:tx>
            <c:strRef>
              <c:f>Hoja1!$A$28</c:f>
              <c:strCache>
                <c:ptCount val="1"/>
                <c:pt idx="0">
                  <c:v>Registros de Patentes Unidad Monterrey</c:v>
                </c:pt>
              </c:strCache>
            </c:strRef>
          </c:tx>
          <c:spPr>
            <a:solidFill>
              <a:srgbClr val="A50021"/>
            </a:solidFill>
          </c:spPr>
          <c:dLbls>
            <c:txPr>
              <a:bodyPr/>
              <a:lstStyle/>
              <a:p>
                <a:pPr>
                  <a:defRPr lang="en-US" sz="1600"/>
                </a:pPr>
                <a:endParaRPr lang="es-MX"/>
              </a:p>
            </c:txPr>
            <c:showVal val="1"/>
          </c:dLbls>
          <c:cat>
            <c:numRef>
              <c:f>Hoja1!$B$26:$D$26</c:f>
              <c:numCache>
                <c:formatCode>General</c:formatCode>
                <c:ptCount val="3"/>
                <c:pt idx="0">
                  <c:v>2008</c:v>
                </c:pt>
                <c:pt idx="1">
                  <c:v>2009</c:v>
                </c:pt>
                <c:pt idx="2">
                  <c:v>2010</c:v>
                </c:pt>
              </c:numCache>
            </c:numRef>
          </c:cat>
          <c:val>
            <c:numRef>
              <c:f>Hoja1!$B$28:$D$28</c:f>
              <c:numCache>
                <c:formatCode>General</c:formatCode>
                <c:ptCount val="3"/>
                <c:pt idx="0">
                  <c:v>0</c:v>
                </c:pt>
                <c:pt idx="1">
                  <c:v>3</c:v>
                </c:pt>
                <c:pt idx="2">
                  <c:v>1</c:v>
                </c:pt>
              </c:numCache>
            </c:numRef>
          </c:val>
        </c:ser>
        <c:axId val="63636224"/>
        <c:axId val="63638144"/>
      </c:barChart>
      <c:catAx>
        <c:axId val="63636224"/>
        <c:scaling>
          <c:orientation val="minMax"/>
        </c:scaling>
        <c:axPos val="b"/>
        <c:numFmt formatCode="General" sourceLinked="1"/>
        <c:tickLblPos val="nextTo"/>
        <c:txPr>
          <a:bodyPr/>
          <a:lstStyle/>
          <a:p>
            <a:pPr>
              <a:defRPr lang="en-US"/>
            </a:pPr>
            <a:endParaRPr lang="es-MX"/>
          </a:p>
        </c:txPr>
        <c:crossAx val="63638144"/>
        <c:crosses val="autoZero"/>
        <c:auto val="1"/>
        <c:lblAlgn val="ctr"/>
        <c:lblOffset val="100"/>
      </c:catAx>
      <c:valAx>
        <c:axId val="63638144"/>
        <c:scaling>
          <c:orientation val="minMax"/>
        </c:scaling>
        <c:axPos val="l"/>
        <c:numFmt formatCode="General" sourceLinked="1"/>
        <c:tickLblPos val="nextTo"/>
        <c:txPr>
          <a:bodyPr/>
          <a:lstStyle/>
          <a:p>
            <a:pPr>
              <a:defRPr lang="en-US"/>
            </a:pPr>
            <a:endParaRPr lang="es-MX"/>
          </a:p>
        </c:txPr>
        <c:crossAx val="63636224"/>
        <c:crosses val="autoZero"/>
        <c:crossBetween val="between"/>
      </c:valAx>
    </c:plotArea>
    <c:legend>
      <c:legendPos val="r"/>
      <c:layout>
        <c:manualLayout>
          <c:xMode val="edge"/>
          <c:yMode val="edge"/>
          <c:x val="2.5909508773332281E-2"/>
          <c:y val="3.2035774939897205E-2"/>
          <c:w val="0.96901434909468787"/>
          <c:h val="0.13760912238911313"/>
        </c:manualLayout>
      </c:layout>
      <c:txPr>
        <a:bodyPr/>
        <a:lstStyle/>
        <a:p>
          <a:pPr>
            <a:defRPr lang="en-US"/>
          </a:pPr>
          <a:endParaRPr lang="es-MX"/>
        </a:p>
      </c:txPr>
    </c:legend>
    <c:plotVisOnly val="1"/>
    <c:dispBlanksAs val="gap"/>
  </c:chart>
  <c:txPr>
    <a:bodyPr/>
    <a:lstStyle/>
    <a:p>
      <a:pPr>
        <a:defRPr sz="1400" b="1">
          <a:solidFill>
            <a:schemeClr val="accent6"/>
          </a:solidFill>
        </a:defRPr>
      </a:pPr>
      <a:endParaRPr lang="es-MX"/>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s-MX"/>
  <c:clrMapOvr bg1="lt1" tx1="dk1" bg2="lt2" tx2="dk2" accent1="accent1" accent2="accent2" accent3="accent3" accent4="accent4" accent5="accent5" accent6="accent6" hlink="hlink" folHlink="folHlink"/>
  <c:chart>
    <c:plotArea>
      <c:layout>
        <c:manualLayout>
          <c:layoutTarget val="inner"/>
          <c:xMode val="edge"/>
          <c:yMode val="edge"/>
          <c:x val="0.1462244094488189"/>
          <c:y val="0.17640055409740837"/>
          <c:w val="0.80312423447070491"/>
          <c:h val="0.67322506561681372"/>
        </c:manualLayout>
      </c:layout>
      <c:barChart>
        <c:barDir val="col"/>
        <c:grouping val="clustered"/>
        <c:ser>
          <c:idx val="0"/>
          <c:order val="0"/>
          <c:tx>
            <c:strRef>
              <c:f>Hoja1!$A$32</c:f>
              <c:strCache>
                <c:ptCount val="1"/>
                <c:pt idx="0">
                  <c:v>Total  (miles $)</c:v>
                </c:pt>
              </c:strCache>
            </c:strRef>
          </c:tx>
          <c:spPr>
            <a:solidFill>
              <a:srgbClr val="0070C0"/>
            </a:solidFill>
          </c:spPr>
          <c:dLbls>
            <c:txPr>
              <a:bodyPr/>
              <a:lstStyle/>
              <a:p>
                <a:pPr>
                  <a:defRPr lang="en-US"/>
                </a:pPr>
                <a:endParaRPr lang="es-MX"/>
              </a:p>
            </c:txPr>
            <c:showVal val="1"/>
          </c:dLbls>
          <c:cat>
            <c:numRef>
              <c:f>Hoja1!$B$31:$D$31</c:f>
              <c:numCache>
                <c:formatCode>General</c:formatCode>
                <c:ptCount val="3"/>
                <c:pt idx="0">
                  <c:v>2008</c:v>
                </c:pt>
                <c:pt idx="1">
                  <c:v>2009</c:v>
                </c:pt>
                <c:pt idx="2">
                  <c:v>2010</c:v>
                </c:pt>
              </c:numCache>
            </c:numRef>
          </c:cat>
          <c:val>
            <c:numRef>
              <c:f>Hoja1!$B$32:$D$32</c:f>
              <c:numCache>
                <c:formatCode>_-* #,##0_-;\-* #,##0_-;_-* "-"??_-;_-@_-</c:formatCode>
                <c:ptCount val="3"/>
                <c:pt idx="0">
                  <c:v>17923</c:v>
                </c:pt>
                <c:pt idx="1">
                  <c:v>28143</c:v>
                </c:pt>
                <c:pt idx="2">
                  <c:v>54297</c:v>
                </c:pt>
              </c:numCache>
            </c:numRef>
          </c:val>
        </c:ser>
        <c:ser>
          <c:idx val="1"/>
          <c:order val="1"/>
          <c:tx>
            <c:strRef>
              <c:f>Hoja1!$A$33</c:f>
              <c:strCache>
                <c:ptCount val="1"/>
                <c:pt idx="0">
                  <c:v>Ingresos Unidad Monterrey  (miles $)</c:v>
                </c:pt>
              </c:strCache>
            </c:strRef>
          </c:tx>
          <c:spPr>
            <a:solidFill>
              <a:schemeClr val="accent6">
                <a:lumMod val="40000"/>
                <a:lumOff val="60000"/>
              </a:schemeClr>
            </a:solidFill>
          </c:spPr>
          <c:dLbls>
            <c:txPr>
              <a:bodyPr/>
              <a:lstStyle/>
              <a:p>
                <a:pPr>
                  <a:defRPr lang="en-US"/>
                </a:pPr>
                <a:endParaRPr lang="es-MX"/>
              </a:p>
            </c:txPr>
            <c:showVal val="1"/>
          </c:dLbls>
          <c:cat>
            <c:numRef>
              <c:f>Hoja1!$B$31:$D$31</c:f>
              <c:numCache>
                <c:formatCode>General</c:formatCode>
                <c:ptCount val="3"/>
                <c:pt idx="0">
                  <c:v>2008</c:v>
                </c:pt>
                <c:pt idx="1">
                  <c:v>2009</c:v>
                </c:pt>
                <c:pt idx="2">
                  <c:v>2010</c:v>
                </c:pt>
              </c:numCache>
            </c:numRef>
          </c:cat>
          <c:val>
            <c:numRef>
              <c:f>Hoja1!$B$33:$D$33</c:f>
              <c:numCache>
                <c:formatCode>_-* #,##0_-;\-* #,##0_-;_-* "-"??_-;_-@_-</c:formatCode>
                <c:ptCount val="3"/>
                <c:pt idx="0">
                  <c:v>32.978000000000002</c:v>
                </c:pt>
                <c:pt idx="1">
                  <c:v>6445.4</c:v>
                </c:pt>
                <c:pt idx="2">
                  <c:v>24952.109556999188</c:v>
                </c:pt>
              </c:numCache>
            </c:numRef>
          </c:val>
        </c:ser>
        <c:axId val="64825600"/>
        <c:axId val="64870272"/>
      </c:barChart>
      <c:catAx>
        <c:axId val="64825600"/>
        <c:scaling>
          <c:orientation val="minMax"/>
        </c:scaling>
        <c:axPos val="b"/>
        <c:numFmt formatCode="General" sourceLinked="1"/>
        <c:tickLblPos val="nextTo"/>
        <c:txPr>
          <a:bodyPr/>
          <a:lstStyle/>
          <a:p>
            <a:pPr>
              <a:defRPr lang="en-US"/>
            </a:pPr>
            <a:endParaRPr lang="es-MX"/>
          </a:p>
        </c:txPr>
        <c:crossAx val="64870272"/>
        <c:crosses val="autoZero"/>
        <c:auto val="1"/>
        <c:lblAlgn val="ctr"/>
        <c:lblOffset val="100"/>
      </c:catAx>
      <c:valAx>
        <c:axId val="64870272"/>
        <c:scaling>
          <c:orientation val="minMax"/>
        </c:scaling>
        <c:axPos val="l"/>
        <c:numFmt formatCode="_-* #,##0_-;\-* #,##0_-;_-* &quot;-&quot;??_-;_-@_-" sourceLinked="1"/>
        <c:tickLblPos val="nextTo"/>
        <c:txPr>
          <a:bodyPr/>
          <a:lstStyle/>
          <a:p>
            <a:pPr>
              <a:defRPr lang="en-US"/>
            </a:pPr>
            <a:endParaRPr lang="es-MX"/>
          </a:p>
        </c:txPr>
        <c:crossAx val="64825600"/>
        <c:crosses val="autoZero"/>
        <c:crossBetween val="between"/>
      </c:valAx>
      <c:spPr>
        <a:noFill/>
        <a:ln w="25400">
          <a:noFill/>
        </a:ln>
      </c:spPr>
    </c:plotArea>
    <c:legend>
      <c:legendPos val="r"/>
      <c:layout>
        <c:manualLayout>
          <c:xMode val="edge"/>
          <c:yMode val="edge"/>
          <c:x val="0.20768197725284337"/>
          <c:y val="3.8619130941965692E-3"/>
          <c:w val="0.70620691163604554"/>
          <c:h val="8.0239136774569841E-2"/>
        </c:manualLayout>
      </c:layout>
      <c:txPr>
        <a:bodyPr/>
        <a:lstStyle/>
        <a:p>
          <a:pPr>
            <a:defRPr lang="en-US"/>
          </a:pPr>
          <a:endParaRPr lang="es-MX"/>
        </a:p>
      </c:txPr>
    </c:legend>
    <c:plotVisOnly val="1"/>
    <c:dispBlanksAs val="gap"/>
  </c:chart>
  <c:txPr>
    <a:bodyPr/>
    <a:lstStyle/>
    <a:p>
      <a:pPr>
        <a:defRPr sz="1400" b="1">
          <a:solidFill>
            <a:schemeClr val="accent6"/>
          </a:solidFill>
        </a:defRPr>
      </a:pPr>
      <a:endParaRPr lang="es-MX"/>
    </a:p>
  </c:tx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8.8397363120308561E-2"/>
          <c:y val="0.24584499854185049"/>
          <c:w val="0.51224208020509066"/>
          <c:h val="0.60378062117235354"/>
        </c:manualLayout>
      </c:layout>
      <c:lineChart>
        <c:grouping val="standard"/>
        <c:ser>
          <c:idx val="0"/>
          <c:order val="0"/>
          <c:tx>
            <c:strRef>
              <c:f>'FINAL DATOS PARA GRAFICAR'!$F$9</c:f>
              <c:strCache>
                <c:ptCount val="1"/>
                <c:pt idx="0">
                  <c:v>Programado</c:v>
                </c:pt>
              </c:strCache>
            </c:strRef>
          </c:tx>
          <c:dLbls>
            <c:txPr>
              <a:bodyPr/>
              <a:lstStyle/>
              <a:p>
                <a:pPr>
                  <a:defRPr lang="en-US"/>
                </a:pPr>
                <a:endParaRPr lang="es-MX"/>
              </a:p>
            </c:txPr>
            <c:showVal val="1"/>
          </c:dLbls>
          <c:cat>
            <c:strRef>
              <c:f>('FINAL DATOS PARA GRAFICAR'!$G$8,'FINAL DATOS PARA GRAFICAR'!$H$8,'FINAL DATOS PARA GRAFICAR'!$I$8)</c:f>
              <c:strCache>
                <c:ptCount val="3"/>
                <c:pt idx="0">
                  <c:v>2008</c:v>
                </c:pt>
                <c:pt idx="1">
                  <c:v>2009</c:v>
                </c:pt>
                <c:pt idx="2">
                  <c:v>2010</c:v>
                </c:pt>
              </c:strCache>
            </c:strRef>
          </c:cat>
          <c:val>
            <c:numRef>
              <c:f>('FINAL DATOS PARA GRAFICAR'!$G$9,'FINAL DATOS PARA GRAFICAR'!$H$9,'FINAL DATOS PARA GRAFICAR'!$I$9)</c:f>
              <c:numCache>
                <c:formatCode>General</c:formatCode>
                <c:ptCount val="3"/>
                <c:pt idx="0">
                  <c:v>2.1</c:v>
                </c:pt>
                <c:pt idx="1">
                  <c:v>2.2000000000000002</c:v>
                </c:pt>
                <c:pt idx="2">
                  <c:v>2.2999999999999998</c:v>
                </c:pt>
              </c:numCache>
            </c:numRef>
          </c:val>
        </c:ser>
        <c:ser>
          <c:idx val="1"/>
          <c:order val="1"/>
          <c:tx>
            <c:strRef>
              <c:f>'FINAL DATOS PARA GRAFICAR'!$F$10</c:f>
              <c:strCache>
                <c:ptCount val="1"/>
                <c:pt idx="0">
                  <c:v>Alcanzado</c:v>
                </c:pt>
              </c:strCache>
            </c:strRef>
          </c:tx>
          <c:dLbls>
            <c:txPr>
              <a:bodyPr/>
              <a:lstStyle/>
              <a:p>
                <a:pPr>
                  <a:defRPr lang="en-US"/>
                </a:pPr>
                <a:endParaRPr lang="es-MX"/>
              </a:p>
            </c:txPr>
            <c:showVal val="1"/>
          </c:dLbls>
          <c:cat>
            <c:strRef>
              <c:f>('FINAL DATOS PARA GRAFICAR'!$G$8,'FINAL DATOS PARA GRAFICAR'!$H$8,'FINAL DATOS PARA GRAFICAR'!$I$8)</c:f>
              <c:strCache>
                <c:ptCount val="3"/>
                <c:pt idx="0">
                  <c:v>2008</c:v>
                </c:pt>
                <c:pt idx="1">
                  <c:v>2009</c:v>
                </c:pt>
                <c:pt idx="2">
                  <c:v>2010</c:v>
                </c:pt>
              </c:strCache>
            </c:strRef>
          </c:cat>
          <c:val>
            <c:numRef>
              <c:f>('FINAL DATOS PARA GRAFICAR'!$G$10,'FINAL DATOS PARA GRAFICAR'!$H$10,'FINAL DATOS PARA GRAFICAR'!$I$10)</c:f>
              <c:numCache>
                <c:formatCode>General</c:formatCode>
                <c:ptCount val="3"/>
                <c:pt idx="0">
                  <c:v>2.2000000000000002</c:v>
                </c:pt>
                <c:pt idx="1">
                  <c:v>2.4</c:v>
                </c:pt>
                <c:pt idx="2">
                  <c:v>2.1</c:v>
                </c:pt>
              </c:numCache>
            </c:numRef>
          </c:val>
        </c:ser>
        <c:marker val="1"/>
        <c:axId val="72390144"/>
        <c:axId val="72392064"/>
      </c:lineChart>
      <c:catAx>
        <c:axId val="72390144"/>
        <c:scaling>
          <c:orientation val="minMax"/>
        </c:scaling>
        <c:axPos val="b"/>
        <c:tickLblPos val="nextTo"/>
        <c:txPr>
          <a:bodyPr/>
          <a:lstStyle/>
          <a:p>
            <a:pPr>
              <a:defRPr lang="en-US"/>
            </a:pPr>
            <a:endParaRPr lang="es-MX"/>
          </a:p>
        </c:txPr>
        <c:crossAx val="72392064"/>
        <c:crosses val="autoZero"/>
        <c:auto val="1"/>
        <c:lblAlgn val="ctr"/>
        <c:lblOffset val="100"/>
      </c:catAx>
      <c:valAx>
        <c:axId val="72392064"/>
        <c:scaling>
          <c:orientation val="minMax"/>
        </c:scaling>
        <c:axPos val="l"/>
        <c:majorGridlines>
          <c:spPr>
            <a:ln>
              <a:solidFill>
                <a:srgbClr val="4F81BD">
                  <a:alpha val="0"/>
                </a:srgbClr>
              </a:solidFill>
            </a:ln>
          </c:spPr>
        </c:majorGridlines>
        <c:numFmt formatCode="General" sourceLinked="1"/>
        <c:tickLblPos val="nextTo"/>
        <c:txPr>
          <a:bodyPr/>
          <a:lstStyle/>
          <a:p>
            <a:pPr>
              <a:defRPr lang="en-US"/>
            </a:pPr>
            <a:endParaRPr lang="es-MX"/>
          </a:p>
        </c:txPr>
        <c:crossAx val="72390144"/>
        <c:crosses val="autoZero"/>
        <c:crossBetween val="between"/>
        <c:majorUnit val="0.1"/>
      </c:valAx>
      <c:spPr>
        <a:noFill/>
        <a:ln>
          <a:noFill/>
        </a:ln>
      </c:spPr>
    </c:plotArea>
    <c:legend>
      <c:legendPos val="r"/>
      <c:layout>
        <c:manualLayout>
          <c:xMode val="edge"/>
          <c:yMode val="edge"/>
          <c:x val="0.62442875890513683"/>
          <c:y val="0.26323744286697109"/>
          <c:w val="0.19375617059533953"/>
          <c:h val="0.16073689537225191"/>
        </c:manualLayout>
      </c:layout>
      <c:txPr>
        <a:bodyPr/>
        <a:lstStyle/>
        <a:p>
          <a:pPr>
            <a:defRPr lang="en-US"/>
          </a:pPr>
          <a:endParaRPr lang="es-MX"/>
        </a:p>
      </c:txPr>
    </c:legend>
    <c:plotVisOnly val="1"/>
  </c:chart>
  <c:spPr>
    <a:ln>
      <a:noFill/>
    </a:ln>
  </c:sp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7.1666223551871494E-2"/>
          <c:y val="0.23182528783156492"/>
          <c:w val="0.52755682947252436"/>
          <c:h val="0.64494106843101018"/>
        </c:manualLayout>
      </c:layout>
      <c:lineChart>
        <c:grouping val="standard"/>
        <c:ser>
          <c:idx val="0"/>
          <c:order val="0"/>
          <c:tx>
            <c:strRef>
              <c:f>'FINAL DATOS PARA GRAFICAR'!$F$15</c:f>
              <c:strCache>
                <c:ptCount val="1"/>
                <c:pt idx="0">
                  <c:v>Programado</c:v>
                </c:pt>
              </c:strCache>
            </c:strRef>
          </c:tx>
          <c:dLbls>
            <c:dLbl>
              <c:idx val="0"/>
              <c:layout>
                <c:manualLayout>
                  <c:x val="-2.7516428607867648E-2"/>
                  <c:y val="6.0185185185185147E-2"/>
                </c:manualLayout>
              </c:layout>
              <c:showVal val="1"/>
            </c:dLbl>
            <c:dLbl>
              <c:idx val="1"/>
              <c:layout>
                <c:manualLayout>
                  <c:x val="-2.5918727035395588E-2"/>
                  <c:y val="-5.4106291169952823E-2"/>
                </c:manualLayout>
              </c:layout>
              <c:showVal val="1"/>
            </c:dLbl>
            <c:txPr>
              <a:bodyPr/>
              <a:lstStyle/>
              <a:p>
                <a:pPr>
                  <a:defRPr lang="en-US"/>
                </a:pPr>
                <a:endParaRPr lang="es-MX"/>
              </a:p>
            </c:txPr>
            <c:showVal val="1"/>
          </c:dLbls>
          <c:cat>
            <c:strRef>
              <c:f>('FINAL DATOS PARA GRAFICAR'!$G$8,'FINAL DATOS PARA GRAFICAR'!$H$8,'FINAL DATOS PARA GRAFICAR'!$I$8)</c:f>
              <c:strCache>
                <c:ptCount val="3"/>
                <c:pt idx="0">
                  <c:v>2008</c:v>
                </c:pt>
                <c:pt idx="1">
                  <c:v>2009</c:v>
                </c:pt>
                <c:pt idx="2">
                  <c:v>2010</c:v>
                </c:pt>
              </c:strCache>
            </c:strRef>
          </c:cat>
          <c:val>
            <c:numRef>
              <c:f>('FINAL DATOS PARA GRAFICAR'!$G$15,'FINAL DATOS PARA GRAFICAR'!$H$15,'FINAL DATOS PARA GRAFICAR'!$I$15)</c:f>
              <c:numCache>
                <c:formatCode>0.0</c:formatCode>
                <c:ptCount val="3"/>
                <c:pt idx="0" formatCode="General">
                  <c:v>2.7</c:v>
                </c:pt>
                <c:pt idx="1">
                  <c:v>2.5</c:v>
                </c:pt>
                <c:pt idx="2" formatCode="General">
                  <c:v>2.5</c:v>
                </c:pt>
              </c:numCache>
            </c:numRef>
          </c:val>
        </c:ser>
        <c:ser>
          <c:idx val="1"/>
          <c:order val="1"/>
          <c:tx>
            <c:strRef>
              <c:f>'FINAL DATOS PARA GRAFICAR'!$F$16</c:f>
              <c:strCache>
                <c:ptCount val="1"/>
                <c:pt idx="0">
                  <c:v>Alcanzado</c:v>
                </c:pt>
              </c:strCache>
            </c:strRef>
          </c:tx>
          <c:dLbls>
            <c:dLbl>
              <c:idx val="0"/>
              <c:layout>
                <c:manualLayout>
                  <c:x val="-3.0017922117673859E-2"/>
                  <c:y val="-5.0925925925925923E-2"/>
                </c:manualLayout>
              </c:layout>
              <c:showVal val="1"/>
            </c:dLbl>
            <c:dLbl>
              <c:idx val="1"/>
              <c:layout>
                <c:manualLayout>
                  <c:x val="-2.5918727035395588E-2"/>
                  <c:y val="5.8615148767448666E-2"/>
                </c:manualLayout>
              </c:layout>
              <c:showVal val="1"/>
            </c:dLbl>
            <c:txPr>
              <a:bodyPr/>
              <a:lstStyle/>
              <a:p>
                <a:pPr>
                  <a:defRPr lang="en-US"/>
                </a:pPr>
                <a:endParaRPr lang="es-MX"/>
              </a:p>
            </c:txPr>
            <c:showVal val="1"/>
          </c:dLbls>
          <c:cat>
            <c:strRef>
              <c:f>('FINAL DATOS PARA GRAFICAR'!$G$8,'FINAL DATOS PARA GRAFICAR'!$H$8,'FINAL DATOS PARA GRAFICAR'!$I$8)</c:f>
              <c:strCache>
                <c:ptCount val="3"/>
                <c:pt idx="0">
                  <c:v>2008</c:v>
                </c:pt>
                <c:pt idx="1">
                  <c:v>2009</c:v>
                </c:pt>
                <c:pt idx="2">
                  <c:v>2010</c:v>
                </c:pt>
              </c:strCache>
            </c:strRef>
          </c:cat>
          <c:val>
            <c:numRef>
              <c:f>('FINAL DATOS PARA GRAFICAR'!$G$16,'FINAL DATOS PARA GRAFICAR'!$H$16,'FINAL DATOS PARA GRAFICAR'!$I$16)</c:f>
              <c:numCache>
                <c:formatCode>General</c:formatCode>
                <c:ptCount val="3"/>
                <c:pt idx="0">
                  <c:v>3</c:v>
                </c:pt>
                <c:pt idx="1">
                  <c:v>2.4</c:v>
                </c:pt>
                <c:pt idx="2">
                  <c:v>2.5</c:v>
                </c:pt>
              </c:numCache>
            </c:numRef>
          </c:val>
        </c:ser>
        <c:marker val="1"/>
        <c:axId val="98404608"/>
        <c:axId val="99456128"/>
      </c:lineChart>
      <c:catAx>
        <c:axId val="98404608"/>
        <c:scaling>
          <c:orientation val="minMax"/>
        </c:scaling>
        <c:axPos val="b"/>
        <c:numFmt formatCode="@" sourceLinked="1"/>
        <c:tickLblPos val="nextTo"/>
        <c:txPr>
          <a:bodyPr/>
          <a:lstStyle/>
          <a:p>
            <a:pPr>
              <a:defRPr lang="en-US"/>
            </a:pPr>
            <a:endParaRPr lang="es-MX"/>
          </a:p>
        </c:txPr>
        <c:crossAx val="99456128"/>
        <c:crosses val="autoZero"/>
        <c:auto val="1"/>
        <c:lblAlgn val="ctr"/>
        <c:lblOffset val="100"/>
      </c:catAx>
      <c:valAx>
        <c:axId val="99456128"/>
        <c:scaling>
          <c:orientation val="minMax"/>
        </c:scaling>
        <c:axPos val="l"/>
        <c:majorGridlines>
          <c:spPr>
            <a:ln>
              <a:solidFill>
                <a:prstClr val="white">
                  <a:alpha val="0"/>
                </a:prstClr>
              </a:solidFill>
            </a:ln>
          </c:spPr>
        </c:majorGridlines>
        <c:numFmt formatCode="General" sourceLinked="1"/>
        <c:tickLblPos val="nextTo"/>
        <c:txPr>
          <a:bodyPr/>
          <a:lstStyle/>
          <a:p>
            <a:pPr>
              <a:defRPr lang="en-US"/>
            </a:pPr>
            <a:endParaRPr lang="es-MX"/>
          </a:p>
        </c:txPr>
        <c:crossAx val="98404608"/>
        <c:crosses val="autoZero"/>
        <c:crossBetween val="between"/>
      </c:valAx>
    </c:plotArea>
    <c:legend>
      <c:legendPos val="r"/>
      <c:layout>
        <c:manualLayout>
          <c:xMode val="edge"/>
          <c:yMode val="edge"/>
          <c:x val="0.65220115466767781"/>
          <c:y val="0.16913969087197503"/>
          <c:w val="0.2079071709566582"/>
          <c:h val="0.1630665628090964"/>
        </c:manualLayout>
      </c:layout>
      <c:txPr>
        <a:bodyPr/>
        <a:lstStyle/>
        <a:p>
          <a:pPr>
            <a:defRPr lang="en-US"/>
          </a:pPr>
          <a:endParaRPr lang="es-MX"/>
        </a:p>
      </c:txPr>
    </c:legend>
    <c:plotVisOnly val="1"/>
  </c:chart>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9.1502187226596671E-2"/>
          <c:y val="0.32390613255564427"/>
          <c:w val="0.49431714785651792"/>
          <c:h val="0.52601721140839763"/>
        </c:manualLayout>
      </c:layout>
      <c:lineChart>
        <c:grouping val="standard"/>
        <c:ser>
          <c:idx val="0"/>
          <c:order val="0"/>
          <c:tx>
            <c:strRef>
              <c:f>'FINAL DATOS PARA GRAFICAR'!$F$17</c:f>
              <c:strCache>
                <c:ptCount val="1"/>
                <c:pt idx="0">
                  <c:v>Programado</c:v>
                </c:pt>
              </c:strCache>
            </c:strRef>
          </c:tx>
          <c:dLbls>
            <c:txPr>
              <a:bodyPr/>
              <a:lstStyle/>
              <a:p>
                <a:pPr>
                  <a:defRPr lang="en-US"/>
                </a:pPr>
                <a:endParaRPr lang="es-MX"/>
              </a:p>
            </c:txPr>
            <c:showVal val="1"/>
          </c:dLbls>
          <c:cat>
            <c:strRef>
              <c:f>('FINAL DATOS PARA GRAFICAR'!$G$8,'FINAL DATOS PARA GRAFICAR'!$H$8,'FINAL DATOS PARA GRAFICAR'!$I$8)</c:f>
              <c:strCache>
                <c:ptCount val="3"/>
                <c:pt idx="0">
                  <c:v>2008</c:v>
                </c:pt>
                <c:pt idx="1">
                  <c:v>2009</c:v>
                </c:pt>
                <c:pt idx="2">
                  <c:v>2010</c:v>
                </c:pt>
              </c:strCache>
            </c:strRef>
          </c:cat>
          <c:val>
            <c:numRef>
              <c:f>('FINAL DATOS PARA GRAFICAR'!$G$17,'FINAL DATOS PARA GRAFICAR'!$H$17,'FINAL DATOS PARA GRAFICAR'!$I$17)</c:f>
              <c:numCache>
                <c:formatCode>General</c:formatCode>
                <c:ptCount val="3"/>
                <c:pt idx="0">
                  <c:v>4.4000000000000004</c:v>
                </c:pt>
                <c:pt idx="1">
                  <c:v>4</c:v>
                </c:pt>
                <c:pt idx="2">
                  <c:v>4</c:v>
                </c:pt>
              </c:numCache>
            </c:numRef>
          </c:val>
        </c:ser>
        <c:ser>
          <c:idx val="1"/>
          <c:order val="1"/>
          <c:tx>
            <c:strRef>
              <c:f>'FINAL DATOS PARA GRAFICAR'!$F$18</c:f>
              <c:strCache>
                <c:ptCount val="1"/>
                <c:pt idx="0">
                  <c:v>Alcanzado</c:v>
                </c:pt>
              </c:strCache>
            </c:strRef>
          </c:tx>
          <c:dLbls>
            <c:dLbl>
              <c:idx val="1"/>
              <c:layout>
                <c:manualLayout>
                  <c:x val="-4.5698924731182804E-2"/>
                  <c:y val="-5.5445561844721936E-2"/>
                </c:manualLayout>
              </c:layout>
              <c:showVal val="1"/>
            </c:dLbl>
            <c:txPr>
              <a:bodyPr/>
              <a:lstStyle/>
              <a:p>
                <a:pPr>
                  <a:defRPr lang="en-US"/>
                </a:pPr>
                <a:endParaRPr lang="es-MX"/>
              </a:p>
            </c:txPr>
            <c:showVal val="1"/>
          </c:dLbls>
          <c:cat>
            <c:strRef>
              <c:f>('FINAL DATOS PARA GRAFICAR'!$G$8,'FINAL DATOS PARA GRAFICAR'!$H$8,'FINAL DATOS PARA GRAFICAR'!$I$8)</c:f>
              <c:strCache>
                <c:ptCount val="3"/>
                <c:pt idx="0">
                  <c:v>2008</c:v>
                </c:pt>
                <c:pt idx="1">
                  <c:v>2009</c:v>
                </c:pt>
                <c:pt idx="2">
                  <c:v>2010</c:v>
                </c:pt>
              </c:strCache>
            </c:strRef>
          </c:cat>
          <c:val>
            <c:numRef>
              <c:f>('FINAL DATOS PARA GRAFICAR'!$G$18,'FINAL DATOS PARA GRAFICAR'!$H$18,'FINAL DATOS PARA GRAFICAR'!$I$18)</c:f>
              <c:numCache>
                <c:formatCode>General</c:formatCode>
                <c:ptCount val="3"/>
                <c:pt idx="0">
                  <c:v>4.4000000000000004</c:v>
                </c:pt>
                <c:pt idx="1">
                  <c:v>4.3</c:v>
                </c:pt>
                <c:pt idx="2" formatCode="0.0">
                  <c:v>4.4000000000000004</c:v>
                </c:pt>
              </c:numCache>
            </c:numRef>
          </c:val>
        </c:ser>
        <c:marker val="1"/>
        <c:axId val="149504000"/>
        <c:axId val="149506688"/>
      </c:lineChart>
      <c:catAx>
        <c:axId val="149504000"/>
        <c:scaling>
          <c:orientation val="minMax"/>
        </c:scaling>
        <c:axPos val="b"/>
        <c:tickLblPos val="nextTo"/>
        <c:txPr>
          <a:bodyPr/>
          <a:lstStyle/>
          <a:p>
            <a:pPr>
              <a:defRPr lang="en-US"/>
            </a:pPr>
            <a:endParaRPr lang="es-MX"/>
          </a:p>
        </c:txPr>
        <c:crossAx val="149506688"/>
        <c:crosses val="autoZero"/>
        <c:auto val="1"/>
        <c:lblAlgn val="ctr"/>
        <c:lblOffset val="100"/>
      </c:catAx>
      <c:valAx>
        <c:axId val="149506688"/>
        <c:scaling>
          <c:orientation val="minMax"/>
        </c:scaling>
        <c:axPos val="l"/>
        <c:majorGridlines>
          <c:spPr>
            <a:ln>
              <a:solidFill>
                <a:prstClr val="white">
                  <a:alpha val="0"/>
                </a:prstClr>
              </a:solidFill>
            </a:ln>
          </c:spPr>
        </c:majorGridlines>
        <c:numFmt formatCode="General" sourceLinked="1"/>
        <c:tickLblPos val="nextTo"/>
        <c:txPr>
          <a:bodyPr/>
          <a:lstStyle/>
          <a:p>
            <a:pPr>
              <a:defRPr lang="en-US"/>
            </a:pPr>
            <a:endParaRPr lang="es-MX"/>
          </a:p>
        </c:txPr>
        <c:crossAx val="149504000"/>
        <c:crosses val="autoZero"/>
        <c:crossBetween val="between"/>
      </c:valAx>
    </c:plotArea>
    <c:legend>
      <c:legendPos val="r"/>
      <c:layout>
        <c:manualLayout>
          <c:xMode val="edge"/>
          <c:yMode val="edge"/>
          <c:x val="0.64940266841644789"/>
          <c:y val="0.24549140993989157"/>
          <c:w val="0.22281955380577428"/>
          <c:h val="0.16710288207776791"/>
        </c:manualLayout>
      </c:layout>
      <c:txPr>
        <a:bodyPr/>
        <a:lstStyle/>
        <a:p>
          <a:pPr>
            <a:defRPr lang="en-US"/>
          </a:pPr>
          <a:endParaRPr lang="es-MX"/>
        </a:p>
      </c:txPr>
    </c:legend>
    <c:plotVisOnly val="1"/>
  </c:chart>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8.839736312030845E-2"/>
          <c:y val="0.24584499854185032"/>
          <c:w val="0.51224208020509066"/>
          <c:h val="0.60378062117235354"/>
        </c:manualLayout>
      </c:layout>
      <c:lineChart>
        <c:grouping val="standard"/>
        <c:ser>
          <c:idx val="0"/>
          <c:order val="0"/>
          <c:tx>
            <c:strRef>
              <c:f>'FINAL DATOS PARA GRAFICAR'!$F$13</c:f>
              <c:strCache>
                <c:ptCount val="1"/>
                <c:pt idx="0">
                  <c:v>Programado</c:v>
                </c:pt>
              </c:strCache>
            </c:strRef>
          </c:tx>
          <c:dLbls>
            <c:dLbl>
              <c:idx val="1"/>
              <c:layout>
                <c:manualLayout>
                  <c:x val="-1.282051282051282E-2"/>
                  <c:y val="-2.8985507246376812E-2"/>
                </c:manualLayout>
              </c:layout>
              <c:showVal val="1"/>
            </c:dLbl>
            <c:txPr>
              <a:bodyPr/>
              <a:lstStyle/>
              <a:p>
                <a:pPr>
                  <a:defRPr sz="1000"/>
                </a:pPr>
                <a:endParaRPr lang="es-MX"/>
              </a:p>
            </c:txPr>
            <c:showVal val="1"/>
          </c:dLbls>
          <c:cat>
            <c:strRef>
              <c:f>'FINAL DATOS PARA GRAFICAR'!$G$8:$I$8</c:f>
              <c:strCache>
                <c:ptCount val="3"/>
                <c:pt idx="0">
                  <c:v>2008</c:v>
                </c:pt>
                <c:pt idx="1">
                  <c:v>2009</c:v>
                </c:pt>
                <c:pt idx="2">
                  <c:v>2010</c:v>
                </c:pt>
              </c:strCache>
            </c:strRef>
          </c:cat>
          <c:val>
            <c:numRef>
              <c:f>'FINAL DATOS PARA GRAFICAR'!$G$13:$I$13</c:f>
              <c:numCache>
                <c:formatCode>General</c:formatCode>
                <c:ptCount val="3"/>
                <c:pt idx="0">
                  <c:v>0.12000000000000002</c:v>
                </c:pt>
                <c:pt idx="1">
                  <c:v>0.12000000000000002</c:v>
                </c:pt>
                <c:pt idx="2">
                  <c:v>0.1</c:v>
                </c:pt>
              </c:numCache>
            </c:numRef>
          </c:val>
        </c:ser>
        <c:ser>
          <c:idx val="1"/>
          <c:order val="1"/>
          <c:tx>
            <c:strRef>
              <c:f>'FINAL DATOS PARA GRAFICAR'!$F$14</c:f>
              <c:strCache>
                <c:ptCount val="1"/>
                <c:pt idx="0">
                  <c:v>Alcanzado</c:v>
                </c:pt>
              </c:strCache>
            </c:strRef>
          </c:tx>
          <c:dLbls>
            <c:dLbl>
              <c:idx val="1"/>
              <c:layout>
                <c:manualLayout>
                  <c:x val="0"/>
                  <c:y val="4.3478260869565223E-2"/>
                </c:manualLayout>
              </c:layout>
              <c:showVal val="1"/>
            </c:dLbl>
            <c:txPr>
              <a:bodyPr/>
              <a:lstStyle/>
              <a:p>
                <a:pPr>
                  <a:defRPr sz="1000"/>
                </a:pPr>
                <a:endParaRPr lang="es-MX"/>
              </a:p>
            </c:txPr>
            <c:showVal val="1"/>
          </c:dLbls>
          <c:cat>
            <c:strRef>
              <c:f>'FINAL DATOS PARA GRAFICAR'!$G$8:$I$8</c:f>
              <c:strCache>
                <c:ptCount val="3"/>
                <c:pt idx="0">
                  <c:v>2008</c:v>
                </c:pt>
                <c:pt idx="1">
                  <c:v>2009</c:v>
                </c:pt>
                <c:pt idx="2">
                  <c:v>2010</c:v>
                </c:pt>
              </c:strCache>
            </c:strRef>
          </c:cat>
          <c:val>
            <c:numRef>
              <c:f>'FINAL DATOS PARA GRAFICAR'!$G$14:$I$14</c:f>
              <c:numCache>
                <c:formatCode>General</c:formatCode>
                <c:ptCount val="3"/>
                <c:pt idx="0">
                  <c:v>0.25</c:v>
                </c:pt>
                <c:pt idx="1">
                  <c:v>0.21000000000000016</c:v>
                </c:pt>
                <c:pt idx="2">
                  <c:v>0.2</c:v>
                </c:pt>
              </c:numCache>
            </c:numRef>
          </c:val>
        </c:ser>
        <c:marker val="1"/>
        <c:axId val="163060736"/>
        <c:axId val="166515840"/>
      </c:lineChart>
      <c:catAx>
        <c:axId val="163060736"/>
        <c:scaling>
          <c:orientation val="minMax"/>
        </c:scaling>
        <c:axPos val="b"/>
        <c:tickLblPos val="nextTo"/>
        <c:txPr>
          <a:bodyPr/>
          <a:lstStyle/>
          <a:p>
            <a:pPr>
              <a:defRPr sz="1000"/>
            </a:pPr>
            <a:endParaRPr lang="es-MX"/>
          </a:p>
        </c:txPr>
        <c:crossAx val="166515840"/>
        <c:crosses val="autoZero"/>
        <c:auto val="1"/>
        <c:lblAlgn val="ctr"/>
        <c:lblOffset val="100"/>
      </c:catAx>
      <c:valAx>
        <c:axId val="166515840"/>
        <c:scaling>
          <c:orientation val="minMax"/>
        </c:scaling>
        <c:axPos val="l"/>
        <c:majorGridlines>
          <c:spPr>
            <a:ln>
              <a:solidFill>
                <a:srgbClr val="BBE0E3">
                  <a:alpha val="0"/>
                </a:srgbClr>
              </a:solidFill>
            </a:ln>
          </c:spPr>
        </c:majorGridlines>
        <c:numFmt formatCode="#,##0.00" sourceLinked="0"/>
        <c:tickLblPos val="nextTo"/>
        <c:txPr>
          <a:bodyPr/>
          <a:lstStyle/>
          <a:p>
            <a:pPr>
              <a:defRPr sz="1100"/>
            </a:pPr>
            <a:endParaRPr lang="es-MX"/>
          </a:p>
        </c:txPr>
        <c:crossAx val="163060736"/>
        <c:crosses val="autoZero"/>
        <c:crossBetween val="between"/>
      </c:valAx>
    </c:plotArea>
    <c:legend>
      <c:legendPos val="r"/>
      <c:layout>
        <c:manualLayout>
          <c:xMode val="edge"/>
          <c:yMode val="edge"/>
          <c:x val="0.6507134524851097"/>
          <c:y val="0.29859153543307076"/>
          <c:w val="0.27697844109160458"/>
          <c:h val="0.20080296648965387"/>
        </c:manualLayout>
      </c:layout>
      <c:txPr>
        <a:bodyPr/>
        <a:lstStyle/>
        <a:p>
          <a:pPr>
            <a:defRPr sz="1000"/>
          </a:pPr>
          <a:endParaRPr lang="es-MX"/>
        </a:p>
      </c:txPr>
    </c:legend>
    <c:plotVisOnly val="1"/>
  </c:chart>
  <c:txPr>
    <a:bodyPr/>
    <a:lstStyle/>
    <a:p>
      <a:pPr>
        <a:defRPr sz="1800"/>
      </a:pPr>
      <a:endParaRPr lang="es-MX"/>
    </a:p>
  </c:txPr>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8.4488407699037621E-2"/>
          <c:y val="0.33314693832556908"/>
          <c:w val="0.49606714785651795"/>
          <c:h val="0.51677646023874324"/>
        </c:manualLayout>
      </c:layout>
      <c:lineChart>
        <c:grouping val="standard"/>
        <c:ser>
          <c:idx val="0"/>
          <c:order val="0"/>
          <c:tx>
            <c:strRef>
              <c:f>'FINAL DATOS PARA GRAFICAR'!$F$21</c:f>
              <c:strCache>
                <c:ptCount val="1"/>
                <c:pt idx="0">
                  <c:v>Programado</c:v>
                </c:pt>
              </c:strCache>
            </c:strRef>
          </c:tx>
          <c:dLbls>
            <c:dLbl>
              <c:idx val="0"/>
              <c:layout>
                <c:manualLayout>
                  <c:x val="-5.2777777777777792E-2"/>
                  <c:y val="-5.0825079866683304E-2"/>
                </c:manualLayout>
              </c:layout>
              <c:showVal val="1"/>
            </c:dLbl>
            <c:txPr>
              <a:bodyPr/>
              <a:lstStyle/>
              <a:p>
                <a:pPr>
                  <a:defRPr lang="en-US"/>
                </a:pPr>
                <a:endParaRPr lang="es-MX"/>
              </a:p>
            </c:txPr>
            <c:showVal val="1"/>
          </c:dLbls>
          <c:cat>
            <c:strRef>
              <c:f>('FINAL DATOS PARA GRAFICAR'!$G$8,'FINAL DATOS PARA GRAFICAR'!$H$8,'FINAL DATOS PARA GRAFICAR'!$I$8)</c:f>
              <c:strCache>
                <c:ptCount val="3"/>
                <c:pt idx="0">
                  <c:v>2008</c:v>
                </c:pt>
                <c:pt idx="1">
                  <c:v>2009</c:v>
                </c:pt>
                <c:pt idx="2">
                  <c:v>2010</c:v>
                </c:pt>
              </c:strCache>
            </c:strRef>
          </c:cat>
          <c:val>
            <c:numRef>
              <c:f>('FINAL DATOS PARA GRAFICAR'!$G$21,'FINAL DATOS PARA GRAFICAR'!$H$21,'FINAL DATOS PARA GRAFICAR'!$I$21)</c:f>
              <c:numCache>
                <c:formatCode>General</c:formatCode>
                <c:ptCount val="3"/>
                <c:pt idx="0">
                  <c:v>28</c:v>
                </c:pt>
                <c:pt idx="1">
                  <c:v>50</c:v>
                </c:pt>
                <c:pt idx="2">
                  <c:v>50</c:v>
                </c:pt>
              </c:numCache>
            </c:numRef>
          </c:val>
        </c:ser>
        <c:ser>
          <c:idx val="1"/>
          <c:order val="1"/>
          <c:tx>
            <c:strRef>
              <c:f>'FINAL DATOS PARA GRAFICAR'!$F$22</c:f>
              <c:strCache>
                <c:ptCount val="1"/>
                <c:pt idx="0">
                  <c:v>Alcanzado</c:v>
                </c:pt>
              </c:strCache>
            </c:strRef>
          </c:tx>
          <c:dLbls>
            <c:dLbl>
              <c:idx val="0"/>
              <c:layout>
                <c:manualLayout>
                  <c:x val="-3.333333333333334E-2"/>
                  <c:y val="5.0825079866683304E-2"/>
                </c:manualLayout>
              </c:layout>
              <c:showVal val="1"/>
            </c:dLbl>
            <c:dLbl>
              <c:idx val="1"/>
              <c:layout>
                <c:manualLayout>
                  <c:x val="-2.0833333333333315E-2"/>
                  <c:y val="5.5445541672745416E-2"/>
                </c:manualLayout>
              </c:layout>
              <c:showVal val="1"/>
            </c:dLbl>
            <c:txPr>
              <a:bodyPr/>
              <a:lstStyle/>
              <a:p>
                <a:pPr>
                  <a:defRPr lang="en-US"/>
                </a:pPr>
                <a:endParaRPr lang="es-MX"/>
              </a:p>
            </c:txPr>
            <c:showVal val="1"/>
          </c:dLbls>
          <c:cat>
            <c:strRef>
              <c:f>('FINAL DATOS PARA GRAFICAR'!$G$8,'FINAL DATOS PARA GRAFICAR'!$H$8,'FINAL DATOS PARA GRAFICAR'!$I$8)</c:f>
              <c:strCache>
                <c:ptCount val="3"/>
                <c:pt idx="0">
                  <c:v>2008</c:v>
                </c:pt>
                <c:pt idx="1">
                  <c:v>2009</c:v>
                </c:pt>
                <c:pt idx="2">
                  <c:v>2010</c:v>
                </c:pt>
              </c:strCache>
            </c:strRef>
          </c:cat>
          <c:val>
            <c:numRef>
              <c:f>('FINAL DATOS PARA GRAFICAR'!$G$22,'FINAL DATOS PARA GRAFICAR'!$H$22,'FINAL DATOS PARA GRAFICAR'!$I$22)</c:f>
              <c:numCache>
                <c:formatCode>General</c:formatCode>
                <c:ptCount val="3"/>
                <c:pt idx="0">
                  <c:v>27</c:v>
                </c:pt>
                <c:pt idx="1">
                  <c:v>33</c:v>
                </c:pt>
                <c:pt idx="2">
                  <c:v>40</c:v>
                </c:pt>
              </c:numCache>
            </c:numRef>
          </c:val>
        </c:ser>
        <c:marker val="1"/>
        <c:axId val="168678912"/>
        <c:axId val="168694144"/>
      </c:lineChart>
      <c:catAx>
        <c:axId val="168678912"/>
        <c:scaling>
          <c:orientation val="minMax"/>
        </c:scaling>
        <c:axPos val="b"/>
        <c:tickLblPos val="nextTo"/>
        <c:txPr>
          <a:bodyPr/>
          <a:lstStyle/>
          <a:p>
            <a:pPr>
              <a:defRPr lang="en-US"/>
            </a:pPr>
            <a:endParaRPr lang="es-MX"/>
          </a:p>
        </c:txPr>
        <c:crossAx val="168694144"/>
        <c:crosses val="autoZero"/>
        <c:auto val="1"/>
        <c:lblAlgn val="ctr"/>
        <c:lblOffset val="100"/>
      </c:catAx>
      <c:valAx>
        <c:axId val="168694144"/>
        <c:scaling>
          <c:orientation val="minMax"/>
        </c:scaling>
        <c:axPos val="l"/>
        <c:majorGridlines>
          <c:spPr>
            <a:ln>
              <a:solidFill>
                <a:prstClr val="white">
                  <a:alpha val="0"/>
                </a:prstClr>
              </a:solidFill>
            </a:ln>
          </c:spPr>
        </c:majorGridlines>
        <c:numFmt formatCode="General" sourceLinked="1"/>
        <c:tickLblPos val="nextTo"/>
        <c:txPr>
          <a:bodyPr/>
          <a:lstStyle/>
          <a:p>
            <a:pPr>
              <a:defRPr lang="en-US"/>
            </a:pPr>
            <a:endParaRPr lang="es-MX"/>
          </a:p>
        </c:txPr>
        <c:crossAx val="168678912"/>
        <c:crosses val="autoZero"/>
        <c:crossBetween val="between"/>
      </c:valAx>
    </c:plotArea>
    <c:legend>
      <c:legendPos val="r"/>
      <c:layout>
        <c:manualLayout>
          <c:xMode val="edge"/>
          <c:yMode val="edge"/>
          <c:x val="0.63273600174978162"/>
          <c:y val="0.19004577895346905"/>
          <c:w val="0.22281955380577428"/>
          <c:h val="0.16710282128308285"/>
        </c:manualLayout>
      </c:layout>
      <c:txPr>
        <a:bodyPr/>
        <a:lstStyle/>
        <a:p>
          <a:pPr>
            <a:defRPr lang="en-US"/>
          </a:pPr>
          <a:endParaRPr lang="es-MX"/>
        </a:p>
      </c:txPr>
    </c:legend>
    <c:plotVisOnly val="1"/>
  </c:chart>
  <c:externalData r:id="rId1"/>
  <c:userShapes r:id="rId2"/>
</c:chartSpace>
</file>

<file path=ppt/drawings/drawing1.xml><?xml version="1.0" encoding="utf-8"?>
<c:userShapes xmlns:c="http://schemas.openxmlformats.org/drawingml/2006/chart">
  <cdr:relSizeAnchor xmlns:cdr="http://schemas.openxmlformats.org/drawingml/2006/chartDrawing">
    <cdr:from>
      <cdr:x>0.13403</cdr:x>
      <cdr:y>0.00255</cdr:y>
    </cdr:from>
    <cdr:to>
      <cdr:x>0.24023</cdr:x>
      <cdr:y>0.14934</cdr:y>
    </cdr:to>
    <cdr:sp macro="" textlink="">
      <cdr:nvSpPr>
        <cdr:cNvPr id="3" name="2 CuadroTexto"/>
        <cdr:cNvSpPr txBox="1"/>
      </cdr:nvSpPr>
      <cdr:spPr>
        <a:xfrm xmlns:a="http://schemas.openxmlformats.org/drawingml/2006/main">
          <a:off x="1154113" y="158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MX" sz="1100"/>
        </a:p>
      </cdr:txBody>
    </cdr:sp>
  </cdr:relSizeAnchor>
  <cdr:relSizeAnchor xmlns:cdr="http://schemas.openxmlformats.org/drawingml/2006/chartDrawing">
    <cdr:from>
      <cdr:x>0</cdr:x>
      <cdr:y>0.17739</cdr:y>
    </cdr:from>
    <cdr:to>
      <cdr:x>0.0367</cdr:x>
      <cdr:y>0.51096</cdr:y>
    </cdr:to>
    <cdr:sp macro="" textlink="">
      <cdr:nvSpPr>
        <cdr:cNvPr id="4" name="3 CuadroTexto"/>
        <cdr:cNvSpPr txBox="1"/>
      </cdr:nvSpPr>
      <cdr:spPr>
        <a:xfrm xmlns:a="http://schemas.openxmlformats.org/drawingml/2006/main" rot="16200000">
          <a:off x="-735234" y="1649627"/>
          <a:ext cx="1743459" cy="2985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400" b="1" dirty="0">
              <a:solidFill>
                <a:sysClr val="windowText" lastClr="000000"/>
              </a:solidFill>
            </a:rPr>
            <a:t>Millones</a:t>
          </a:r>
          <a:r>
            <a:rPr lang="es-MX" sz="1400" b="1" baseline="0" dirty="0">
              <a:solidFill>
                <a:sysClr val="windowText" lastClr="000000"/>
              </a:solidFill>
            </a:rPr>
            <a:t> de pesos</a:t>
          </a:r>
          <a:endParaRPr lang="es-MX" sz="1400" b="1" dirty="0">
            <a:solidFill>
              <a:sysClr val="windowText" lastClr="000000"/>
            </a:solidFil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0.22024</cdr:x>
      <cdr:y>0.06931</cdr:y>
    </cdr:from>
    <cdr:to>
      <cdr:x>0.61012</cdr:x>
      <cdr:y>0.24257</cdr:y>
    </cdr:to>
    <cdr:sp macro="" textlink="">
      <cdr:nvSpPr>
        <cdr:cNvPr id="2" name="1 CuadroTexto"/>
        <cdr:cNvSpPr txBox="1"/>
      </cdr:nvSpPr>
      <cdr:spPr>
        <a:xfrm xmlns:a="http://schemas.openxmlformats.org/drawingml/2006/main">
          <a:off x="1006929" y="190500"/>
          <a:ext cx="1782535" cy="476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0.02772</cdr:y>
    </cdr:from>
    <cdr:to>
      <cdr:x>0.91667</cdr:x>
      <cdr:y>0.2495</cdr:y>
    </cdr:to>
    <cdr:sp macro="" textlink="">
      <cdr:nvSpPr>
        <cdr:cNvPr id="3" name="2 CuadroTexto"/>
        <cdr:cNvSpPr txBox="1"/>
      </cdr:nvSpPr>
      <cdr:spPr>
        <a:xfrm xmlns:a="http://schemas.openxmlformats.org/drawingml/2006/main">
          <a:off x="-1219200" y="76200"/>
          <a:ext cx="4191000" cy="609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indent="0" algn="ctr"/>
          <a:r>
            <a:rPr lang="es-MX" sz="1200" b="1" noProof="0" dirty="0" smtClean="0">
              <a:solidFill>
                <a:srgbClr val="FF0000"/>
              </a:solidFill>
              <a:latin typeface="Arial" pitchFamily="34" charset="0"/>
              <a:ea typeface="+mn-ea"/>
              <a:cs typeface="Arial" pitchFamily="34" charset="0"/>
            </a:rPr>
            <a:t>Excelencia en la formación de capital                                   humano de alto nivel </a:t>
          </a:r>
          <a:endParaRPr lang="es-MX" sz="1200" b="1" noProof="0" dirty="0">
            <a:solidFill>
              <a:srgbClr val="FF0000"/>
            </a:solidFill>
            <a:latin typeface="Arial" pitchFamily="34" charset="0"/>
            <a:ea typeface="+mn-ea"/>
            <a:cs typeface="Arial" pitchFamily="34" charset="0"/>
          </a:endParaRPr>
        </a:p>
      </cdr:txBody>
    </cdr:sp>
  </cdr:relSizeAnchor>
  <cdr:relSizeAnchor xmlns:cdr="http://schemas.openxmlformats.org/drawingml/2006/chartDrawing">
    <cdr:from>
      <cdr:x>0.66667</cdr:x>
      <cdr:y>0.49901</cdr:y>
    </cdr:from>
    <cdr:to>
      <cdr:x>0.9375</cdr:x>
      <cdr:y>0.88515</cdr:y>
    </cdr:to>
    <cdr:sp macro="" textlink="">
      <cdr:nvSpPr>
        <cdr:cNvPr id="4" name="3 CuadroTexto"/>
        <cdr:cNvSpPr txBox="1"/>
      </cdr:nvSpPr>
      <cdr:spPr>
        <a:xfrm xmlns:a="http://schemas.openxmlformats.org/drawingml/2006/main">
          <a:off x="3048000" y="1371600"/>
          <a:ext cx="1238235" cy="10613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noProof="0" dirty="0" smtClean="0"/>
            <a:t>(Número de posgrados en el PNPC / Total de posgrados del Centro)*100</a:t>
          </a:r>
          <a:endParaRPr lang="es-MX" sz="1100" noProof="0" dirty="0"/>
        </a:p>
      </cdr:txBody>
    </cdr:sp>
  </cdr:relSizeAnchor>
</c:userShapes>
</file>

<file path=ppt/drawings/drawing11.xml><?xml version="1.0" encoding="utf-8"?>
<c:userShapes xmlns:c="http://schemas.openxmlformats.org/drawingml/2006/chart">
  <cdr:relSizeAnchor xmlns:cdr="http://schemas.openxmlformats.org/drawingml/2006/chartDrawing">
    <cdr:from>
      <cdr:x>0.22024</cdr:x>
      <cdr:y>0.06931</cdr:y>
    </cdr:from>
    <cdr:to>
      <cdr:x>0.61012</cdr:x>
      <cdr:y>0.24257</cdr:y>
    </cdr:to>
    <cdr:sp macro="" textlink="">
      <cdr:nvSpPr>
        <cdr:cNvPr id="2" name="1 CuadroTexto"/>
        <cdr:cNvSpPr txBox="1"/>
      </cdr:nvSpPr>
      <cdr:spPr>
        <a:xfrm xmlns:a="http://schemas.openxmlformats.org/drawingml/2006/main">
          <a:off x="1006929" y="190500"/>
          <a:ext cx="1782535" cy="476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indent="0" algn="ctr"/>
          <a:endParaRPr lang="en-US" sz="1200" b="1" noProof="0">
            <a:solidFill>
              <a:srgbClr val="1F497D"/>
            </a:solidFill>
            <a:latin typeface="Arial" pitchFamily="34" charset="0"/>
            <a:ea typeface="+mn-ea"/>
            <a:cs typeface="Arial" pitchFamily="34" charset="0"/>
          </a:endParaRPr>
        </a:p>
      </cdr:txBody>
    </cdr:sp>
  </cdr:relSizeAnchor>
  <cdr:relSizeAnchor xmlns:cdr="http://schemas.openxmlformats.org/drawingml/2006/chartDrawing">
    <cdr:from>
      <cdr:x>0.06667</cdr:x>
      <cdr:y>0.0495</cdr:y>
    </cdr:from>
    <cdr:to>
      <cdr:x>0.68155</cdr:x>
      <cdr:y>0.22178</cdr:y>
    </cdr:to>
    <cdr:sp macro="" textlink="">
      <cdr:nvSpPr>
        <cdr:cNvPr id="3" name="2 CuadroTexto"/>
        <cdr:cNvSpPr txBox="1"/>
      </cdr:nvSpPr>
      <cdr:spPr>
        <a:xfrm xmlns:a="http://schemas.openxmlformats.org/drawingml/2006/main">
          <a:off x="304800" y="136059"/>
          <a:ext cx="2811247" cy="4735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MX" sz="1200" b="1" noProof="0" dirty="0" smtClean="0">
              <a:solidFill>
                <a:srgbClr val="FF0000"/>
              </a:solidFill>
              <a:latin typeface="Arial" pitchFamily="34" charset="0"/>
              <a:cs typeface="Arial" pitchFamily="34" charset="0"/>
            </a:rPr>
            <a:t>Excelencia de investigadores </a:t>
          </a:r>
          <a:endParaRPr lang="es-MX" sz="1200" b="1" noProof="0" dirty="0">
            <a:solidFill>
              <a:srgbClr val="FF0000"/>
            </a:solidFill>
            <a:latin typeface="Arial" pitchFamily="34" charset="0"/>
            <a:cs typeface="Arial" pitchFamily="34" charset="0"/>
          </a:endParaRPr>
        </a:p>
      </cdr:txBody>
    </cdr:sp>
  </cdr:relSizeAnchor>
  <cdr:relSizeAnchor xmlns:cdr="http://schemas.openxmlformats.org/drawingml/2006/chartDrawing">
    <cdr:from>
      <cdr:x>0.63333</cdr:x>
      <cdr:y>0.22178</cdr:y>
    </cdr:from>
    <cdr:to>
      <cdr:x>0.93333</cdr:x>
      <cdr:y>0.59802</cdr:y>
    </cdr:to>
    <cdr:sp macro="" textlink="">
      <cdr:nvSpPr>
        <cdr:cNvPr id="4" name="3 CuadroTexto"/>
        <cdr:cNvSpPr txBox="1"/>
      </cdr:nvSpPr>
      <cdr:spPr>
        <a:xfrm xmlns:a="http://schemas.openxmlformats.org/drawingml/2006/main">
          <a:off x="2895600" y="609600"/>
          <a:ext cx="1371600" cy="10341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noProof="0" dirty="0" smtClean="0"/>
            <a:t>(Número de investigadores SNI / Total de investigadores del Centro)*100</a:t>
          </a:r>
          <a:endParaRPr lang="es-MX" sz="1100" noProof="0" dirty="0"/>
        </a:p>
      </cdr:txBody>
    </cdr:sp>
  </cdr:relSizeAnchor>
</c:userShapes>
</file>

<file path=ppt/drawings/drawing12.xml><?xml version="1.0" encoding="utf-8"?>
<c:userShapes xmlns:c="http://schemas.openxmlformats.org/drawingml/2006/chart">
  <cdr:relSizeAnchor xmlns:cdr="http://schemas.openxmlformats.org/drawingml/2006/chartDrawing">
    <cdr:from>
      <cdr:x>0.22024</cdr:x>
      <cdr:y>0.06931</cdr:y>
    </cdr:from>
    <cdr:to>
      <cdr:x>0.61012</cdr:x>
      <cdr:y>0.24257</cdr:y>
    </cdr:to>
    <cdr:sp macro="" textlink="">
      <cdr:nvSpPr>
        <cdr:cNvPr id="2" name="1 CuadroTexto"/>
        <cdr:cNvSpPr txBox="1"/>
      </cdr:nvSpPr>
      <cdr:spPr>
        <a:xfrm xmlns:a="http://schemas.openxmlformats.org/drawingml/2006/main">
          <a:off x="1006929" y="190500"/>
          <a:ext cx="1782535" cy="476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0.0495</cdr:y>
    </cdr:from>
    <cdr:to>
      <cdr:x>0.98333</cdr:x>
      <cdr:y>0.19406</cdr:y>
    </cdr:to>
    <cdr:sp macro="" textlink="">
      <cdr:nvSpPr>
        <cdr:cNvPr id="3" name="2 CuadroTexto"/>
        <cdr:cNvSpPr txBox="1"/>
      </cdr:nvSpPr>
      <cdr:spPr>
        <a:xfrm xmlns:a="http://schemas.openxmlformats.org/drawingml/2006/main">
          <a:off x="0" y="136059"/>
          <a:ext cx="4495800" cy="3973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MX" sz="1200" b="1" noProof="0" dirty="0" smtClean="0">
              <a:solidFill>
                <a:schemeClr val="tx2"/>
              </a:solidFill>
              <a:latin typeface="Arial" pitchFamily="34" charset="0"/>
              <a:cs typeface="Arial" pitchFamily="34" charset="0"/>
            </a:rPr>
            <a:t>Contribución de conocimiento a la competitividad </a:t>
          </a:r>
          <a:endParaRPr lang="es-MX" sz="1200" b="1" noProof="0" dirty="0">
            <a:solidFill>
              <a:schemeClr val="tx2"/>
            </a:solidFill>
            <a:latin typeface="Arial" pitchFamily="34" charset="0"/>
            <a:cs typeface="Arial" pitchFamily="34" charset="0"/>
          </a:endParaRPr>
        </a:p>
      </cdr:txBody>
    </cdr:sp>
  </cdr:relSizeAnchor>
  <cdr:relSizeAnchor xmlns:cdr="http://schemas.openxmlformats.org/drawingml/2006/chartDrawing">
    <cdr:from>
      <cdr:x>0.65</cdr:x>
      <cdr:y>0.22178</cdr:y>
    </cdr:from>
    <cdr:to>
      <cdr:x>0.95952</cdr:x>
      <cdr:y>0.69702</cdr:y>
    </cdr:to>
    <cdr:sp macro="" textlink="">
      <cdr:nvSpPr>
        <cdr:cNvPr id="4" name="3 CuadroTexto"/>
        <cdr:cNvSpPr txBox="1"/>
      </cdr:nvSpPr>
      <cdr:spPr>
        <a:xfrm xmlns:a="http://schemas.openxmlformats.org/drawingml/2006/main">
          <a:off x="2971800" y="609600"/>
          <a:ext cx="1415126" cy="13062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noProof="0" dirty="0" smtClean="0"/>
            <a:t>(Número de tesis del posgrado concluidas orientadas al desarrollo socio-económico / Total de tesis concluidas)*100 </a:t>
          </a:r>
          <a:endParaRPr lang="es-MX" sz="1100" noProof="0" dirty="0"/>
        </a:p>
      </cdr:txBody>
    </cdr:sp>
  </cdr:relSizeAnchor>
</c:userShapes>
</file>

<file path=ppt/drawings/drawing13.xml><?xml version="1.0" encoding="utf-8"?>
<c:userShapes xmlns:c="http://schemas.openxmlformats.org/drawingml/2006/chart">
  <cdr:relSizeAnchor xmlns:cdr="http://schemas.openxmlformats.org/drawingml/2006/chartDrawing">
    <cdr:from>
      <cdr:x>0.22024</cdr:x>
      <cdr:y>0.06931</cdr:y>
    </cdr:from>
    <cdr:to>
      <cdr:x>0.61012</cdr:x>
      <cdr:y>0.24257</cdr:y>
    </cdr:to>
    <cdr:sp macro="" textlink="">
      <cdr:nvSpPr>
        <cdr:cNvPr id="2" name="1 CuadroTexto"/>
        <cdr:cNvSpPr txBox="1"/>
      </cdr:nvSpPr>
      <cdr:spPr>
        <a:xfrm xmlns:a="http://schemas.openxmlformats.org/drawingml/2006/main">
          <a:off x="1006929" y="190500"/>
          <a:ext cx="1782535" cy="476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0.05</cdr:x>
      <cdr:y>0.0495</cdr:y>
    </cdr:from>
    <cdr:to>
      <cdr:x>0.96667</cdr:x>
      <cdr:y>0.18919</cdr:y>
    </cdr:to>
    <cdr:sp macro="" textlink="">
      <cdr:nvSpPr>
        <cdr:cNvPr id="3" name="2 CuadroTexto"/>
        <cdr:cNvSpPr txBox="1"/>
      </cdr:nvSpPr>
      <cdr:spPr>
        <a:xfrm xmlns:a="http://schemas.openxmlformats.org/drawingml/2006/main">
          <a:off x="228600" y="139560"/>
          <a:ext cx="4191015" cy="3938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MX" sz="1200" b="1" noProof="0" smtClean="0">
              <a:solidFill>
                <a:schemeClr val="tx2"/>
              </a:solidFill>
              <a:latin typeface="Arial" pitchFamily="34" charset="0"/>
              <a:cs typeface="Arial" pitchFamily="34" charset="0"/>
            </a:rPr>
            <a:t>Inserción en el mercado laboral </a:t>
          </a:r>
          <a:endParaRPr lang="es-MX" sz="1200" b="1" noProof="0">
            <a:solidFill>
              <a:schemeClr val="tx2"/>
            </a:solidFill>
            <a:latin typeface="Arial" pitchFamily="34" charset="0"/>
            <a:cs typeface="Arial" pitchFamily="34" charset="0"/>
          </a:endParaRPr>
        </a:p>
      </cdr:txBody>
    </cdr:sp>
  </cdr:relSizeAnchor>
  <cdr:relSizeAnchor xmlns:cdr="http://schemas.openxmlformats.org/drawingml/2006/chartDrawing">
    <cdr:from>
      <cdr:x>0.66667</cdr:x>
      <cdr:y>0.48649</cdr:y>
    </cdr:from>
    <cdr:to>
      <cdr:x>0.94346</cdr:x>
      <cdr:y>0.91489</cdr:y>
    </cdr:to>
    <cdr:sp macro="" textlink="">
      <cdr:nvSpPr>
        <cdr:cNvPr id="4" name="3 CuadroTexto"/>
        <cdr:cNvSpPr txBox="1"/>
      </cdr:nvSpPr>
      <cdr:spPr>
        <a:xfrm xmlns:a="http://schemas.openxmlformats.org/drawingml/2006/main">
          <a:off x="3048015" y="1371610"/>
          <a:ext cx="1265484" cy="12078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noProof="0" dirty="0" smtClean="0"/>
            <a:t>(Alumnos graduados insertados en el mercado laboral / Alumnos graduados)*100 </a:t>
          </a:r>
          <a:endParaRPr lang="es-MX" sz="1100" noProof="0" dirty="0"/>
        </a:p>
      </cdr:txBody>
    </cdr:sp>
  </cdr:relSizeAnchor>
</c:userShapes>
</file>

<file path=ppt/drawings/drawing14.xml><?xml version="1.0" encoding="utf-8"?>
<c:userShapes xmlns:c="http://schemas.openxmlformats.org/drawingml/2006/chart">
  <cdr:relSizeAnchor xmlns:cdr="http://schemas.openxmlformats.org/drawingml/2006/chartDrawing">
    <cdr:from>
      <cdr:x>0.22024</cdr:x>
      <cdr:y>0.06931</cdr:y>
    </cdr:from>
    <cdr:to>
      <cdr:x>0.61012</cdr:x>
      <cdr:y>0.24257</cdr:y>
    </cdr:to>
    <cdr:sp macro="" textlink="">
      <cdr:nvSpPr>
        <cdr:cNvPr id="2" name="1 CuadroTexto"/>
        <cdr:cNvSpPr txBox="1"/>
      </cdr:nvSpPr>
      <cdr:spPr>
        <a:xfrm xmlns:a="http://schemas.openxmlformats.org/drawingml/2006/main">
          <a:off x="1006929" y="190500"/>
          <a:ext cx="1782535" cy="476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0.18452</cdr:x>
      <cdr:y>0.0495</cdr:y>
    </cdr:from>
    <cdr:to>
      <cdr:x>0.68155</cdr:x>
      <cdr:y>0.30693</cdr:y>
    </cdr:to>
    <cdr:sp macro="" textlink="">
      <cdr:nvSpPr>
        <cdr:cNvPr id="3" name="2 CuadroTexto"/>
        <cdr:cNvSpPr txBox="1"/>
      </cdr:nvSpPr>
      <cdr:spPr>
        <a:xfrm xmlns:a="http://schemas.openxmlformats.org/drawingml/2006/main">
          <a:off x="843625" y="136058"/>
          <a:ext cx="2272422" cy="7075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MX" sz="1200" b="1" noProof="0" dirty="0" smtClean="0">
              <a:solidFill>
                <a:schemeClr val="tx2"/>
              </a:solidFill>
              <a:latin typeface="Arial" pitchFamily="34" charset="0"/>
              <a:cs typeface="Arial" pitchFamily="34" charset="0"/>
            </a:rPr>
            <a:t>Eficiencia terminal </a:t>
          </a:r>
          <a:endParaRPr lang="es-MX" sz="1200" b="1" noProof="0" dirty="0">
            <a:solidFill>
              <a:schemeClr val="tx2"/>
            </a:solidFill>
            <a:latin typeface="Arial" pitchFamily="34" charset="0"/>
            <a:cs typeface="Arial" pitchFamily="34" charset="0"/>
          </a:endParaRPr>
        </a:p>
      </cdr:txBody>
    </cdr:sp>
  </cdr:relSizeAnchor>
  <cdr:relSizeAnchor xmlns:cdr="http://schemas.openxmlformats.org/drawingml/2006/chartDrawing">
    <cdr:from>
      <cdr:x>0.65</cdr:x>
      <cdr:y>0.07069</cdr:y>
    </cdr:from>
    <cdr:to>
      <cdr:x>0.96667</cdr:x>
      <cdr:y>0.59468</cdr:y>
    </cdr:to>
    <cdr:sp macro="" textlink="">
      <cdr:nvSpPr>
        <cdr:cNvPr id="4" name="3 CuadroTexto"/>
        <cdr:cNvSpPr txBox="1"/>
      </cdr:nvSpPr>
      <cdr:spPr>
        <a:xfrm xmlns:a="http://schemas.openxmlformats.org/drawingml/2006/main">
          <a:off x="3066645" y="180833"/>
          <a:ext cx="1494022" cy="13404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noProof="0" dirty="0" smtClean="0"/>
            <a:t>(Alumnos graduados por cohorte / Alumnos matriculados por cohorte)*100 </a:t>
          </a:r>
          <a:endParaRPr lang="es-MX" sz="1100" noProof="0" dirty="0"/>
        </a:p>
      </cdr:txBody>
    </cdr:sp>
  </cdr:relSizeAnchor>
</c:userShapes>
</file>

<file path=ppt/drawings/drawing15.xml><?xml version="1.0" encoding="utf-8"?>
<c:userShapes xmlns:c="http://schemas.openxmlformats.org/drawingml/2006/chart">
  <cdr:relSizeAnchor xmlns:cdr="http://schemas.openxmlformats.org/drawingml/2006/chartDrawing">
    <cdr:from>
      <cdr:x>0.22024</cdr:x>
      <cdr:y>0.06931</cdr:y>
    </cdr:from>
    <cdr:to>
      <cdr:x>0.61012</cdr:x>
      <cdr:y>0.24257</cdr:y>
    </cdr:to>
    <cdr:sp macro="" textlink="">
      <cdr:nvSpPr>
        <cdr:cNvPr id="2" name="1 CuadroTexto"/>
        <cdr:cNvSpPr txBox="1"/>
      </cdr:nvSpPr>
      <cdr:spPr>
        <a:xfrm xmlns:a="http://schemas.openxmlformats.org/drawingml/2006/main">
          <a:off x="1006929" y="190500"/>
          <a:ext cx="1782535" cy="476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0.08333</cdr:x>
      <cdr:y>0.0495</cdr:y>
    </cdr:from>
    <cdr:to>
      <cdr:x>0.9</cdr:x>
      <cdr:y>0.30693</cdr:y>
    </cdr:to>
    <cdr:sp macro="" textlink="">
      <cdr:nvSpPr>
        <cdr:cNvPr id="3" name="2 CuadroTexto"/>
        <cdr:cNvSpPr txBox="1"/>
      </cdr:nvSpPr>
      <cdr:spPr>
        <a:xfrm xmlns:a="http://schemas.openxmlformats.org/drawingml/2006/main">
          <a:off x="381000" y="126628"/>
          <a:ext cx="3733799" cy="6585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MX" sz="1200" b="1" noProof="0" dirty="0" smtClean="0">
              <a:solidFill>
                <a:schemeClr val="tx2"/>
              </a:solidFill>
              <a:latin typeface="Arial" pitchFamily="34" charset="0"/>
              <a:cs typeface="Arial" pitchFamily="34" charset="0"/>
            </a:rPr>
            <a:t>Generación de capital humano de alto nivel </a:t>
          </a:r>
          <a:endParaRPr lang="es-MX" sz="1200" b="1" noProof="0" dirty="0">
            <a:solidFill>
              <a:schemeClr val="tx2"/>
            </a:solidFill>
            <a:latin typeface="Arial" pitchFamily="34" charset="0"/>
            <a:cs typeface="Arial" pitchFamily="34" charset="0"/>
          </a:endParaRPr>
        </a:p>
      </cdr:txBody>
    </cdr:sp>
  </cdr:relSizeAnchor>
  <cdr:relSizeAnchor xmlns:cdr="http://schemas.openxmlformats.org/drawingml/2006/chartDrawing">
    <cdr:from>
      <cdr:x>0.66667</cdr:x>
      <cdr:y>0.44681</cdr:y>
    </cdr:from>
    <cdr:to>
      <cdr:x>1</cdr:x>
      <cdr:y>0.80426</cdr:y>
    </cdr:to>
    <cdr:sp macro="" textlink="">
      <cdr:nvSpPr>
        <cdr:cNvPr id="4" name="3 CuadroTexto"/>
        <cdr:cNvSpPr txBox="1"/>
      </cdr:nvSpPr>
      <cdr:spPr>
        <a:xfrm xmlns:a="http://schemas.openxmlformats.org/drawingml/2006/main">
          <a:off x="3048001" y="1143000"/>
          <a:ext cx="1523999"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noProof="0" dirty="0" smtClean="0"/>
            <a:t>(Número de maestros y doctores graduados / Total de investigadores</a:t>
          </a:r>
          <a:endParaRPr lang="es-MX" sz="1100" noProof="0" dirty="0"/>
        </a:p>
      </cdr:txBody>
    </cdr:sp>
  </cdr:relSizeAnchor>
</c:userShapes>
</file>

<file path=ppt/drawings/drawing2.xml><?xml version="1.0" encoding="utf-8"?>
<c:userShapes xmlns:c="http://schemas.openxmlformats.org/drawingml/2006/chart">
  <cdr:relSizeAnchor xmlns:cdr="http://schemas.openxmlformats.org/drawingml/2006/chartDrawing">
    <cdr:from>
      <cdr:x>0.27442</cdr:x>
      <cdr:y>0.0463</cdr:y>
    </cdr:from>
    <cdr:to>
      <cdr:x>0.84286</cdr:x>
      <cdr:y>0.17593</cdr:y>
    </cdr:to>
    <cdr:sp macro="" textlink="">
      <cdr:nvSpPr>
        <cdr:cNvPr id="2" name="1 CuadroTexto"/>
        <cdr:cNvSpPr txBox="1"/>
      </cdr:nvSpPr>
      <cdr:spPr>
        <a:xfrm xmlns:a="http://schemas.openxmlformats.org/drawingml/2006/main">
          <a:off x="1463756" y="133562"/>
          <a:ext cx="3032044" cy="3739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400" b="1" noProof="0" dirty="0" smtClean="0">
              <a:solidFill>
                <a:schemeClr val="tx2"/>
              </a:solidFill>
              <a:latin typeface="Arial" pitchFamily="34" charset="0"/>
              <a:cs typeface="Arial" pitchFamily="34" charset="0"/>
            </a:rPr>
            <a:t>Generación del Conocimiento</a:t>
          </a:r>
          <a:endParaRPr lang="es-MX" sz="1400" b="1" noProof="0" dirty="0">
            <a:solidFill>
              <a:schemeClr val="tx2"/>
            </a:solidFill>
            <a:latin typeface="Arial" pitchFamily="34" charset="0"/>
            <a:cs typeface="Arial" pitchFamily="34" charset="0"/>
          </a:endParaRPr>
        </a:p>
      </cdr:txBody>
    </cdr:sp>
  </cdr:relSizeAnchor>
  <cdr:relSizeAnchor xmlns:cdr="http://schemas.openxmlformats.org/drawingml/2006/chartDrawing">
    <cdr:from>
      <cdr:x>0.58571</cdr:x>
      <cdr:y>0.44906</cdr:y>
    </cdr:from>
    <cdr:to>
      <cdr:x>0.85714</cdr:x>
      <cdr:y>0.84528</cdr:y>
    </cdr:to>
    <cdr:sp macro="" textlink="">
      <cdr:nvSpPr>
        <cdr:cNvPr id="3" name="2 CuadroTexto"/>
        <cdr:cNvSpPr txBox="1"/>
      </cdr:nvSpPr>
      <cdr:spPr>
        <a:xfrm xmlns:a="http://schemas.openxmlformats.org/drawingml/2006/main">
          <a:off x="3124200" y="1295400"/>
          <a:ext cx="1447800" cy="1143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noProof="0" dirty="0" smtClean="0"/>
            <a:t>Artículos con arbitraje publicados en revistas de circulación internacional indexadas / No. de investigadores </a:t>
          </a:r>
          <a:endParaRPr lang="es-MX" sz="1100" noProof="0" dirty="0"/>
        </a:p>
      </cdr:txBody>
    </cdr:sp>
  </cdr:relSizeAnchor>
</c:userShapes>
</file>

<file path=ppt/drawings/drawing3.xml><?xml version="1.0" encoding="utf-8"?>
<c:userShapes xmlns:c="http://schemas.openxmlformats.org/drawingml/2006/chart">
  <cdr:relSizeAnchor xmlns:cdr="http://schemas.openxmlformats.org/drawingml/2006/chartDrawing">
    <cdr:from>
      <cdr:x>0.25641</cdr:x>
      <cdr:y>0.04065</cdr:y>
    </cdr:from>
    <cdr:to>
      <cdr:x>0.71329</cdr:x>
      <cdr:y>0.18293</cdr:y>
    </cdr:to>
    <cdr:sp macro="" textlink="">
      <cdr:nvSpPr>
        <cdr:cNvPr id="2" name="1 CuadroTexto"/>
        <cdr:cNvSpPr txBox="1"/>
      </cdr:nvSpPr>
      <cdr:spPr>
        <a:xfrm xmlns:a="http://schemas.openxmlformats.org/drawingml/2006/main">
          <a:off x="1496786" y="136072"/>
          <a:ext cx="2667000" cy="476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0.60678</cdr:x>
      <cdr:y>0.36111</cdr:y>
    </cdr:from>
    <cdr:to>
      <cdr:x>0.91781</cdr:x>
      <cdr:y>0.94444</cdr:y>
    </cdr:to>
    <cdr:sp macro="" textlink="">
      <cdr:nvSpPr>
        <cdr:cNvPr id="4" name="3 CuadroTexto"/>
        <cdr:cNvSpPr txBox="1"/>
      </cdr:nvSpPr>
      <cdr:spPr>
        <a:xfrm xmlns:a="http://schemas.openxmlformats.org/drawingml/2006/main">
          <a:off x="2895600" y="990600"/>
          <a:ext cx="1484268" cy="1600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noProof="0" dirty="0" smtClean="0"/>
            <a:t>Sumatoria del número de años para la titulación de los graduados en el año en programas de maestría / Número de graduados de maestría en el año</a:t>
          </a:r>
          <a:endParaRPr lang="es-MX" sz="1100" noProof="0" dirty="0"/>
        </a:p>
      </cdr:txBody>
    </cdr:sp>
  </cdr:relSizeAnchor>
  <cdr:relSizeAnchor xmlns:cdr="http://schemas.openxmlformats.org/drawingml/2006/chartDrawing">
    <cdr:from>
      <cdr:x>0.07776</cdr:x>
      <cdr:y>0.02705</cdr:y>
    </cdr:from>
    <cdr:to>
      <cdr:x>0.93307</cdr:x>
      <cdr:y>0.15981</cdr:y>
    </cdr:to>
    <cdr:sp macro="" textlink="">
      <cdr:nvSpPr>
        <cdr:cNvPr id="5" name="1 CuadroTexto"/>
        <cdr:cNvSpPr txBox="1"/>
      </cdr:nvSpPr>
      <cdr:spPr>
        <a:xfrm xmlns:a="http://schemas.openxmlformats.org/drawingml/2006/main">
          <a:off x="381000" y="76200"/>
          <a:ext cx="4190999" cy="37394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s-MX" sz="1400" b="1" noProof="0" dirty="0" smtClean="0">
              <a:solidFill>
                <a:srgbClr val="1F497D"/>
              </a:solidFill>
              <a:latin typeface="Arial" pitchFamily="34" charset="0"/>
              <a:cs typeface="Arial" pitchFamily="34" charset="0"/>
            </a:rPr>
            <a:t>Tiempo Promedio de Graduación Maestría</a:t>
          </a:r>
        </a:p>
        <a:p xmlns:a="http://schemas.openxmlformats.org/drawingml/2006/main">
          <a:endParaRPr lang="es-MX" sz="1400" b="1" noProof="0" dirty="0">
            <a:solidFill>
              <a:srgbClr val="1F497D"/>
            </a:solidFill>
            <a:latin typeface="Arial" pitchFamily="34" charset="0"/>
            <a:cs typeface="Arial"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0.01667</cdr:x>
      <cdr:y>0.08317</cdr:y>
    </cdr:from>
    <cdr:to>
      <cdr:x>0.98333</cdr:x>
      <cdr:y>0.21922</cdr:y>
    </cdr:to>
    <cdr:sp macro="" textlink="">
      <cdr:nvSpPr>
        <cdr:cNvPr id="3" name="1 CuadroTexto"/>
        <cdr:cNvSpPr txBox="1"/>
      </cdr:nvSpPr>
      <cdr:spPr>
        <a:xfrm xmlns:a="http://schemas.openxmlformats.org/drawingml/2006/main">
          <a:off x="76200" y="228605"/>
          <a:ext cx="4419600" cy="3739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s-MX" sz="1400" b="1" dirty="0" smtClean="0">
              <a:solidFill>
                <a:srgbClr val="1F497D"/>
              </a:solidFill>
              <a:latin typeface="Arial" pitchFamily="34" charset="0"/>
              <a:cs typeface="Arial" pitchFamily="34" charset="0"/>
            </a:rPr>
            <a:t>Tiempo Promedio de Graduación Doctorado</a:t>
          </a:r>
          <a:endParaRPr lang="es-MX" sz="1400" b="1" noProof="0" dirty="0" smtClean="0">
            <a:solidFill>
              <a:srgbClr val="1F497D"/>
            </a:solidFill>
            <a:latin typeface="Arial" pitchFamily="34" charset="0"/>
            <a:cs typeface="Arial" pitchFamily="34" charset="0"/>
          </a:endParaRPr>
        </a:p>
        <a:p xmlns:a="http://schemas.openxmlformats.org/drawingml/2006/main">
          <a:endParaRPr lang="es-MX" sz="1400" b="1" noProof="0" dirty="0">
            <a:solidFill>
              <a:srgbClr val="1F497D"/>
            </a:solidFill>
            <a:latin typeface="Arial" pitchFamily="34" charset="0"/>
            <a:cs typeface="Arial" pitchFamily="34" charset="0"/>
          </a:endParaRPr>
        </a:p>
      </cdr:txBody>
    </cdr:sp>
  </cdr:relSizeAnchor>
  <cdr:relSizeAnchor xmlns:cdr="http://schemas.openxmlformats.org/drawingml/2006/chartDrawing">
    <cdr:from>
      <cdr:x>0.63095</cdr:x>
      <cdr:y>0.44554</cdr:y>
    </cdr:from>
    <cdr:to>
      <cdr:x>1</cdr:x>
      <cdr:y>0.97525</cdr:y>
    </cdr:to>
    <cdr:sp macro="" textlink="">
      <cdr:nvSpPr>
        <cdr:cNvPr id="4" name="3 CuadroTexto"/>
        <cdr:cNvSpPr txBox="1"/>
      </cdr:nvSpPr>
      <cdr:spPr>
        <a:xfrm xmlns:a="http://schemas.openxmlformats.org/drawingml/2006/main">
          <a:off x="2884714" y="1224643"/>
          <a:ext cx="1687286" cy="14559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err="1"/>
            <a:t>Sumatoria</a:t>
          </a:r>
          <a:r>
            <a:rPr lang="en-US" sz="1100" dirty="0"/>
            <a:t> del </a:t>
          </a:r>
          <a:r>
            <a:rPr lang="en-US" sz="1100" dirty="0" err="1"/>
            <a:t>número</a:t>
          </a:r>
          <a:r>
            <a:rPr lang="en-US" sz="1100" dirty="0"/>
            <a:t> de </a:t>
          </a:r>
          <a:r>
            <a:rPr lang="en-US" sz="1100" dirty="0" err="1"/>
            <a:t>años</a:t>
          </a:r>
          <a:r>
            <a:rPr lang="en-US" sz="1100" dirty="0"/>
            <a:t> </a:t>
          </a:r>
          <a:r>
            <a:rPr lang="en-US" sz="1100" dirty="0" err="1"/>
            <a:t>para</a:t>
          </a:r>
          <a:r>
            <a:rPr lang="en-US" sz="1100" dirty="0"/>
            <a:t> la </a:t>
          </a:r>
          <a:r>
            <a:rPr lang="en-US" sz="1100" dirty="0" err="1"/>
            <a:t>titulación</a:t>
          </a:r>
          <a:r>
            <a:rPr lang="en-US" sz="1100" dirty="0"/>
            <a:t> de los </a:t>
          </a:r>
          <a:r>
            <a:rPr lang="en-US" sz="1100" dirty="0" err="1"/>
            <a:t>graduados</a:t>
          </a:r>
          <a:r>
            <a:rPr lang="en-US" sz="1100" dirty="0"/>
            <a:t> en el </a:t>
          </a:r>
          <a:r>
            <a:rPr lang="en-US" sz="1100" dirty="0" err="1"/>
            <a:t>año</a:t>
          </a:r>
          <a:r>
            <a:rPr lang="en-US" sz="1100" dirty="0"/>
            <a:t> en </a:t>
          </a:r>
          <a:r>
            <a:rPr lang="en-US" sz="1100" dirty="0" err="1"/>
            <a:t>programas</a:t>
          </a:r>
          <a:r>
            <a:rPr lang="en-US" sz="1100" dirty="0"/>
            <a:t> de </a:t>
          </a:r>
          <a:r>
            <a:rPr lang="en-US" sz="1100" dirty="0" err="1"/>
            <a:t>doctorado</a:t>
          </a:r>
          <a:r>
            <a:rPr lang="en-US" sz="1100" dirty="0"/>
            <a:t> / </a:t>
          </a:r>
          <a:r>
            <a:rPr lang="en-US" sz="1100" dirty="0" err="1"/>
            <a:t>Número</a:t>
          </a:r>
          <a:r>
            <a:rPr lang="en-US" sz="1100" dirty="0"/>
            <a:t> de </a:t>
          </a:r>
          <a:r>
            <a:rPr lang="en-US" sz="1100" dirty="0" err="1"/>
            <a:t>graduados</a:t>
          </a:r>
          <a:r>
            <a:rPr lang="en-US" sz="1100" dirty="0"/>
            <a:t> de </a:t>
          </a:r>
          <a:r>
            <a:rPr lang="en-US" sz="1100" dirty="0" err="1"/>
            <a:t>doctorado</a:t>
          </a:r>
          <a:r>
            <a:rPr lang="en-US" sz="1100" dirty="0"/>
            <a:t> en el </a:t>
          </a:r>
          <a:r>
            <a:rPr lang="en-US" sz="1100" dirty="0" err="1"/>
            <a:t>año</a:t>
          </a:r>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0.26984</cdr:x>
      <cdr:y>0.075</cdr:y>
    </cdr:from>
    <cdr:to>
      <cdr:x>0.83585</cdr:x>
      <cdr:y>0.21935</cdr:y>
    </cdr:to>
    <cdr:sp macro="" textlink="">
      <cdr:nvSpPr>
        <cdr:cNvPr id="2" name="1 CuadroTexto"/>
        <cdr:cNvSpPr txBox="1"/>
      </cdr:nvSpPr>
      <cdr:spPr>
        <a:xfrm xmlns:a="http://schemas.openxmlformats.org/drawingml/2006/main">
          <a:off x="1295400" y="228600"/>
          <a:ext cx="2717187" cy="4399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400" b="1" noProof="0" dirty="0" smtClean="0">
              <a:solidFill>
                <a:schemeClr val="tx2"/>
              </a:solidFill>
              <a:latin typeface="Arial" pitchFamily="34" charset="0"/>
              <a:cs typeface="Arial" pitchFamily="34" charset="0"/>
            </a:rPr>
            <a:t>Desarrollo de Inventiva  </a:t>
          </a:r>
          <a:endParaRPr lang="es-MX" sz="1400" b="1" noProof="0" dirty="0">
            <a:solidFill>
              <a:schemeClr val="tx2"/>
            </a:solidFill>
            <a:latin typeface="Arial" pitchFamily="34" charset="0"/>
            <a:cs typeface="Arial" pitchFamily="34" charset="0"/>
          </a:endParaRPr>
        </a:p>
      </cdr:txBody>
    </cdr:sp>
  </cdr:relSizeAnchor>
  <cdr:relSizeAnchor xmlns:cdr="http://schemas.openxmlformats.org/drawingml/2006/chartDrawing">
    <cdr:from>
      <cdr:x>0.67706</cdr:x>
      <cdr:y>0.51084</cdr:y>
    </cdr:from>
    <cdr:to>
      <cdr:x>0.97651</cdr:x>
      <cdr:y>0.93092</cdr:y>
    </cdr:to>
    <cdr:sp macro="" textlink="">
      <cdr:nvSpPr>
        <cdr:cNvPr id="3" name="2 CuadroTexto"/>
        <cdr:cNvSpPr txBox="1"/>
      </cdr:nvSpPr>
      <cdr:spPr>
        <a:xfrm xmlns:a="http://schemas.openxmlformats.org/drawingml/2006/main">
          <a:off x="2862187" y="1418175"/>
          <a:ext cx="1265893" cy="11662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Solicitudes de registro de patentes en el año/ No. de investigadores</a:t>
          </a:r>
        </a:p>
      </cdr:txBody>
    </cdr:sp>
  </cdr:relSizeAnchor>
</c:userShapes>
</file>

<file path=ppt/drawings/drawing6.xml><?xml version="1.0" encoding="utf-8"?>
<c:userShapes xmlns:c="http://schemas.openxmlformats.org/drawingml/2006/chart">
  <cdr:relSizeAnchor xmlns:cdr="http://schemas.openxmlformats.org/drawingml/2006/chartDrawing">
    <cdr:from>
      <cdr:x>0.05</cdr:x>
      <cdr:y>0.06436</cdr:y>
    </cdr:from>
    <cdr:to>
      <cdr:x>0.76667</cdr:x>
      <cdr:y>0.23762</cdr:y>
    </cdr:to>
    <cdr:sp macro="" textlink="">
      <cdr:nvSpPr>
        <cdr:cNvPr id="2" name="1 CuadroTexto"/>
        <cdr:cNvSpPr txBox="1"/>
      </cdr:nvSpPr>
      <cdr:spPr>
        <a:xfrm xmlns:a="http://schemas.openxmlformats.org/drawingml/2006/main">
          <a:off x="228600" y="176903"/>
          <a:ext cx="3276600" cy="4762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1200" b="1" noProof="0" dirty="0" smtClean="0">
              <a:solidFill>
                <a:srgbClr val="1F497D"/>
              </a:solidFill>
              <a:latin typeface="Arial" pitchFamily="34" charset="0"/>
              <a:cs typeface="Arial" pitchFamily="34" charset="0"/>
            </a:rPr>
            <a:t>Contribución al desarrollo de empresas </a:t>
          </a:r>
          <a:endParaRPr lang="es-MX" sz="1200" b="1" noProof="0" dirty="0" smtClean="0">
            <a:solidFill>
              <a:srgbClr val="1F497D"/>
            </a:solidFill>
            <a:latin typeface="Arial" pitchFamily="34" charset="0"/>
            <a:cs typeface="Arial" pitchFamily="34" charset="0"/>
          </a:endParaRPr>
        </a:p>
      </cdr:txBody>
    </cdr:sp>
  </cdr:relSizeAnchor>
  <cdr:relSizeAnchor xmlns:cdr="http://schemas.openxmlformats.org/drawingml/2006/chartDrawing">
    <cdr:from>
      <cdr:x>0.60827</cdr:x>
      <cdr:y>0.38398</cdr:y>
    </cdr:from>
    <cdr:to>
      <cdr:x>0.95429</cdr:x>
      <cdr:y>0.96616</cdr:y>
    </cdr:to>
    <cdr:sp macro="" textlink="">
      <cdr:nvSpPr>
        <cdr:cNvPr id="3" name="2 CuadroTexto"/>
        <cdr:cNvSpPr txBox="1"/>
      </cdr:nvSpPr>
      <cdr:spPr>
        <a:xfrm xmlns:a="http://schemas.openxmlformats.org/drawingml/2006/main">
          <a:off x="2966433" y="1055414"/>
          <a:ext cx="1687452" cy="16002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noProof="0" dirty="0" smtClean="0"/>
            <a:t>Número de empresas apoyadas mediante contrato/Número total de proyectos de investigación (excluyendo servicios)</a:t>
          </a:r>
          <a:endParaRPr lang="es-MX" sz="1100" noProof="0" dirty="0"/>
        </a:p>
      </cdr:txBody>
    </cdr:sp>
  </cdr:relSizeAnchor>
</c:userShapes>
</file>

<file path=ppt/drawings/drawing7.xml><?xml version="1.0" encoding="utf-8"?>
<c:userShapes xmlns:c="http://schemas.openxmlformats.org/drawingml/2006/chart">
  <cdr:relSizeAnchor xmlns:cdr="http://schemas.openxmlformats.org/drawingml/2006/chartDrawing">
    <cdr:from>
      <cdr:x>0.15789</cdr:x>
      <cdr:y>0.05545</cdr:y>
    </cdr:from>
    <cdr:to>
      <cdr:x>0.87719</cdr:x>
      <cdr:y>0.20396</cdr:y>
    </cdr:to>
    <cdr:sp macro="" textlink="">
      <cdr:nvSpPr>
        <cdr:cNvPr id="2" name="1 CuadroTexto"/>
        <cdr:cNvSpPr txBox="1"/>
      </cdr:nvSpPr>
      <cdr:spPr>
        <a:xfrm xmlns:a="http://schemas.openxmlformats.org/drawingml/2006/main">
          <a:off x="685800" y="152400"/>
          <a:ext cx="3124200" cy="4082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200" b="1" noProof="0" dirty="0" smtClean="0">
              <a:solidFill>
                <a:srgbClr val="1F497D"/>
              </a:solidFill>
              <a:latin typeface="Arial" pitchFamily="34" charset="0"/>
              <a:cs typeface="Arial" pitchFamily="34" charset="0"/>
            </a:rPr>
            <a:t>Índice de sostenibilidad económica</a:t>
          </a:r>
          <a:endParaRPr lang="es-MX" sz="1200" b="1" noProof="0" dirty="0">
            <a:solidFill>
              <a:srgbClr val="1F497D"/>
            </a:solidFill>
            <a:latin typeface="Arial" pitchFamily="34" charset="0"/>
            <a:cs typeface="Arial" pitchFamily="34" charset="0"/>
          </a:endParaRPr>
        </a:p>
      </cdr:txBody>
    </cdr:sp>
  </cdr:relSizeAnchor>
  <cdr:relSizeAnchor xmlns:cdr="http://schemas.openxmlformats.org/drawingml/2006/chartDrawing">
    <cdr:from>
      <cdr:x>0.72321</cdr:x>
      <cdr:y>0.25743</cdr:y>
    </cdr:from>
    <cdr:to>
      <cdr:x>0.99405</cdr:x>
      <cdr:y>0.67327</cdr:y>
    </cdr:to>
    <cdr:sp macro="" textlink="">
      <cdr:nvSpPr>
        <cdr:cNvPr id="3" name="2 CuadroTexto"/>
        <cdr:cNvSpPr txBox="1"/>
      </cdr:nvSpPr>
      <cdr:spPr>
        <a:xfrm xmlns:a="http://schemas.openxmlformats.org/drawingml/2006/main">
          <a:off x="3306535" y="707571"/>
          <a:ext cx="1238250" cy="1143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0.66667</cdr:x>
      <cdr:y>0.2495</cdr:y>
    </cdr:from>
    <cdr:to>
      <cdr:x>0.97423</cdr:x>
      <cdr:y>0.67197</cdr:y>
    </cdr:to>
    <cdr:sp macro="" textlink="">
      <cdr:nvSpPr>
        <cdr:cNvPr id="4" name="3 CuadroTexto"/>
        <cdr:cNvSpPr txBox="1"/>
      </cdr:nvSpPr>
      <cdr:spPr>
        <a:xfrm xmlns:a="http://schemas.openxmlformats.org/drawingml/2006/main">
          <a:off x="3177717" y="685785"/>
          <a:ext cx="1466005" cy="11612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noProof="0" dirty="0" smtClean="0"/>
            <a:t>Monto de recursos autogenerados / Monto de  presupuesto total </a:t>
          </a:r>
          <a:endParaRPr lang="es-MX" sz="1100" noProof="0" dirty="0"/>
        </a:p>
      </cdr:txBody>
    </cdr:sp>
  </cdr:relSizeAnchor>
</c:userShapes>
</file>

<file path=ppt/drawings/drawing8.xml><?xml version="1.0" encoding="utf-8"?>
<c:userShapes xmlns:c="http://schemas.openxmlformats.org/drawingml/2006/chart">
  <cdr:relSizeAnchor xmlns:cdr="http://schemas.openxmlformats.org/drawingml/2006/chartDrawing">
    <cdr:from>
      <cdr:x>0.22024</cdr:x>
      <cdr:y>0.06931</cdr:y>
    </cdr:from>
    <cdr:to>
      <cdr:x>0.61012</cdr:x>
      <cdr:y>0.24257</cdr:y>
    </cdr:to>
    <cdr:sp macro="" textlink="">
      <cdr:nvSpPr>
        <cdr:cNvPr id="2" name="1 CuadroTexto"/>
        <cdr:cNvSpPr txBox="1"/>
      </cdr:nvSpPr>
      <cdr:spPr>
        <a:xfrm xmlns:a="http://schemas.openxmlformats.org/drawingml/2006/main">
          <a:off x="1006929" y="190500"/>
          <a:ext cx="1782535" cy="476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0.18333</cdr:x>
      <cdr:y>0.0297</cdr:y>
    </cdr:from>
    <cdr:to>
      <cdr:x>0.68036</cdr:x>
      <cdr:y>0.33664</cdr:y>
    </cdr:to>
    <cdr:sp macro="" textlink="">
      <cdr:nvSpPr>
        <cdr:cNvPr id="3" name="2 CuadroTexto"/>
        <cdr:cNvSpPr txBox="1"/>
      </cdr:nvSpPr>
      <cdr:spPr>
        <a:xfrm xmlns:a="http://schemas.openxmlformats.org/drawingml/2006/main">
          <a:off x="838200" y="81643"/>
          <a:ext cx="2272422" cy="8436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200" b="1" dirty="0" smtClean="0">
              <a:solidFill>
                <a:srgbClr val="FF0000"/>
              </a:solidFill>
              <a:latin typeface="Arial" pitchFamily="34" charset="0"/>
              <a:cs typeface="Arial" pitchFamily="34" charset="0"/>
            </a:rPr>
            <a:t>Contribución a la solución de demandas regionales </a:t>
          </a:r>
          <a:endParaRPr lang="es-MX" sz="1200" b="1" dirty="0">
            <a:solidFill>
              <a:srgbClr val="FF0000"/>
            </a:solidFill>
            <a:latin typeface="Arial" pitchFamily="34" charset="0"/>
            <a:cs typeface="Arial" pitchFamily="34" charset="0"/>
          </a:endParaRPr>
        </a:p>
      </cdr:txBody>
    </cdr:sp>
  </cdr:relSizeAnchor>
  <cdr:relSizeAnchor xmlns:cdr="http://schemas.openxmlformats.org/drawingml/2006/chartDrawing">
    <cdr:from>
      <cdr:x>0.66667</cdr:x>
      <cdr:y>0.16832</cdr:y>
    </cdr:from>
    <cdr:to>
      <cdr:x>0.98095</cdr:x>
      <cdr:y>0.55644</cdr:y>
    </cdr:to>
    <cdr:sp macro="" textlink="">
      <cdr:nvSpPr>
        <cdr:cNvPr id="4" name="3 CuadroTexto"/>
        <cdr:cNvSpPr txBox="1"/>
      </cdr:nvSpPr>
      <cdr:spPr>
        <a:xfrm xmlns:a="http://schemas.openxmlformats.org/drawingml/2006/main">
          <a:off x="3048000" y="462644"/>
          <a:ext cx="1436919" cy="1066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noProof="0" smtClean="0"/>
            <a:t>(Número de proyectos aprobados en fondos mixtos y sectoriales / Total de proyectos)*100 </a:t>
          </a:r>
          <a:endParaRPr lang="es-MX" sz="1100" noProof="0"/>
        </a:p>
      </cdr:txBody>
    </cdr:sp>
  </cdr:relSizeAnchor>
</c:userShapes>
</file>

<file path=ppt/drawings/drawing9.xml><?xml version="1.0" encoding="utf-8"?>
<c:userShapes xmlns:c="http://schemas.openxmlformats.org/drawingml/2006/chart">
  <cdr:relSizeAnchor xmlns:cdr="http://schemas.openxmlformats.org/drawingml/2006/chartDrawing">
    <cdr:from>
      <cdr:x>0.22024</cdr:x>
      <cdr:y>0.06931</cdr:y>
    </cdr:from>
    <cdr:to>
      <cdr:x>0.61012</cdr:x>
      <cdr:y>0.24257</cdr:y>
    </cdr:to>
    <cdr:sp macro="" textlink="">
      <cdr:nvSpPr>
        <cdr:cNvPr id="2" name="1 CuadroTexto"/>
        <cdr:cNvSpPr txBox="1"/>
      </cdr:nvSpPr>
      <cdr:spPr>
        <a:xfrm xmlns:a="http://schemas.openxmlformats.org/drawingml/2006/main">
          <a:off x="1006929" y="190500"/>
          <a:ext cx="1782535" cy="476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0.18452</cdr:x>
      <cdr:y>0.0495</cdr:y>
    </cdr:from>
    <cdr:to>
      <cdr:x>0.68155</cdr:x>
      <cdr:y>0.30693</cdr:y>
    </cdr:to>
    <cdr:sp macro="" textlink="">
      <cdr:nvSpPr>
        <cdr:cNvPr id="3" name="2 CuadroTexto"/>
        <cdr:cNvSpPr txBox="1"/>
      </cdr:nvSpPr>
      <cdr:spPr>
        <a:xfrm xmlns:a="http://schemas.openxmlformats.org/drawingml/2006/main">
          <a:off x="843625" y="136058"/>
          <a:ext cx="2272422" cy="7075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200" b="1" noProof="0" dirty="0" smtClean="0">
              <a:solidFill>
                <a:srgbClr val="FF0000"/>
              </a:solidFill>
              <a:latin typeface="Arial" pitchFamily="34" charset="0"/>
              <a:cs typeface="Arial" pitchFamily="34" charset="0"/>
            </a:rPr>
            <a:t>Proyectos por investigador </a:t>
          </a:r>
          <a:endParaRPr lang="es-MX" sz="1200" b="1" noProof="0" dirty="0">
            <a:solidFill>
              <a:srgbClr val="FF0000"/>
            </a:solidFill>
            <a:latin typeface="Arial" pitchFamily="34" charset="0"/>
            <a:cs typeface="Arial" pitchFamily="34" charset="0"/>
          </a:endParaRPr>
        </a:p>
      </cdr:txBody>
    </cdr:sp>
  </cdr:relSizeAnchor>
  <cdr:relSizeAnchor xmlns:cdr="http://schemas.openxmlformats.org/drawingml/2006/chartDrawing">
    <cdr:from>
      <cdr:x>0.63333</cdr:x>
      <cdr:y>0.58218</cdr:y>
    </cdr:from>
    <cdr:to>
      <cdr:x>0.98154</cdr:x>
      <cdr:y>0.91881</cdr:y>
    </cdr:to>
    <cdr:sp macro="" textlink="">
      <cdr:nvSpPr>
        <cdr:cNvPr id="4" name="3 CuadroTexto"/>
        <cdr:cNvSpPr txBox="1"/>
      </cdr:nvSpPr>
      <cdr:spPr>
        <a:xfrm xmlns:a="http://schemas.openxmlformats.org/drawingml/2006/main">
          <a:off x="2895600" y="1600200"/>
          <a:ext cx="1592016" cy="925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noProof="0" smtClean="0"/>
            <a:t>(Total de proyectos / Total de investigadores del Centro)</a:t>
          </a:r>
          <a:endParaRPr lang="es-MX" sz="1100" noProof="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102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b="0" u="none">
                <a:latin typeface="Arial" pitchFamily="34" charset="0"/>
              </a:defRPr>
            </a:lvl1pPr>
          </a:lstStyle>
          <a:p>
            <a:pPr>
              <a:defRPr/>
            </a:pPr>
            <a:endParaRPr lang="es-ES"/>
          </a:p>
        </p:txBody>
      </p:sp>
      <p:sp>
        <p:nvSpPr>
          <p:cNvPr id="641027"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u="none">
                <a:latin typeface="Arial" pitchFamily="34" charset="0"/>
              </a:defRPr>
            </a:lvl1pPr>
          </a:lstStyle>
          <a:p>
            <a:pPr>
              <a:defRPr/>
            </a:pPr>
            <a:endParaRPr lang="es-ES"/>
          </a:p>
        </p:txBody>
      </p:sp>
      <p:sp>
        <p:nvSpPr>
          <p:cNvPr id="641028"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b="0" u="none">
                <a:latin typeface="Arial" pitchFamily="34" charset="0"/>
              </a:defRPr>
            </a:lvl1pPr>
          </a:lstStyle>
          <a:p>
            <a:pPr>
              <a:defRPr/>
            </a:pPr>
            <a:endParaRPr lang="es-ES"/>
          </a:p>
        </p:txBody>
      </p:sp>
      <p:sp>
        <p:nvSpPr>
          <p:cNvPr id="641029"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b="0" u="none">
                <a:latin typeface="Arial" pitchFamily="34" charset="0"/>
              </a:defRPr>
            </a:lvl1pPr>
          </a:lstStyle>
          <a:p>
            <a:pPr>
              <a:defRPr/>
            </a:pPr>
            <a:fld id="{0048989B-E37E-43E8-88AD-62ADCC315D6A}" type="slidenum">
              <a:rPr lang="es-ES"/>
              <a:pPr>
                <a:defRPr/>
              </a:pPr>
              <a:t>‹Nº›</a:t>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a:defRPr b="0" u="none">
                <a:latin typeface="Arial" pitchFamily="34" charset="0"/>
              </a:defRPr>
            </a:lvl1pPr>
          </a:lstStyle>
          <a:p>
            <a:pPr>
              <a:defRPr/>
            </a:pPr>
            <a:endParaRPr lang="es-ES"/>
          </a:p>
        </p:txBody>
      </p:sp>
      <p:sp>
        <p:nvSpPr>
          <p:cNvPr id="13926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b="0" u="none">
                <a:latin typeface="Arial" pitchFamily="34" charset="0"/>
              </a:defRPr>
            </a:lvl1pPr>
          </a:lstStyle>
          <a:p>
            <a:pPr>
              <a:defRPr/>
            </a:pPr>
            <a:endParaRPr lang="es-ES"/>
          </a:p>
        </p:txBody>
      </p:sp>
      <p:sp>
        <p:nvSpPr>
          <p:cNvPr id="9523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3926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3927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a:defRPr b="0" u="none">
                <a:latin typeface="Arial" pitchFamily="34" charset="0"/>
              </a:defRPr>
            </a:lvl1pPr>
          </a:lstStyle>
          <a:p>
            <a:pPr>
              <a:defRPr/>
            </a:pPr>
            <a:endParaRPr lang="es-ES"/>
          </a:p>
        </p:txBody>
      </p:sp>
      <p:sp>
        <p:nvSpPr>
          <p:cNvPr id="13927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b="0" u="none">
                <a:latin typeface="Arial" pitchFamily="34" charset="0"/>
              </a:defRPr>
            </a:lvl1pPr>
          </a:lstStyle>
          <a:p>
            <a:pPr>
              <a:defRPr/>
            </a:pPr>
            <a:fld id="{744C4BE8-BB78-40C8-B649-A74947F4207D}"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744C4BE8-BB78-40C8-B649-A74947F4207D}" type="slidenum">
              <a:rPr lang="es-ES" smtClean="0"/>
              <a:pPr>
                <a:defRPr/>
              </a:pPr>
              <a:t>1</a:t>
            </a:fld>
            <a:endParaRPr lang="es-E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744C4BE8-BB78-40C8-B649-A74947F4207D}" type="slidenum">
              <a:rPr lang="es-ES" smtClean="0"/>
              <a:pPr>
                <a:defRPr/>
              </a:pPr>
              <a:t>10</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1D686A97-9298-4335-88E8-88DA94135840}" type="slidenum">
              <a:rPr lang="es-ES" smtClean="0">
                <a:latin typeface="Arial" charset="0"/>
              </a:rPr>
              <a:pPr/>
              <a:t>11</a:t>
            </a:fld>
            <a:endParaRPr lang="es-ES" smtClean="0">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Marcador de imagen de diapositiva"/>
          <p:cNvSpPr>
            <a:spLocks noGrp="1" noRot="1" noChangeAspect="1" noTextEdit="1"/>
          </p:cNvSpPr>
          <p:nvPr>
            <p:ph type="sldImg"/>
          </p:nvPr>
        </p:nvSpPr>
        <p:spPr>
          <a:ln/>
        </p:spPr>
      </p:sp>
      <p:sp>
        <p:nvSpPr>
          <p:cNvPr id="107523" name="2 Marcador de notas"/>
          <p:cNvSpPr>
            <a:spLocks noGrp="1"/>
          </p:cNvSpPr>
          <p:nvPr>
            <p:ph type="body" idx="1"/>
          </p:nvPr>
        </p:nvSpPr>
        <p:spPr>
          <a:noFill/>
          <a:ln/>
        </p:spPr>
        <p:txBody>
          <a:bodyPr/>
          <a:lstStyle/>
          <a:p>
            <a:endParaRPr lang="es-MX" smtClean="0">
              <a:latin typeface="Arial" charset="0"/>
            </a:endParaRPr>
          </a:p>
        </p:txBody>
      </p:sp>
      <p:sp>
        <p:nvSpPr>
          <p:cNvPr id="107524" name="3 Marcador de número de diapositiva"/>
          <p:cNvSpPr>
            <a:spLocks noGrp="1"/>
          </p:cNvSpPr>
          <p:nvPr>
            <p:ph type="sldNum" sz="quarter" idx="5"/>
          </p:nvPr>
        </p:nvSpPr>
        <p:spPr>
          <a:noFill/>
        </p:spPr>
        <p:txBody>
          <a:bodyPr/>
          <a:lstStyle/>
          <a:p>
            <a:fld id="{DBA23F18-0BDB-452B-955D-D4EA6312E429}" type="slidenum">
              <a:rPr lang="es-ES" smtClean="0">
                <a:latin typeface="Arial" charset="0"/>
              </a:rPr>
              <a:pPr/>
              <a:t>12</a:t>
            </a:fld>
            <a:endParaRPr lang="es-E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CBFACE0-DD29-4F4E-AB89-CC295503627D}" type="slidenum">
              <a:rPr lang="es-ES" smtClean="0">
                <a:latin typeface="Arial" charset="0"/>
              </a:rPr>
              <a:pPr/>
              <a:t>13</a:t>
            </a:fld>
            <a:endParaRPr lang="es-ES" smtClean="0">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FA2B2C9B-59E4-4799-8EE3-7CC18F045B15}" type="slidenum">
              <a:rPr lang="es-ES" smtClean="0">
                <a:latin typeface="Arial" charset="0"/>
              </a:rPr>
              <a:pPr/>
              <a:t>14</a:t>
            </a:fld>
            <a:endParaRPr lang="es-ES" smtClean="0">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7AD3B05F-8832-438E-B2F5-F1F3701CADE9}" type="slidenum">
              <a:rPr lang="es-ES" smtClean="0">
                <a:latin typeface="Arial" charset="0"/>
              </a:rPr>
              <a:pPr/>
              <a:t>15</a:t>
            </a:fld>
            <a:endParaRPr lang="es-ES" smtClean="0">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endParaRPr lang="es-E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Marcador de imagen de diapositiva"/>
          <p:cNvSpPr>
            <a:spLocks noGrp="1" noRot="1" noChangeAspect="1" noTextEdit="1"/>
          </p:cNvSpPr>
          <p:nvPr>
            <p:ph type="sldImg"/>
          </p:nvPr>
        </p:nvSpPr>
        <p:spPr>
          <a:ln/>
        </p:spPr>
      </p:sp>
      <p:sp>
        <p:nvSpPr>
          <p:cNvPr id="115715" name="2 Marcador de notas"/>
          <p:cNvSpPr>
            <a:spLocks noGrp="1"/>
          </p:cNvSpPr>
          <p:nvPr>
            <p:ph type="body" idx="1"/>
          </p:nvPr>
        </p:nvSpPr>
        <p:spPr>
          <a:noFill/>
          <a:ln/>
        </p:spPr>
        <p:txBody>
          <a:bodyPr/>
          <a:lstStyle/>
          <a:p>
            <a:endParaRPr lang="es-MX" smtClean="0">
              <a:latin typeface="Arial" charset="0"/>
            </a:endParaRPr>
          </a:p>
        </p:txBody>
      </p:sp>
      <p:sp>
        <p:nvSpPr>
          <p:cNvPr id="115716" name="3 Marcador de número de diapositiva"/>
          <p:cNvSpPr>
            <a:spLocks noGrp="1"/>
          </p:cNvSpPr>
          <p:nvPr>
            <p:ph type="sldNum" sz="quarter" idx="5"/>
          </p:nvPr>
        </p:nvSpPr>
        <p:spPr>
          <a:noFill/>
        </p:spPr>
        <p:txBody>
          <a:bodyPr/>
          <a:lstStyle/>
          <a:p>
            <a:fld id="{0FAE79F9-D714-4C8E-910D-BAAF7F8D4FA0}" type="slidenum">
              <a:rPr lang="es-ES" smtClean="0">
                <a:latin typeface="Arial" charset="0"/>
              </a:rPr>
              <a:pPr/>
              <a:t>17</a:t>
            </a:fld>
            <a:endParaRPr lang="es-E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744C4BE8-BB78-40C8-B649-A74947F4207D}" type="slidenum">
              <a:rPr lang="es-ES" smtClean="0"/>
              <a:pPr>
                <a:defRPr/>
              </a:pPr>
              <a:t>18</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A47716EE-584C-4C97-8BD1-0F8F54A61CBD}" type="slidenum">
              <a:rPr lang="es-ES" smtClean="0"/>
              <a:pPr>
                <a:defRPr/>
              </a:pPr>
              <a:t>19</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Marcador de imagen de diapositiva"/>
          <p:cNvSpPr>
            <a:spLocks noGrp="1" noRot="1" noChangeAspect="1" noTextEdit="1"/>
          </p:cNvSpPr>
          <p:nvPr>
            <p:ph type="sldImg"/>
          </p:nvPr>
        </p:nvSpPr>
        <p:spPr>
          <a:ln/>
        </p:spPr>
      </p:sp>
      <p:sp>
        <p:nvSpPr>
          <p:cNvPr id="97283" name="2 Marcador de notas"/>
          <p:cNvSpPr>
            <a:spLocks noGrp="1"/>
          </p:cNvSpPr>
          <p:nvPr>
            <p:ph type="body" idx="1"/>
          </p:nvPr>
        </p:nvSpPr>
        <p:spPr>
          <a:noFill/>
          <a:ln/>
        </p:spPr>
        <p:txBody>
          <a:bodyPr/>
          <a:lstStyle/>
          <a:p>
            <a:endParaRPr lang="es-MX" dirty="0" smtClean="0">
              <a:latin typeface="Arial" charset="0"/>
            </a:endParaRPr>
          </a:p>
        </p:txBody>
      </p:sp>
      <p:sp>
        <p:nvSpPr>
          <p:cNvPr id="97284" name="3 Marcador de número de diapositiva"/>
          <p:cNvSpPr>
            <a:spLocks noGrp="1"/>
          </p:cNvSpPr>
          <p:nvPr>
            <p:ph type="sldNum" sz="quarter" idx="5"/>
          </p:nvPr>
        </p:nvSpPr>
        <p:spPr>
          <a:noFill/>
        </p:spPr>
        <p:txBody>
          <a:bodyPr/>
          <a:lstStyle/>
          <a:p>
            <a:fld id="{30843472-43F8-4A60-9820-0777FB1CBE8C}" type="slidenum">
              <a:rPr lang="es-ES" smtClean="0">
                <a:latin typeface="Arial" charset="0"/>
              </a:rPr>
              <a:pPr/>
              <a:t>2</a:t>
            </a:fld>
            <a:endParaRPr lang="es-ES" dirty="0"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32A6CAE8-0939-40DE-A2AD-7977E6F5163F}" type="slidenum">
              <a:rPr lang="es-ES" smtClean="0"/>
              <a:pPr>
                <a:defRPr/>
              </a:pPr>
              <a:t>20</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5C97B3A1-598B-4550-825C-B40B1AFA2BAE}" type="slidenum">
              <a:rPr lang="es-ES" smtClean="0">
                <a:latin typeface="Arial" charset="0"/>
              </a:rPr>
              <a:pPr/>
              <a:t>21</a:t>
            </a:fld>
            <a:endParaRPr lang="es-ES" smtClean="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5AD266D0-6AA4-4A7C-921F-3ECD2FE6DA97}" type="slidenum">
              <a:rPr lang="es-ES" smtClean="0">
                <a:latin typeface="Arial" charset="0"/>
              </a:rPr>
              <a:pPr/>
              <a:t>22</a:t>
            </a:fld>
            <a:endParaRPr lang="es-ES" smtClean="0">
              <a:latin typeface="Arial"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EBE061C4-9C3D-4B15-9539-0D7E1017908A}" type="slidenum">
              <a:rPr lang="es-ES" smtClean="0">
                <a:latin typeface="Arial" charset="0"/>
              </a:rPr>
              <a:pPr/>
              <a:t>23</a:t>
            </a:fld>
            <a:endParaRPr lang="es-ES" smtClean="0">
              <a:latin typeface="Arial"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744C4BE8-BB78-40C8-B649-A74947F4207D}" type="slidenum">
              <a:rPr lang="es-ES" smtClean="0"/>
              <a:pPr>
                <a:defRPr/>
              </a:pPr>
              <a:t>24</a:t>
            </a:fld>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E72F44B-4278-4188-886E-92A39B7BD33C}" type="slidenum">
              <a:rPr lang="es-ES" smtClean="0">
                <a:latin typeface="Arial" charset="0"/>
              </a:rPr>
              <a:pPr/>
              <a:t>25</a:t>
            </a:fld>
            <a:endParaRPr lang="es-ES" smtClean="0">
              <a:latin typeface="Arial"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CC3C276E-74E9-47E3-A9B7-8ADE4EB6CE38}" type="slidenum">
              <a:rPr lang="es-ES" smtClean="0"/>
              <a:pPr>
                <a:defRPr/>
              </a:pPr>
              <a:t>26</a:t>
            </a:fld>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744C4BE8-BB78-40C8-B649-A74947F4207D}" type="slidenum">
              <a:rPr lang="es-ES" smtClean="0"/>
              <a:pPr>
                <a:defRPr/>
              </a:pPr>
              <a:t>27</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744C4BE8-BB78-40C8-B649-A74947F4207D}" type="slidenum">
              <a:rPr lang="es-ES" smtClean="0"/>
              <a:pPr>
                <a:defRPr/>
              </a:pPr>
              <a:t>28</a:t>
            </a:fld>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Marcador de imagen de diapositiva"/>
          <p:cNvSpPr>
            <a:spLocks noGrp="1" noRot="1" noChangeAspect="1" noTextEdit="1"/>
          </p:cNvSpPr>
          <p:nvPr>
            <p:ph type="sldImg"/>
          </p:nvPr>
        </p:nvSpPr>
        <p:spPr>
          <a:ln/>
        </p:spPr>
      </p:sp>
      <p:sp>
        <p:nvSpPr>
          <p:cNvPr id="103427" name="2 Marcador de notas"/>
          <p:cNvSpPr>
            <a:spLocks noGrp="1"/>
          </p:cNvSpPr>
          <p:nvPr>
            <p:ph type="body" idx="1"/>
          </p:nvPr>
        </p:nvSpPr>
        <p:spPr>
          <a:noFill/>
          <a:ln/>
        </p:spPr>
        <p:txBody>
          <a:bodyPr/>
          <a:lstStyle/>
          <a:p>
            <a:endParaRPr lang="es-MX" smtClean="0">
              <a:latin typeface="Arial" charset="0"/>
            </a:endParaRPr>
          </a:p>
        </p:txBody>
      </p:sp>
      <p:sp>
        <p:nvSpPr>
          <p:cNvPr id="103428" name="3 Marcador de número de diapositiva"/>
          <p:cNvSpPr>
            <a:spLocks noGrp="1"/>
          </p:cNvSpPr>
          <p:nvPr>
            <p:ph type="sldNum" sz="quarter" idx="5"/>
          </p:nvPr>
        </p:nvSpPr>
        <p:spPr>
          <a:noFill/>
        </p:spPr>
        <p:txBody>
          <a:bodyPr/>
          <a:lstStyle/>
          <a:p>
            <a:fld id="{6CB827B1-88DA-46DF-835E-898B24F85D03}" type="slidenum">
              <a:rPr lang="es-ES" smtClean="0">
                <a:latin typeface="Arial" charset="0"/>
              </a:rPr>
              <a:pPr/>
              <a:t>29</a:t>
            </a:fld>
            <a:endParaRPr lang="es-E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Marcador de imagen de diapositiva"/>
          <p:cNvSpPr>
            <a:spLocks noGrp="1" noRot="1" noChangeAspect="1" noTextEdit="1"/>
          </p:cNvSpPr>
          <p:nvPr>
            <p:ph type="sldImg"/>
          </p:nvPr>
        </p:nvSpPr>
        <p:spPr>
          <a:ln/>
        </p:spPr>
      </p:sp>
      <p:sp>
        <p:nvSpPr>
          <p:cNvPr id="98307" name="2 Marcador de notas"/>
          <p:cNvSpPr>
            <a:spLocks noGrp="1"/>
          </p:cNvSpPr>
          <p:nvPr>
            <p:ph type="body" idx="1"/>
          </p:nvPr>
        </p:nvSpPr>
        <p:spPr>
          <a:noFill/>
          <a:ln/>
        </p:spPr>
        <p:txBody>
          <a:bodyPr/>
          <a:lstStyle/>
          <a:p>
            <a:endParaRPr lang="es-MX" dirty="0" smtClean="0">
              <a:latin typeface="Arial" charset="0"/>
            </a:endParaRPr>
          </a:p>
        </p:txBody>
      </p:sp>
      <p:sp>
        <p:nvSpPr>
          <p:cNvPr id="98308" name="3 Marcador de número de diapositiva"/>
          <p:cNvSpPr>
            <a:spLocks noGrp="1"/>
          </p:cNvSpPr>
          <p:nvPr>
            <p:ph type="sldNum" sz="quarter" idx="5"/>
          </p:nvPr>
        </p:nvSpPr>
        <p:spPr>
          <a:noFill/>
        </p:spPr>
        <p:txBody>
          <a:bodyPr/>
          <a:lstStyle/>
          <a:p>
            <a:fld id="{18969C34-00C6-4EBF-BA3C-4A197E839787}" type="slidenum">
              <a:rPr lang="es-ES" smtClean="0">
                <a:latin typeface="Arial" charset="0"/>
              </a:rPr>
              <a:pPr/>
              <a:t>3</a:t>
            </a:fld>
            <a:endParaRPr lang="es-ES" dirty="0"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Marcador de imagen de diapositiva"/>
          <p:cNvSpPr>
            <a:spLocks noGrp="1" noRot="1" noChangeAspect="1" noTextEdit="1"/>
          </p:cNvSpPr>
          <p:nvPr>
            <p:ph type="sldImg"/>
          </p:nvPr>
        </p:nvSpPr>
        <p:spPr>
          <a:ln/>
        </p:spPr>
      </p:sp>
      <p:sp>
        <p:nvSpPr>
          <p:cNvPr id="106499" name="2 Marcador de notas"/>
          <p:cNvSpPr>
            <a:spLocks noGrp="1"/>
          </p:cNvSpPr>
          <p:nvPr>
            <p:ph type="body" idx="1"/>
          </p:nvPr>
        </p:nvSpPr>
        <p:spPr>
          <a:noFill/>
          <a:ln/>
        </p:spPr>
        <p:txBody>
          <a:bodyPr/>
          <a:lstStyle/>
          <a:p>
            <a:endParaRPr lang="es-MX" smtClean="0">
              <a:latin typeface="Arial" charset="0"/>
            </a:endParaRPr>
          </a:p>
        </p:txBody>
      </p:sp>
      <p:sp>
        <p:nvSpPr>
          <p:cNvPr id="106500" name="3 Marcador de número de diapositiva"/>
          <p:cNvSpPr>
            <a:spLocks noGrp="1"/>
          </p:cNvSpPr>
          <p:nvPr>
            <p:ph type="sldNum" sz="quarter" idx="5"/>
          </p:nvPr>
        </p:nvSpPr>
        <p:spPr>
          <a:noFill/>
        </p:spPr>
        <p:txBody>
          <a:bodyPr/>
          <a:lstStyle/>
          <a:p>
            <a:fld id="{1BC44E86-DA9D-4ED5-8227-1A14029B9DD7}" type="slidenum">
              <a:rPr lang="es-ES" smtClean="0">
                <a:latin typeface="Arial" charset="0"/>
              </a:rPr>
              <a:pPr/>
              <a:t>30</a:t>
            </a:fld>
            <a:endParaRPr lang="es-E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a:fld id="{BDFF64BB-25D9-4693-A232-777D94778A06}" type="slidenum">
              <a:rPr lang="es-ES" b="0" u="none"/>
              <a:pPr algn="r" defTabSz="931863"/>
              <a:t>31</a:t>
            </a:fld>
            <a:endParaRPr lang="es-ES" b="0" u="none"/>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a:fld id="{6A2392EA-80F2-4929-9A5A-794C8DBED32A}" type="slidenum">
              <a:rPr lang="es-ES" b="0" u="none"/>
              <a:pPr algn="r" defTabSz="931863"/>
              <a:t>32</a:t>
            </a:fld>
            <a:endParaRPr lang="es-ES" b="0" u="none"/>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0A3617C-6F91-46AD-8238-492320D7EF6C}" type="slidenum">
              <a:rPr lang="es-ES" smtClean="0">
                <a:latin typeface="Arial" charset="0"/>
              </a:rPr>
              <a:pPr/>
              <a:t>33</a:t>
            </a:fld>
            <a:endParaRPr lang="es-ES" smtClean="0">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32A6CAE8-0939-40DE-A2AD-7977E6F5163F}" type="slidenum">
              <a:rPr lang="es-ES" smtClean="0"/>
              <a:pPr>
                <a:defRPr/>
              </a:pPr>
              <a:t>34</a:t>
            </a:fld>
            <a:endParaRPr 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D34B8E2-0149-4AB6-80C3-965655DB0510}" type="slidenum">
              <a:rPr lang="es-ES" smtClean="0">
                <a:latin typeface="Arial" charset="0"/>
              </a:rPr>
              <a:pPr/>
              <a:t>35</a:t>
            </a:fld>
            <a:endParaRPr lang="es-ES" smtClean="0">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endParaRPr lang="es-ES"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1 Marcador de imagen de diapositiva"/>
          <p:cNvSpPr>
            <a:spLocks noGrp="1" noRot="1" noChangeAspect="1" noTextEdit="1"/>
          </p:cNvSpPr>
          <p:nvPr>
            <p:ph type="sldImg"/>
          </p:nvPr>
        </p:nvSpPr>
        <p:spPr>
          <a:ln/>
        </p:spPr>
      </p:sp>
      <p:sp>
        <p:nvSpPr>
          <p:cNvPr id="138243" name="2 Marcador de notas"/>
          <p:cNvSpPr>
            <a:spLocks noGrp="1"/>
          </p:cNvSpPr>
          <p:nvPr>
            <p:ph type="body" idx="1"/>
          </p:nvPr>
        </p:nvSpPr>
        <p:spPr>
          <a:noFill/>
          <a:ln/>
        </p:spPr>
        <p:txBody>
          <a:bodyPr/>
          <a:lstStyle/>
          <a:p>
            <a:endParaRPr lang="es-MX" smtClean="0">
              <a:latin typeface="Arial" charset="0"/>
            </a:endParaRPr>
          </a:p>
        </p:txBody>
      </p:sp>
      <p:sp>
        <p:nvSpPr>
          <p:cNvPr id="138244" name="3 Marcador de número de diapositiva"/>
          <p:cNvSpPr>
            <a:spLocks noGrp="1"/>
          </p:cNvSpPr>
          <p:nvPr>
            <p:ph type="sldNum" sz="quarter" idx="5"/>
          </p:nvPr>
        </p:nvSpPr>
        <p:spPr>
          <a:noFill/>
        </p:spPr>
        <p:txBody>
          <a:bodyPr/>
          <a:lstStyle/>
          <a:p>
            <a:fld id="{F511F570-9A64-4596-8BAA-1402B4B1E696}" type="slidenum">
              <a:rPr lang="es-ES" smtClean="0">
                <a:latin typeface="Arial" charset="0"/>
              </a:rPr>
              <a:pPr/>
              <a:t>37</a:t>
            </a:fld>
            <a:endParaRPr lang="es-ES"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1 Marcador de imagen de diapositiva"/>
          <p:cNvSpPr>
            <a:spLocks noGrp="1" noRot="1" noChangeAspect="1" noTextEdit="1"/>
          </p:cNvSpPr>
          <p:nvPr>
            <p:ph type="sldImg"/>
          </p:nvPr>
        </p:nvSpPr>
        <p:spPr>
          <a:ln/>
        </p:spPr>
      </p:sp>
      <p:sp>
        <p:nvSpPr>
          <p:cNvPr id="139267" name="2 Marcador de notas"/>
          <p:cNvSpPr>
            <a:spLocks noGrp="1"/>
          </p:cNvSpPr>
          <p:nvPr>
            <p:ph type="body" idx="1"/>
          </p:nvPr>
        </p:nvSpPr>
        <p:spPr>
          <a:noFill/>
          <a:ln/>
        </p:spPr>
        <p:txBody>
          <a:bodyPr/>
          <a:lstStyle/>
          <a:p>
            <a:endParaRPr lang="es-MX" smtClean="0">
              <a:latin typeface="Arial" charset="0"/>
            </a:endParaRPr>
          </a:p>
        </p:txBody>
      </p:sp>
      <p:sp>
        <p:nvSpPr>
          <p:cNvPr id="139268" name="3 Marcador de número de diapositiva"/>
          <p:cNvSpPr>
            <a:spLocks noGrp="1"/>
          </p:cNvSpPr>
          <p:nvPr>
            <p:ph type="sldNum" sz="quarter" idx="5"/>
          </p:nvPr>
        </p:nvSpPr>
        <p:spPr>
          <a:noFill/>
        </p:spPr>
        <p:txBody>
          <a:bodyPr/>
          <a:lstStyle/>
          <a:p>
            <a:fld id="{5FDC2CE0-EC21-4082-A2FB-383EDA917281}" type="slidenum">
              <a:rPr lang="es-ES" smtClean="0">
                <a:latin typeface="Arial" charset="0"/>
              </a:rPr>
              <a:pPr/>
              <a:t>38</a:t>
            </a:fld>
            <a:endParaRPr lang="es-ES"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p:spPr>
        <p:txBody>
          <a:bodyPr/>
          <a:lstStyle/>
          <a:p>
            <a:endParaRPr lang="es-E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Marcador de imagen de diapositiva"/>
          <p:cNvSpPr>
            <a:spLocks noGrp="1" noRot="1" noChangeAspect="1" noTextEdit="1"/>
          </p:cNvSpPr>
          <p:nvPr>
            <p:ph type="sldImg"/>
          </p:nvPr>
        </p:nvSpPr>
        <p:spPr>
          <a:ln/>
        </p:spPr>
      </p:sp>
      <p:sp>
        <p:nvSpPr>
          <p:cNvPr id="99331" name="2 Marcador de notas"/>
          <p:cNvSpPr>
            <a:spLocks noGrp="1"/>
          </p:cNvSpPr>
          <p:nvPr>
            <p:ph type="body" idx="1"/>
          </p:nvPr>
        </p:nvSpPr>
        <p:spPr>
          <a:noFill/>
          <a:ln/>
        </p:spPr>
        <p:txBody>
          <a:bodyPr/>
          <a:lstStyle/>
          <a:p>
            <a:endParaRPr lang="es-MX" dirty="0" smtClean="0">
              <a:latin typeface="Arial" charset="0"/>
            </a:endParaRPr>
          </a:p>
        </p:txBody>
      </p:sp>
      <p:sp>
        <p:nvSpPr>
          <p:cNvPr id="99332" name="3 Marcador de número de diapositiva"/>
          <p:cNvSpPr>
            <a:spLocks noGrp="1"/>
          </p:cNvSpPr>
          <p:nvPr>
            <p:ph type="sldNum" sz="quarter" idx="5"/>
          </p:nvPr>
        </p:nvSpPr>
        <p:spPr>
          <a:noFill/>
        </p:spPr>
        <p:txBody>
          <a:bodyPr/>
          <a:lstStyle/>
          <a:p>
            <a:fld id="{3E50D227-779F-4214-B0DE-4CA6882213FA}" type="slidenum">
              <a:rPr lang="es-ES" smtClean="0">
                <a:latin typeface="Arial" charset="0"/>
              </a:rPr>
              <a:pPr/>
              <a:t>4</a:t>
            </a:fld>
            <a:endParaRPr lang="es-ES" dirty="0" smtClean="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744C4BE8-BB78-40C8-B649-A74947F4207D}" type="slidenum">
              <a:rPr lang="es-ES" smtClean="0"/>
              <a:pPr>
                <a:defRPr/>
              </a:pPr>
              <a:t>40</a:t>
            </a:fld>
            <a:endParaRPr lang="es-E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CC3C276E-74E9-47E3-A9B7-8ADE4EB6CE38}" type="slidenum">
              <a:rPr lang="es-ES" smtClean="0"/>
              <a:pPr>
                <a:defRPr/>
              </a:pPr>
              <a:t>41</a:t>
            </a:fld>
            <a:endParaRPr lang="es-E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CC3C276E-74E9-47E3-A9B7-8ADE4EB6CE38}" type="slidenum">
              <a:rPr lang="es-ES" smtClean="0"/>
              <a:pPr>
                <a:defRPr/>
              </a:pPr>
              <a:t>42</a:t>
            </a:fld>
            <a:endParaRPr lang="es-E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CC3C276E-74E9-47E3-A9B7-8ADE4EB6CE38}" type="slidenum">
              <a:rPr lang="es-ES" smtClean="0"/>
              <a:pPr>
                <a:defRPr/>
              </a:pPr>
              <a:t>43</a:t>
            </a:fld>
            <a:endParaRPr lang="es-E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D001039D-E8FE-4D0A-8398-A7007B5B0805}" type="slidenum">
              <a:rPr lang="es-ES" smtClean="0">
                <a:latin typeface="Arial" charset="0"/>
              </a:rPr>
              <a:pPr/>
              <a:t>44</a:t>
            </a:fld>
            <a:endParaRPr lang="es-ES" smtClean="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CC3C276E-74E9-47E3-A9B7-8ADE4EB6CE38}" type="slidenum">
              <a:rPr lang="es-ES" smtClean="0"/>
              <a:pPr>
                <a:defRPr/>
              </a:pPr>
              <a:t>45</a:t>
            </a:fld>
            <a:endParaRPr lang="es-E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CC3C276E-74E9-47E3-A9B7-8ADE4EB6CE38}" type="slidenum">
              <a:rPr lang="es-ES" smtClean="0"/>
              <a:pPr>
                <a:defRPr/>
              </a:pPr>
              <a:t>46</a:t>
            </a:fld>
            <a:endParaRPr lang="es-E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72187794-A6D4-449A-A5A7-552A7F0FCEF5}" type="slidenum">
              <a:rPr lang="es-ES" smtClean="0">
                <a:latin typeface="Arial" charset="0"/>
              </a:rPr>
              <a:pPr/>
              <a:t>47</a:t>
            </a:fld>
            <a:endParaRPr lang="es-ES" smtClean="0">
              <a:latin typeface="Arial"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CC3C276E-74E9-47E3-A9B7-8ADE4EB6CE38}" type="slidenum">
              <a:rPr lang="es-ES" smtClean="0"/>
              <a:pPr>
                <a:defRPr/>
              </a:pPr>
              <a:t>48</a:t>
            </a:fld>
            <a:endParaRPr lang="es-E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CC3C276E-74E9-47E3-A9B7-8ADE4EB6CE38}" type="slidenum">
              <a:rPr lang="es-ES" smtClean="0"/>
              <a:pPr>
                <a:defRPr/>
              </a:pPr>
              <a:t>49</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Marcador de imagen de diapositiva"/>
          <p:cNvSpPr>
            <a:spLocks noGrp="1" noRot="1" noChangeAspect="1" noTextEdit="1"/>
          </p:cNvSpPr>
          <p:nvPr>
            <p:ph type="sldImg"/>
          </p:nvPr>
        </p:nvSpPr>
        <p:spPr>
          <a:ln/>
        </p:spPr>
      </p:sp>
      <p:sp>
        <p:nvSpPr>
          <p:cNvPr id="100355" name="2 Marcador de notas"/>
          <p:cNvSpPr>
            <a:spLocks noGrp="1"/>
          </p:cNvSpPr>
          <p:nvPr>
            <p:ph type="body" idx="1"/>
          </p:nvPr>
        </p:nvSpPr>
        <p:spPr>
          <a:noFill/>
          <a:ln/>
        </p:spPr>
        <p:txBody>
          <a:bodyPr/>
          <a:lstStyle/>
          <a:p>
            <a:endParaRPr lang="es-MX" dirty="0" smtClean="0">
              <a:latin typeface="Arial" charset="0"/>
            </a:endParaRPr>
          </a:p>
        </p:txBody>
      </p:sp>
      <p:sp>
        <p:nvSpPr>
          <p:cNvPr id="100356" name="3 Marcador de número de diapositiva"/>
          <p:cNvSpPr>
            <a:spLocks noGrp="1"/>
          </p:cNvSpPr>
          <p:nvPr>
            <p:ph type="sldNum" sz="quarter" idx="5"/>
          </p:nvPr>
        </p:nvSpPr>
        <p:spPr>
          <a:noFill/>
        </p:spPr>
        <p:txBody>
          <a:bodyPr/>
          <a:lstStyle/>
          <a:p>
            <a:fld id="{EFB55325-F078-4FD4-B0DB-FD250F19318F}" type="slidenum">
              <a:rPr lang="es-ES" smtClean="0">
                <a:latin typeface="Arial" charset="0"/>
              </a:rPr>
              <a:pPr/>
              <a:t>5</a:t>
            </a:fld>
            <a:endParaRPr lang="es-ES" dirty="0" smtClean="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CC3C276E-74E9-47E3-A9B7-8ADE4EB6CE38}" type="slidenum">
              <a:rPr lang="es-ES" smtClean="0"/>
              <a:pPr>
                <a:defRPr/>
              </a:pPr>
              <a:t>50</a:t>
            </a:fld>
            <a:endParaRPr lang="es-E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CC3C276E-74E9-47E3-A9B7-8ADE4EB6CE38}" type="slidenum">
              <a:rPr lang="es-ES" smtClean="0"/>
              <a:pPr>
                <a:defRPr/>
              </a:pPr>
              <a:t>51</a:t>
            </a:fld>
            <a:endParaRPr lang="es-E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p:spPr>
        <p:txBody>
          <a:bodyPr/>
          <a:lstStyle/>
          <a:p>
            <a:endParaRPr lang="es-ES" smtClean="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A47716EE-584C-4C97-8BD1-0F8F54A61CBD}" type="slidenum">
              <a:rPr lang="es-ES" smtClean="0"/>
              <a:pPr>
                <a:defRPr/>
              </a:pPr>
              <a:t>53</a:t>
            </a:fld>
            <a:endParaRPr lang="es-E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Marcador de imagen de diapositiva"/>
          <p:cNvSpPr>
            <a:spLocks noGrp="1" noRot="1" noChangeAspect="1" noTextEdit="1"/>
          </p:cNvSpPr>
          <p:nvPr>
            <p:ph type="sldImg"/>
          </p:nvPr>
        </p:nvSpPr>
        <p:spPr>
          <a:ln/>
        </p:spPr>
      </p:sp>
      <p:sp>
        <p:nvSpPr>
          <p:cNvPr id="116739" name="2 Marcador de notas"/>
          <p:cNvSpPr>
            <a:spLocks noGrp="1"/>
          </p:cNvSpPr>
          <p:nvPr>
            <p:ph type="body" idx="1"/>
          </p:nvPr>
        </p:nvSpPr>
        <p:spPr>
          <a:noFill/>
          <a:ln/>
        </p:spPr>
        <p:txBody>
          <a:bodyPr/>
          <a:lstStyle/>
          <a:p>
            <a:endParaRPr lang="es-MX" smtClean="0">
              <a:latin typeface="Arial" charset="0"/>
            </a:endParaRPr>
          </a:p>
        </p:txBody>
      </p:sp>
      <p:sp>
        <p:nvSpPr>
          <p:cNvPr id="116740" name="3 Marcador de número de diapositiva"/>
          <p:cNvSpPr>
            <a:spLocks noGrp="1"/>
          </p:cNvSpPr>
          <p:nvPr>
            <p:ph type="sldNum" sz="quarter" idx="5"/>
          </p:nvPr>
        </p:nvSpPr>
        <p:spPr>
          <a:noFill/>
        </p:spPr>
        <p:txBody>
          <a:bodyPr/>
          <a:lstStyle/>
          <a:p>
            <a:fld id="{8F2B24FD-C714-4104-BE6A-533525B851EC}" type="slidenum">
              <a:rPr lang="es-ES" smtClean="0">
                <a:latin typeface="Arial" charset="0"/>
              </a:rPr>
              <a:pPr/>
              <a:t>54</a:t>
            </a:fld>
            <a:endParaRPr lang="es-ES" smtClean="0">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32A6CAE8-0939-40DE-A2AD-7977E6F5163F}" type="slidenum">
              <a:rPr lang="es-ES" smtClean="0"/>
              <a:pPr>
                <a:defRPr/>
              </a:pPr>
              <a:t>55</a:t>
            </a:fld>
            <a:endParaRPr lang="es-E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Marcador de imagen de diapositiva"/>
          <p:cNvSpPr>
            <a:spLocks noGrp="1" noRot="1" noChangeAspect="1" noTextEdit="1"/>
          </p:cNvSpPr>
          <p:nvPr>
            <p:ph type="sldImg"/>
          </p:nvPr>
        </p:nvSpPr>
        <p:spPr>
          <a:ln/>
        </p:spPr>
      </p:sp>
      <p:sp>
        <p:nvSpPr>
          <p:cNvPr id="117763" name="2 Marcador de notas"/>
          <p:cNvSpPr>
            <a:spLocks noGrp="1"/>
          </p:cNvSpPr>
          <p:nvPr>
            <p:ph type="body" idx="1"/>
          </p:nvPr>
        </p:nvSpPr>
        <p:spPr>
          <a:noFill/>
          <a:ln/>
        </p:spPr>
        <p:txBody>
          <a:bodyPr/>
          <a:lstStyle/>
          <a:p>
            <a:endParaRPr lang="es-MX" smtClean="0">
              <a:latin typeface="Arial" charset="0"/>
            </a:endParaRPr>
          </a:p>
        </p:txBody>
      </p:sp>
      <p:sp>
        <p:nvSpPr>
          <p:cNvPr id="117764" name="3 Marcador de número de diapositiva"/>
          <p:cNvSpPr>
            <a:spLocks noGrp="1"/>
          </p:cNvSpPr>
          <p:nvPr>
            <p:ph type="sldNum" sz="quarter" idx="5"/>
          </p:nvPr>
        </p:nvSpPr>
        <p:spPr>
          <a:noFill/>
        </p:spPr>
        <p:txBody>
          <a:bodyPr/>
          <a:lstStyle/>
          <a:p>
            <a:fld id="{EACC20AC-0C1D-47B3-BD84-431CF2718BBB}" type="slidenum">
              <a:rPr lang="es-ES" smtClean="0">
                <a:latin typeface="Arial" charset="0"/>
              </a:rPr>
              <a:pPr/>
              <a:t>56</a:t>
            </a:fld>
            <a:endParaRPr lang="es-ES" smtClean="0">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B7C2FA2E-D768-41C9-8DD4-504EE8E615B8}" type="slidenum">
              <a:rPr lang="es-ES" smtClean="0">
                <a:latin typeface="Arial" pitchFamily="34" charset="0"/>
              </a:rPr>
              <a:pPr/>
              <a:t>57</a:t>
            </a:fld>
            <a:endParaRPr lang="es-ES" smtClean="0">
              <a:latin typeface="Arial"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A47716EE-584C-4C97-8BD1-0F8F54A61CBD}" type="slidenum">
              <a:rPr lang="es-ES" smtClean="0"/>
              <a:pPr>
                <a:defRPr/>
              </a:pPr>
              <a:t>58</a:t>
            </a:fld>
            <a:endParaRPr lang="es-E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1 Marcador de imagen de diapositiva"/>
          <p:cNvSpPr>
            <a:spLocks noGrp="1" noRot="1" noChangeAspect="1" noTextEdit="1"/>
          </p:cNvSpPr>
          <p:nvPr>
            <p:ph type="sldImg"/>
          </p:nvPr>
        </p:nvSpPr>
        <p:spPr>
          <a:ln/>
        </p:spPr>
      </p:sp>
      <p:sp>
        <p:nvSpPr>
          <p:cNvPr id="160771" name="2 Marcador de notas"/>
          <p:cNvSpPr>
            <a:spLocks noGrp="1"/>
          </p:cNvSpPr>
          <p:nvPr>
            <p:ph type="body" idx="1"/>
          </p:nvPr>
        </p:nvSpPr>
        <p:spPr>
          <a:noFill/>
          <a:ln/>
        </p:spPr>
        <p:txBody>
          <a:bodyPr/>
          <a:lstStyle/>
          <a:p>
            <a:endParaRPr lang="es-MX" smtClean="0">
              <a:latin typeface="Arial" charset="0"/>
            </a:endParaRPr>
          </a:p>
        </p:txBody>
      </p:sp>
      <p:sp>
        <p:nvSpPr>
          <p:cNvPr id="160772" name="3 Marcador de número de diapositiva"/>
          <p:cNvSpPr>
            <a:spLocks noGrp="1"/>
          </p:cNvSpPr>
          <p:nvPr>
            <p:ph type="sldNum" sz="quarter" idx="5"/>
          </p:nvPr>
        </p:nvSpPr>
        <p:spPr>
          <a:noFill/>
        </p:spPr>
        <p:txBody>
          <a:bodyPr/>
          <a:lstStyle/>
          <a:p>
            <a:fld id="{238C93C7-61EE-42B8-BBC6-48D0884CF8FA}" type="slidenum">
              <a:rPr lang="es-ES" smtClean="0">
                <a:latin typeface="Arial" charset="0"/>
              </a:rPr>
              <a:pPr/>
              <a:t>59</a:t>
            </a:fld>
            <a:endParaRPr lang="es-E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Marcador de imagen de diapositiva"/>
          <p:cNvSpPr>
            <a:spLocks noGrp="1" noRot="1" noChangeAspect="1" noTextEdit="1"/>
          </p:cNvSpPr>
          <p:nvPr>
            <p:ph type="sldImg"/>
          </p:nvPr>
        </p:nvSpPr>
        <p:spPr>
          <a:ln/>
        </p:spPr>
      </p:sp>
      <p:sp>
        <p:nvSpPr>
          <p:cNvPr id="101379" name="2 Marcador de notas"/>
          <p:cNvSpPr>
            <a:spLocks noGrp="1"/>
          </p:cNvSpPr>
          <p:nvPr>
            <p:ph type="body" idx="1"/>
          </p:nvPr>
        </p:nvSpPr>
        <p:spPr>
          <a:noFill/>
          <a:ln/>
        </p:spPr>
        <p:txBody>
          <a:bodyPr/>
          <a:lstStyle/>
          <a:p>
            <a:endParaRPr lang="es-MX" dirty="0" smtClean="0">
              <a:latin typeface="Arial" charset="0"/>
            </a:endParaRPr>
          </a:p>
        </p:txBody>
      </p:sp>
      <p:sp>
        <p:nvSpPr>
          <p:cNvPr id="101380" name="3 Marcador de número de diapositiva"/>
          <p:cNvSpPr>
            <a:spLocks noGrp="1"/>
          </p:cNvSpPr>
          <p:nvPr>
            <p:ph type="sldNum" sz="quarter" idx="5"/>
          </p:nvPr>
        </p:nvSpPr>
        <p:spPr>
          <a:noFill/>
        </p:spPr>
        <p:txBody>
          <a:bodyPr/>
          <a:lstStyle/>
          <a:p>
            <a:fld id="{8B51BB10-46C4-4958-9776-4C1E17024346}" type="slidenum">
              <a:rPr lang="es-ES" smtClean="0">
                <a:latin typeface="Arial" charset="0"/>
              </a:rPr>
              <a:pPr/>
              <a:t>6</a:t>
            </a:fld>
            <a:endParaRPr lang="es-ES" dirty="0" smtClean="0">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744C4BE8-BB78-40C8-B649-A74947F4207D}" type="slidenum">
              <a:rPr lang="es-ES" smtClean="0"/>
              <a:pPr>
                <a:defRPr/>
              </a:pPr>
              <a:t>60</a:t>
            </a:fld>
            <a:endParaRPr lang="es-E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744C4BE8-BB78-40C8-B649-A74947F4207D}" type="slidenum">
              <a:rPr lang="es-ES" smtClean="0"/>
              <a:pPr>
                <a:defRPr/>
              </a:pPr>
              <a:t>61</a:t>
            </a:fld>
            <a:endParaRPr lang="es-E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744C4BE8-BB78-40C8-B649-A74947F4207D}" type="slidenum">
              <a:rPr lang="es-ES" smtClean="0"/>
              <a:pPr>
                <a:defRPr/>
              </a:pPr>
              <a:t>62</a:t>
            </a:fld>
            <a:endParaRPr lang="es-E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744C4BE8-BB78-40C8-B649-A74947F4207D}" type="slidenum">
              <a:rPr lang="es-ES" smtClean="0"/>
              <a:pPr>
                <a:defRPr/>
              </a:pPr>
              <a:t>63</a:t>
            </a:fld>
            <a:endParaRPr lang="es-E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p:spPr>
        <p:txBody>
          <a:bodyPr/>
          <a:lstStyle/>
          <a:p>
            <a:endParaRPr lang="es-ES" smtClean="0">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1 Marcador de imagen de diapositiva"/>
          <p:cNvSpPr>
            <a:spLocks noGrp="1" noRot="1" noChangeAspect="1" noTextEdit="1"/>
          </p:cNvSpPr>
          <p:nvPr>
            <p:ph type="sldImg"/>
          </p:nvPr>
        </p:nvSpPr>
        <p:spPr>
          <a:ln/>
        </p:spPr>
      </p:sp>
      <p:sp>
        <p:nvSpPr>
          <p:cNvPr id="163843" name="2 Marcador de notas"/>
          <p:cNvSpPr>
            <a:spLocks noGrp="1"/>
          </p:cNvSpPr>
          <p:nvPr>
            <p:ph type="body" idx="1"/>
          </p:nvPr>
        </p:nvSpPr>
        <p:spPr>
          <a:noFill/>
          <a:ln/>
        </p:spPr>
        <p:txBody>
          <a:bodyPr/>
          <a:lstStyle/>
          <a:p>
            <a:endParaRPr lang="es-MX" smtClean="0">
              <a:latin typeface="Arial" charset="0"/>
            </a:endParaRPr>
          </a:p>
        </p:txBody>
      </p:sp>
      <p:sp>
        <p:nvSpPr>
          <p:cNvPr id="163844" name="3 Marcador de número de diapositiva"/>
          <p:cNvSpPr>
            <a:spLocks noGrp="1"/>
          </p:cNvSpPr>
          <p:nvPr>
            <p:ph type="sldNum" sz="quarter" idx="5"/>
          </p:nvPr>
        </p:nvSpPr>
        <p:spPr>
          <a:noFill/>
        </p:spPr>
        <p:txBody>
          <a:bodyPr/>
          <a:lstStyle/>
          <a:p>
            <a:fld id="{86AF286F-1B3C-48F6-AE73-B6088EE540B4}" type="slidenum">
              <a:rPr lang="es-ES" smtClean="0">
                <a:latin typeface="Arial" charset="0"/>
              </a:rPr>
              <a:pPr/>
              <a:t>65</a:t>
            </a:fld>
            <a:endParaRPr lang="es-ES" smtClean="0">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1 Marcador de imagen de diapositiva"/>
          <p:cNvSpPr>
            <a:spLocks noGrp="1" noRot="1" noChangeAspect="1" noTextEdit="1"/>
          </p:cNvSpPr>
          <p:nvPr>
            <p:ph type="sldImg"/>
          </p:nvPr>
        </p:nvSpPr>
        <p:spPr>
          <a:ln/>
        </p:spPr>
      </p:sp>
      <p:sp>
        <p:nvSpPr>
          <p:cNvPr id="164867" name="2 Marcador de notas"/>
          <p:cNvSpPr>
            <a:spLocks noGrp="1"/>
          </p:cNvSpPr>
          <p:nvPr>
            <p:ph type="body" idx="1"/>
          </p:nvPr>
        </p:nvSpPr>
        <p:spPr>
          <a:noFill/>
          <a:ln/>
        </p:spPr>
        <p:txBody>
          <a:bodyPr/>
          <a:lstStyle/>
          <a:p>
            <a:endParaRPr lang="es-MX" smtClean="0">
              <a:latin typeface="Arial" charset="0"/>
            </a:endParaRPr>
          </a:p>
        </p:txBody>
      </p:sp>
      <p:sp>
        <p:nvSpPr>
          <p:cNvPr id="164868" name="3 Marcador de número de diapositiva"/>
          <p:cNvSpPr>
            <a:spLocks noGrp="1"/>
          </p:cNvSpPr>
          <p:nvPr>
            <p:ph type="sldNum" sz="quarter" idx="5"/>
          </p:nvPr>
        </p:nvSpPr>
        <p:spPr>
          <a:noFill/>
        </p:spPr>
        <p:txBody>
          <a:bodyPr/>
          <a:lstStyle/>
          <a:p>
            <a:fld id="{BC85F695-B6DE-45CB-9A29-2CD78892D925}" type="slidenum">
              <a:rPr lang="es-ES" smtClean="0">
                <a:latin typeface="Arial" charset="0"/>
              </a:rPr>
              <a:pPr/>
              <a:t>66</a:t>
            </a:fld>
            <a:endParaRPr lang="es-ES" smtClean="0">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1 Marcador de imagen de diapositiva"/>
          <p:cNvSpPr>
            <a:spLocks noGrp="1" noRot="1" noChangeAspect="1" noTextEdit="1"/>
          </p:cNvSpPr>
          <p:nvPr>
            <p:ph type="sldImg"/>
          </p:nvPr>
        </p:nvSpPr>
        <p:spPr>
          <a:ln/>
        </p:spPr>
      </p:sp>
      <p:sp>
        <p:nvSpPr>
          <p:cNvPr id="165891" name="2 Marcador de notas"/>
          <p:cNvSpPr>
            <a:spLocks noGrp="1"/>
          </p:cNvSpPr>
          <p:nvPr>
            <p:ph type="body" idx="1"/>
          </p:nvPr>
        </p:nvSpPr>
        <p:spPr>
          <a:noFill/>
          <a:ln/>
        </p:spPr>
        <p:txBody>
          <a:bodyPr/>
          <a:lstStyle/>
          <a:p>
            <a:endParaRPr lang="es-MX" smtClean="0">
              <a:latin typeface="Arial" charset="0"/>
            </a:endParaRPr>
          </a:p>
        </p:txBody>
      </p:sp>
      <p:sp>
        <p:nvSpPr>
          <p:cNvPr id="165892" name="3 Marcador de número de diapositiva"/>
          <p:cNvSpPr>
            <a:spLocks noGrp="1"/>
          </p:cNvSpPr>
          <p:nvPr>
            <p:ph type="sldNum" sz="quarter" idx="5"/>
          </p:nvPr>
        </p:nvSpPr>
        <p:spPr>
          <a:noFill/>
        </p:spPr>
        <p:txBody>
          <a:bodyPr/>
          <a:lstStyle/>
          <a:p>
            <a:fld id="{8005163C-BDDA-4D99-AFEC-0F9B388C163A}" type="slidenum">
              <a:rPr lang="es-ES" smtClean="0">
                <a:latin typeface="Arial" charset="0"/>
              </a:rPr>
              <a:pPr/>
              <a:t>67</a:t>
            </a:fld>
            <a:endParaRPr lang="es-ES" smtClean="0">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1 Marcador de imagen de diapositiva"/>
          <p:cNvSpPr>
            <a:spLocks noGrp="1" noRot="1" noChangeAspect="1" noTextEdit="1"/>
          </p:cNvSpPr>
          <p:nvPr>
            <p:ph type="sldImg"/>
          </p:nvPr>
        </p:nvSpPr>
        <p:spPr>
          <a:ln/>
        </p:spPr>
      </p:sp>
      <p:sp>
        <p:nvSpPr>
          <p:cNvPr id="166915" name="2 Marcador de notas"/>
          <p:cNvSpPr>
            <a:spLocks noGrp="1"/>
          </p:cNvSpPr>
          <p:nvPr>
            <p:ph type="body" idx="1"/>
          </p:nvPr>
        </p:nvSpPr>
        <p:spPr>
          <a:noFill/>
          <a:ln/>
        </p:spPr>
        <p:txBody>
          <a:bodyPr/>
          <a:lstStyle/>
          <a:p>
            <a:endParaRPr lang="es-MX" smtClean="0">
              <a:latin typeface="Arial" charset="0"/>
            </a:endParaRPr>
          </a:p>
        </p:txBody>
      </p:sp>
      <p:sp>
        <p:nvSpPr>
          <p:cNvPr id="166916" name="3 Marcador de número de diapositiva"/>
          <p:cNvSpPr>
            <a:spLocks noGrp="1"/>
          </p:cNvSpPr>
          <p:nvPr>
            <p:ph type="sldNum" sz="quarter" idx="5"/>
          </p:nvPr>
        </p:nvSpPr>
        <p:spPr>
          <a:noFill/>
        </p:spPr>
        <p:txBody>
          <a:bodyPr/>
          <a:lstStyle/>
          <a:p>
            <a:fld id="{2B159D4E-C01C-4E33-A58E-5693453021F2}" type="slidenum">
              <a:rPr lang="es-ES" smtClean="0">
                <a:latin typeface="Arial" charset="0"/>
              </a:rPr>
              <a:pPr/>
              <a:t>68</a:t>
            </a:fld>
            <a:endParaRPr lang="es-ES" smtClean="0">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1 Marcador de imagen de diapositiva"/>
          <p:cNvSpPr>
            <a:spLocks noGrp="1" noRot="1" noChangeAspect="1" noTextEdit="1"/>
          </p:cNvSpPr>
          <p:nvPr>
            <p:ph type="sldImg"/>
          </p:nvPr>
        </p:nvSpPr>
        <p:spPr>
          <a:ln/>
        </p:spPr>
      </p:sp>
      <p:sp>
        <p:nvSpPr>
          <p:cNvPr id="167939" name="2 Marcador de notas"/>
          <p:cNvSpPr>
            <a:spLocks noGrp="1"/>
          </p:cNvSpPr>
          <p:nvPr>
            <p:ph type="body" idx="1"/>
          </p:nvPr>
        </p:nvSpPr>
        <p:spPr>
          <a:noFill/>
          <a:ln/>
        </p:spPr>
        <p:txBody>
          <a:bodyPr/>
          <a:lstStyle/>
          <a:p>
            <a:endParaRPr lang="es-MX" smtClean="0">
              <a:latin typeface="Arial" charset="0"/>
            </a:endParaRPr>
          </a:p>
        </p:txBody>
      </p:sp>
      <p:sp>
        <p:nvSpPr>
          <p:cNvPr id="167940" name="3 Marcador de número de diapositiva"/>
          <p:cNvSpPr>
            <a:spLocks noGrp="1"/>
          </p:cNvSpPr>
          <p:nvPr>
            <p:ph type="sldNum" sz="quarter" idx="5"/>
          </p:nvPr>
        </p:nvSpPr>
        <p:spPr>
          <a:noFill/>
        </p:spPr>
        <p:txBody>
          <a:bodyPr/>
          <a:lstStyle/>
          <a:p>
            <a:fld id="{2CE0560C-E1BC-4604-94EF-38E26C04BDB0}" type="slidenum">
              <a:rPr lang="es-ES" smtClean="0">
                <a:latin typeface="Arial" charset="0"/>
              </a:rPr>
              <a:pPr/>
              <a:t>69</a:t>
            </a:fld>
            <a:endParaRPr lang="es-E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Marcador de imagen de diapositiva"/>
          <p:cNvSpPr>
            <a:spLocks noGrp="1" noRot="1" noChangeAspect="1" noTextEdit="1"/>
          </p:cNvSpPr>
          <p:nvPr>
            <p:ph type="sldImg"/>
          </p:nvPr>
        </p:nvSpPr>
        <p:spPr>
          <a:ln/>
        </p:spPr>
      </p:sp>
      <p:sp>
        <p:nvSpPr>
          <p:cNvPr id="102403" name="2 Marcador de notas"/>
          <p:cNvSpPr>
            <a:spLocks noGrp="1"/>
          </p:cNvSpPr>
          <p:nvPr>
            <p:ph type="body" idx="1"/>
          </p:nvPr>
        </p:nvSpPr>
        <p:spPr>
          <a:noFill/>
          <a:ln/>
        </p:spPr>
        <p:txBody>
          <a:bodyPr/>
          <a:lstStyle/>
          <a:p>
            <a:endParaRPr lang="es-MX" smtClean="0">
              <a:latin typeface="Arial" charset="0"/>
            </a:endParaRPr>
          </a:p>
        </p:txBody>
      </p:sp>
      <p:sp>
        <p:nvSpPr>
          <p:cNvPr id="102404" name="3 Marcador de número de diapositiva"/>
          <p:cNvSpPr>
            <a:spLocks noGrp="1"/>
          </p:cNvSpPr>
          <p:nvPr>
            <p:ph type="sldNum" sz="quarter" idx="5"/>
          </p:nvPr>
        </p:nvSpPr>
        <p:spPr>
          <a:noFill/>
        </p:spPr>
        <p:txBody>
          <a:bodyPr/>
          <a:lstStyle/>
          <a:p>
            <a:fld id="{648D62BA-F5B9-4E52-8AE8-2D6E986CEFB3}" type="slidenum">
              <a:rPr lang="es-ES" smtClean="0">
                <a:latin typeface="Arial" charset="0"/>
              </a:rPr>
              <a:pPr/>
              <a:t>7</a:t>
            </a:fld>
            <a:endParaRPr lang="es-ES" smtClean="0">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744C4BE8-BB78-40C8-B649-A74947F4207D}" type="slidenum">
              <a:rPr lang="es-ES" smtClean="0"/>
              <a:pPr>
                <a:defRPr/>
              </a:pPr>
              <a:t>70</a:t>
            </a:fld>
            <a:endParaRPr lang="es-E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744C4BE8-BB78-40C8-B649-A74947F4207D}" type="slidenum">
              <a:rPr lang="es-ES" smtClean="0"/>
              <a:pPr>
                <a:defRPr/>
              </a:pPr>
              <a:t>72</a:t>
            </a:fld>
            <a:endParaRPr lang="es-E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73</a:t>
            </a:fld>
            <a:endParaRPr lang="es-ES" smtClean="0">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74</a:t>
            </a:fld>
            <a:endParaRPr lang="es-ES" smtClean="0">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75</a:t>
            </a:fld>
            <a:endParaRPr lang="es-ES" smtClean="0">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76</a:t>
            </a:fld>
            <a:endParaRPr lang="es-ES" smtClean="0">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77</a:t>
            </a:fld>
            <a:endParaRPr lang="es-ES" smtClean="0">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78</a:t>
            </a:fld>
            <a:endParaRPr lang="es-ES" smtClean="0">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79</a:t>
            </a:fld>
            <a:endParaRPr lang="es-ES" smtClean="0">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80</a:t>
            </a:fld>
            <a:endParaRPr lang="es-E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Marcador de imagen de diapositiva"/>
          <p:cNvSpPr>
            <a:spLocks noGrp="1" noRot="1" noChangeAspect="1" noTextEdit="1"/>
          </p:cNvSpPr>
          <p:nvPr>
            <p:ph type="sldImg"/>
          </p:nvPr>
        </p:nvSpPr>
        <p:spPr>
          <a:ln/>
        </p:spPr>
      </p:sp>
      <p:sp>
        <p:nvSpPr>
          <p:cNvPr id="103427" name="2 Marcador de notas"/>
          <p:cNvSpPr>
            <a:spLocks noGrp="1"/>
          </p:cNvSpPr>
          <p:nvPr>
            <p:ph type="body" idx="1"/>
          </p:nvPr>
        </p:nvSpPr>
        <p:spPr>
          <a:noFill/>
          <a:ln/>
        </p:spPr>
        <p:txBody>
          <a:bodyPr/>
          <a:lstStyle/>
          <a:p>
            <a:endParaRPr lang="es-MX" smtClean="0">
              <a:latin typeface="Arial" charset="0"/>
            </a:endParaRPr>
          </a:p>
        </p:txBody>
      </p:sp>
      <p:sp>
        <p:nvSpPr>
          <p:cNvPr id="103428" name="3 Marcador de número de diapositiva"/>
          <p:cNvSpPr>
            <a:spLocks noGrp="1"/>
          </p:cNvSpPr>
          <p:nvPr>
            <p:ph type="sldNum" sz="quarter" idx="5"/>
          </p:nvPr>
        </p:nvSpPr>
        <p:spPr>
          <a:noFill/>
        </p:spPr>
        <p:txBody>
          <a:bodyPr/>
          <a:lstStyle/>
          <a:p>
            <a:fld id="{B576C0A9-9750-46E4-AD02-6561F9516E52}" type="slidenum">
              <a:rPr lang="es-ES" smtClean="0">
                <a:latin typeface="Arial" charset="0"/>
              </a:rPr>
              <a:pPr/>
              <a:t>8</a:t>
            </a:fld>
            <a:endParaRPr lang="es-ES" smtClean="0">
              <a:latin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81</a:t>
            </a:fld>
            <a:endParaRPr lang="es-ES" smtClean="0">
              <a:latin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82</a:t>
            </a:fld>
            <a:endParaRPr lang="es-ES" smtClean="0">
              <a:latin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83</a:t>
            </a:fld>
            <a:endParaRPr lang="es-ES" smtClean="0">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1 Marcador de imagen de diapositiva"/>
          <p:cNvSpPr>
            <a:spLocks noGrp="1" noRot="1" noChangeAspect="1" noTextEdit="1"/>
          </p:cNvSpPr>
          <p:nvPr>
            <p:ph type="sldImg"/>
          </p:nvPr>
        </p:nvSpPr>
        <p:spPr>
          <a:ln/>
        </p:spPr>
      </p:sp>
      <p:sp>
        <p:nvSpPr>
          <p:cNvPr id="179203" name="2 Marcador de notas"/>
          <p:cNvSpPr>
            <a:spLocks noGrp="1"/>
          </p:cNvSpPr>
          <p:nvPr>
            <p:ph type="body" idx="1"/>
          </p:nvPr>
        </p:nvSpPr>
        <p:spPr>
          <a:noFill/>
          <a:ln/>
        </p:spPr>
        <p:txBody>
          <a:bodyPr/>
          <a:lstStyle/>
          <a:p>
            <a:endParaRPr lang="es-MX" smtClean="0">
              <a:latin typeface="Arial" charset="0"/>
            </a:endParaRPr>
          </a:p>
        </p:txBody>
      </p:sp>
      <p:sp>
        <p:nvSpPr>
          <p:cNvPr id="179204" name="3 Marcador de número de diapositiva"/>
          <p:cNvSpPr>
            <a:spLocks noGrp="1"/>
          </p:cNvSpPr>
          <p:nvPr>
            <p:ph type="sldNum" sz="quarter" idx="5"/>
          </p:nvPr>
        </p:nvSpPr>
        <p:spPr>
          <a:noFill/>
        </p:spPr>
        <p:txBody>
          <a:bodyPr/>
          <a:lstStyle/>
          <a:p>
            <a:fld id="{80A61316-6B40-4526-8C03-E233E844FA28}" type="slidenum">
              <a:rPr lang="es-ES" smtClean="0">
                <a:latin typeface="Arial" charset="0"/>
              </a:rPr>
              <a:pPr/>
              <a:t>84</a:t>
            </a:fld>
            <a:endParaRPr lang="es-ES" smtClean="0">
              <a:latin typeface="Arial"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1 Marcador de imagen de diapositiva"/>
          <p:cNvSpPr>
            <a:spLocks noGrp="1" noRot="1" noChangeAspect="1" noTextEdit="1"/>
          </p:cNvSpPr>
          <p:nvPr>
            <p:ph type="sldImg"/>
          </p:nvPr>
        </p:nvSpPr>
        <p:spPr>
          <a:ln/>
        </p:spPr>
      </p:sp>
      <p:sp>
        <p:nvSpPr>
          <p:cNvPr id="183299" name="2 Marcador de notas"/>
          <p:cNvSpPr>
            <a:spLocks noGrp="1"/>
          </p:cNvSpPr>
          <p:nvPr>
            <p:ph type="body" idx="1"/>
          </p:nvPr>
        </p:nvSpPr>
        <p:spPr>
          <a:noFill/>
          <a:ln/>
        </p:spPr>
        <p:txBody>
          <a:bodyPr/>
          <a:lstStyle/>
          <a:p>
            <a:endParaRPr lang="es-MX" smtClean="0">
              <a:latin typeface="Arial" charset="0"/>
            </a:endParaRPr>
          </a:p>
        </p:txBody>
      </p:sp>
      <p:sp>
        <p:nvSpPr>
          <p:cNvPr id="183300" name="3 Marcador de número de diapositiva"/>
          <p:cNvSpPr>
            <a:spLocks noGrp="1"/>
          </p:cNvSpPr>
          <p:nvPr>
            <p:ph type="sldNum" sz="quarter" idx="5"/>
          </p:nvPr>
        </p:nvSpPr>
        <p:spPr>
          <a:noFill/>
        </p:spPr>
        <p:txBody>
          <a:bodyPr/>
          <a:lstStyle/>
          <a:p>
            <a:fld id="{0CDAD0BE-0C51-418C-98B0-E8B61ED3CF44}" type="slidenum">
              <a:rPr lang="es-ES" smtClean="0">
                <a:latin typeface="Arial" charset="0"/>
              </a:rPr>
              <a:pPr/>
              <a:t>85</a:t>
            </a:fld>
            <a:endParaRPr lang="es-E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Marcador de imagen de diapositiva"/>
          <p:cNvSpPr>
            <a:spLocks noGrp="1" noRot="1" noChangeAspect="1" noTextEdit="1"/>
          </p:cNvSpPr>
          <p:nvPr>
            <p:ph type="sldImg"/>
          </p:nvPr>
        </p:nvSpPr>
        <p:spPr>
          <a:ln/>
        </p:spPr>
      </p:sp>
      <p:sp>
        <p:nvSpPr>
          <p:cNvPr id="105475" name="2 Marcador de notas"/>
          <p:cNvSpPr>
            <a:spLocks noGrp="1"/>
          </p:cNvSpPr>
          <p:nvPr>
            <p:ph type="body" idx="1"/>
          </p:nvPr>
        </p:nvSpPr>
        <p:spPr>
          <a:noFill/>
          <a:ln/>
        </p:spPr>
        <p:txBody>
          <a:bodyPr/>
          <a:lstStyle/>
          <a:p>
            <a:endParaRPr lang="es-MX" smtClean="0">
              <a:latin typeface="Arial" charset="0"/>
            </a:endParaRPr>
          </a:p>
        </p:txBody>
      </p:sp>
      <p:sp>
        <p:nvSpPr>
          <p:cNvPr id="105476" name="3 Marcador de número de diapositiva"/>
          <p:cNvSpPr>
            <a:spLocks noGrp="1"/>
          </p:cNvSpPr>
          <p:nvPr>
            <p:ph type="sldNum" sz="quarter" idx="5"/>
          </p:nvPr>
        </p:nvSpPr>
        <p:spPr>
          <a:noFill/>
        </p:spPr>
        <p:txBody>
          <a:bodyPr/>
          <a:lstStyle/>
          <a:p>
            <a:fld id="{C833C6AF-4533-46B7-BD7E-C7B35E07DFD3}" type="slidenum">
              <a:rPr lang="es-ES" smtClean="0">
                <a:latin typeface="Arial" charset="0"/>
              </a:rPr>
              <a:pPr/>
              <a:t>9</a:t>
            </a:fld>
            <a:endParaRPr lang="es-E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ítulo y objetos">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ítulo y objetos">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ítulo y objetos">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ítulo y objetos">
    <p:spTree>
      <p:nvGrpSpPr>
        <p:cNvPr id="1" name=""/>
        <p:cNvGrpSpPr/>
        <p:nvPr/>
      </p:nvGrpSpPr>
      <p:grpSpPr>
        <a:xfrm>
          <a:off x="0" y="0"/>
          <a:ext cx="0" cy="0"/>
          <a:chOff x="0" y="0"/>
          <a:chExt cx="0" cy="0"/>
        </a:xfrm>
      </p:grpSpPr>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ítulo y objetos">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3_Título y objetos">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6_Título y objetos">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ítulo y diagrama u organigrama">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s-MX"/>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MX"/>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FDEAA4E-B2A1-4C89-B368-2F6846AB9F86}" type="datetimeFigureOut">
              <a:rPr lang="es-MX" smtClean="0"/>
              <a:pPr/>
              <a:t>24/02/2014</a:t>
            </a:fld>
            <a:endParaRPr lang="es-MX"/>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CCAA74D-4969-4C43-9F02-57E9BBA7243B}" type="slidenum">
              <a:rPr lang="es-MX" smtClean="0"/>
              <a:pPr/>
              <a:t>‹Nº›</a:t>
            </a:fld>
            <a:endParaRPr lang="es-MX"/>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8_Título y objetos">
    <p:spTree>
      <p:nvGrpSpPr>
        <p:cNvPr id="1" name=""/>
        <p:cNvGrpSpPr/>
        <p:nvPr/>
      </p:nvGrpSpPr>
      <p:grpSpPr>
        <a:xfrm>
          <a:off x="0" y="0"/>
          <a:ext cx="0" cy="0"/>
          <a:chOff x="0" y="0"/>
          <a:chExt cx="0" cy="0"/>
        </a:xfrm>
      </p:grpSpPr>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1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2" name="4 Imagen" descr="Presentación1.jpg"/>
          <p:cNvPicPr>
            <a:picLocks noChangeAspect="1"/>
          </p:cNvPicPr>
          <p:nvPr userDrawn="1"/>
        </p:nvPicPr>
        <p:blipFill>
          <a:blip r:embed="rId2" cstate="print"/>
          <a:srcRect l="45972" t="46111" r="46111" b="46111"/>
          <a:stretch>
            <a:fillRect/>
          </a:stretch>
        </p:blipFill>
        <p:spPr bwMode="auto">
          <a:xfrm>
            <a:off x="112713" y="76200"/>
            <a:ext cx="723900" cy="533400"/>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ido">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CCE 2011 FONDO2.jpg"/>
          <p:cNvPicPr>
            <a:picLocks noChangeAspect="1"/>
          </p:cNvPicPr>
          <p:nvPr/>
        </p:nvPicPr>
        <p:blipFill>
          <a:blip r:embed="rId27" cstate="print"/>
          <a:stretch>
            <a:fillRect/>
          </a:stretch>
        </p:blipFill>
        <p:spPr>
          <a:xfrm>
            <a:off x="0" y="0"/>
            <a:ext cx="9144000" cy="6858000"/>
          </a:xfrm>
          <a:prstGeom prst="rect">
            <a:avLst/>
          </a:prstGeom>
        </p:spPr>
      </p:pic>
      <p:cxnSp>
        <p:nvCxnSpPr>
          <p:cNvPr id="6" name="Straight Connector 6"/>
          <p:cNvCxnSpPr/>
          <p:nvPr/>
        </p:nvCxnSpPr>
        <p:spPr bwMode="auto">
          <a:xfrm rot="10800000">
            <a:off x="4591050" y="438150"/>
            <a:ext cx="4552952" cy="0"/>
          </a:xfrm>
          <a:prstGeom prst="line">
            <a:avLst/>
          </a:prstGeom>
          <a:ln w="19050">
            <a:solidFill>
              <a:srgbClr val="003399"/>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spTree>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9" r:id="rId4"/>
    <p:sldLayoutId id="2147483950"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70" r:id="rId19"/>
    <p:sldLayoutId id="2147483973" r:id="rId20"/>
    <p:sldLayoutId id="2147483975" r:id="rId21"/>
    <p:sldLayoutId id="2147483976" r:id="rId22"/>
    <p:sldLayoutId id="2147483977" r:id="rId23"/>
    <p:sldLayoutId id="2147483978" r:id="rId24"/>
    <p:sldLayoutId id="2147483979" r:id="rId25"/>
  </p:sldLayoutIdLst>
  <p:transition>
    <p:wipe dir="r"/>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7.jpeg"/><Relationship Id="rId18" Type="http://schemas.openxmlformats.org/officeDocument/2006/relationships/image" Target="../media/image32.png"/><Relationship Id="rId3" Type="http://schemas.openxmlformats.org/officeDocument/2006/relationships/image" Target="../media/image12.png"/><Relationship Id="rId21" Type="http://schemas.openxmlformats.org/officeDocument/2006/relationships/image" Target="../media/image35.png"/><Relationship Id="rId7" Type="http://schemas.openxmlformats.org/officeDocument/2006/relationships/image" Target="../media/image17.pn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notesSlide" Target="../notesSlides/notesSlide20.xml"/><Relationship Id="rId16" Type="http://schemas.openxmlformats.org/officeDocument/2006/relationships/image" Target="../media/image30.jpe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20.png"/><Relationship Id="rId14" Type="http://schemas.openxmlformats.org/officeDocument/2006/relationships/image" Target="../media/image28.png"/><Relationship Id="rId22"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www.conacyt.mx/index.html" TargetMode="External"/><Relationship Id="rId7" Type="http://schemas.openxmlformats.org/officeDocument/2006/relationships/hyperlink" Target="http://www.utexas.edu/"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70.jpeg"/><Relationship Id="rId4" Type="http://schemas.openxmlformats.org/officeDocument/2006/relationships/image" Target="../media/image69.tiff"/></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74.emf"/><Relationship Id="rId5" Type="http://schemas.openxmlformats.org/officeDocument/2006/relationships/image" Target="../media/image73.pn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openxmlformats.org/officeDocument/2006/relationships/chart" Target="../charts/chart3.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20.xml"/><Relationship Id="rId4" Type="http://schemas.openxmlformats.org/officeDocument/2006/relationships/chart" Target="../charts/chart4.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47.xml"/><Relationship Id="rId1" Type="http://schemas.openxmlformats.org/officeDocument/2006/relationships/slideLayout" Target="../slideLayouts/slideLayout21.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jpe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99.png"/><Relationship Id="rId18" Type="http://schemas.openxmlformats.org/officeDocument/2006/relationships/image" Target="../media/image104.png"/><Relationship Id="rId26" Type="http://schemas.openxmlformats.org/officeDocument/2006/relationships/image" Target="../media/image112.png"/><Relationship Id="rId3" Type="http://schemas.openxmlformats.org/officeDocument/2006/relationships/image" Target="../media/image91.png"/><Relationship Id="rId21" Type="http://schemas.openxmlformats.org/officeDocument/2006/relationships/image" Target="../media/image107.png"/><Relationship Id="rId7" Type="http://schemas.openxmlformats.org/officeDocument/2006/relationships/image" Target="../media/image49.jpeg"/><Relationship Id="rId12" Type="http://schemas.openxmlformats.org/officeDocument/2006/relationships/image" Target="../media/image98.jpeg"/><Relationship Id="rId17" Type="http://schemas.openxmlformats.org/officeDocument/2006/relationships/image" Target="../media/image103.png"/><Relationship Id="rId25" Type="http://schemas.openxmlformats.org/officeDocument/2006/relationships/image" Target="../media/image111.png"/><Relationship Id="rId2" Type="http://schemas.openxmlformats.org/officeDocument/2006/relationships/notesSlide" Target="../notesSlides/notesSlide49.xml"/><Relationship Id="rId16" Type="http://schemas.openxmlformats.org/officeDocument/2006/relationships/image" Target="../media/image102.jpeg"/><Relationship Id="rId20" Type="http://schemas.openxmlformats.org/officeDocument/2006/relationships/image" Target="../media/image106.png"/><Relationship Id="rId29" Type="http://schemas.openxmlformats.org/officeDocument/2006/relationships/image" Target="../media/image115.jpeg"/><Relationship Id="rId1" Type="http://schemas.openxmlformats.org/officeDocument/2006/relationships/slideLayout" Target="../slideLayouts/slideLayout22.xml"/><Relationship Id="rId6" Type="http://schemas.openxmlformats.org/officeDocument/2006/relationships/image" Target="../media/image94.jpeg"/><Relationship Id="rId11" Type="http://schemas.openxmlformats.org/officeDocument/2006/relationships/image" Target="../media/image97.png"/><Relationship Id="rId24" Type="http://schemas.openxmlformats.org/officeDocument/2006/relationships/image" Target="../media/image110.png"/><Relationship Id="rId32" Type="http://schemas.openxmlformats.org/officeDocument/2006/relationships/image" Target="../media/image118.png"/><Relationship Id="rId5" Type="http://schemas.openxmlformats.org/officeDocument/2006/relationships/image" Target="../media/image93.jpeg"/><Relationship Id="rId15" Type="http://schemas.openxmlformats.org/officeDocument/2006/relationships/image" Target="../media/image101.png"/><Relationship Id="rId23" Type="http://schemas.openxmlformats.org/officeDocument/2006/relationships/image" Target="../media/image109.png"/><Relationship Id="rId28" Type="http://schemas.openxmlformats.org/officeDocument/2006/relationships/image" Target="../media/image114.png"/><Relationship Id="rId10" Type="http://schemas.openxmlformats.org/officeDocument/2006/relationships/image" Target="../media/image96.jpeg"/><Relationship Id="rId19" Type="http://schemas.openxmlformats.org/officeDocument/2006/relationships/image" Target="../media/image105.png"/><Relationship Id="rId31" Type="http://schemas.openxmlformats.org/officeDocument/2006/relationships/image" Target="../media/image117.jpeg"/><Relationship Id="rId4" Type="http://schemas.openxmlformats.org/officeDocument/2006/relationships/image" Target="../media/image92.png"/><Relationship Id="rId9" Type="http://schemas.openxmlformats.org/officeDocument/2006/relationships/image" Target="../media/image95.jpeg"/><Relationship Id="rId14" Type="http://schemas.openxmlformats.org/officeDocument/2006/relationships/image" Target="../media/image100.jpeg"/><Relationship Id="rId22" Type="http://schemas.openxmlformats.org/officeDocument/2006/relationships/image" Target="../media/image108.jpeg"/><Relationship Id="rId27" Type="http://schemas.openxmlformats.org/officeDocument/2006/relationships/image" Target="../media/image113.png"/><Relationship Id="rId30" Type="http://schemas.openxmlformats.org/officeDocument/2006/relationships/image" Target="../media/image1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jpeg"/><Relationship Id="rId18" Type="http://schemas.openxmlformats.org/officeDocument/2006/relationships/image" Target="../media/image48.jpe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jpeg"/><Relationship Id="rId2" Type="http://schemas.openxmlformats.org/officeDocument/2006/relationships/notesSlide" Target="../notesSlides/notesSlide51.xml"/><Relationship Id="rId16" Type="http://schemas.openxmlformats.org/officeDocument/2006/relationships/image" Target="../media/image132.png"/><Relationship Id="rId20" Type="http://schemas.openxmlformats.org/officeDocument/2006/relationships/image" Target="../media/image135.jpeg"/><Relationship Id="rId1" Type="http://schemas.openxmlformats.org/officeDocument/2006/relationships/slideLayout" Target="../slideLayouts/slideLayout24.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jpeg"/><Relationship Id="rId10" Type="http://schemas.openxmlformats.org/officeDocument/2006/relationships/image" Target="../media/image126.jpeg"/><Relationship Id="rId19" Type="http://schemas.openxmlformats.org/officeDocument/2006/relationships/image" Target="../media/image134.png"/><Relationship Id="rId4" Type="http://schemas.openxmlformats.org/officeDocument/2006/relationships/image" Target="../media/image120.png"/><Relationship Id="rId9" Type="http://schemas.openxmlformats.org/officeDocument/2006/relationships/image" Target="../media/image125.jpeg"/><Relationship Id="rId14" Type="http://schemas.openxmlformats.org/officeDocument/2006/relationships/image" Target="../media/image130.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www.nanotecnologia.mx/" TargetMode="External"/><Relationship Id="rId7" Type="http://schemas.openxmlformats.org/officeDocument/2006/relationships/image" Target="../media/image139.pn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image" Target="../media/image141.tiff"/></Relationships>
</file>

<file path=ppt/slides/_rels/slide5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144.png"/><Relationship Id="rId4" Type="http://schemas.openxmlformats.org/officeDocument/2006/relationships/image" Target="../media/image143.png"/></Relationships>
</file>

<file path=ppt/slides/_rels/slide56.xml.rels><?xml version="1.0" encoding="UTF-8" standalone="yes"?>
<Relationships xmlns="http://schemas.openxmlformats.org/package/2006/relationships"><Relationship Id="rId3" Type="http://schemas.openxmlformats.org/officeDocument/2006/relationships/hyperlink" Target="http://pnn.cimav.edu.mx/" TargetMode="External"/><Relationship Id="rId2" Type="http://schemas.openxmlformats.org/officeDocument/2006/relationships/notesSlide" Target="../notesSlides/notesSlide56.xml"/><Relationship Id="rId1" Type="http://schemas.openxmlformats.org/officeDocument/2006/relationships/slideLayout" Target="../slideLayouts/slideLayout15.xml"/><Relationship Id="rId5" Type="http://schemas.openxmlformats.org/officeDocument/2006/relationships/image" Target="../media/image140.png"/><Relationship Id="rId4" Type="http://schemas.openxmlformats.org/officeDocument/2006/relationships/image" Target="../media/image145.png"/></Relationships>
</file>

<file path=ppt/slides/_rels/slide57.xml.rels><?xml version="1.0" encoding="UTF-8" standalone="yes"?>
<Relationships xmlns="http://schemas.openxmlformats.org/package/2006/relationships"><Relationship Id="rId3" Type="http://schemas.openxmlformats.org/officeDocument/2006/relationships/hyperlink" Target="http://www.nanotech.cimav.edu.mx/" TargetMode="External"/><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146.jpeg"/></Relationships>
</file>

<file path=ppt/slides/_rels/slide58.xml.rels><?xml version="1.0" encoding="UTF-8" standalone="yes"?>
<Relationships xmlns="http://schemas.openxmlformats.org/package/2006/relationships"><Relationship Id="rId3" Type="http://schemas.openxmlformats.org/officeDocument/2006/relationships/hyperlink" Target="http://www.nanotech.cimav.edu.mx/" TargetMode="External"/><Relationship Id="rId2" Type="http://schemas.openxmlformats.org/officeDocument/2006/relationships/notesSlide" Target="../notesSlides/notesSlide58.xml"/><Relationship Id="rId1" Type="http://schemas.openxmlformats.org/officeDocument/2006/relationships/slideLayout" Target="../slideLayouts/slideLayout10.xml"/><Relationship Id="rId4" Type="http://schemas.openxmlformats.org/officeDocument/2006/relationships/image" Target="../media/image146.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6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chart" Target="../charts/chart10.xml"/></Relationships>
</file>

<file path=ppt/slides/_rels/slide6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6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148.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5" name="TextBox 2"/>
          <p:cNvSpPr txBox="1"/>
          <p:nvPr/>
        </p:nvSpPr>
        <p:spPr>
          <a:xfrm>
            <a:off x="237467" y="6473310"/>
            <a:ext cx="3383495" cy="400110"/>
          </a:xfrm>
          <a:prstGeom prst="rect">
            <a:avLst/>
          </a:prstGeom>
          <a:noFill/>
        </p:spPr>
        <p:txBody>
          <a:bodyPr wrap="square" rtlCol="0">
            <a:spAutoFit/>
          </a:bodyPr>
          <a:lstStyle/>
          <a:p>
            <a:pPr algn="l"/>
            <a:r>
              <a:rPr lang="es-MX" sz="2000" dirty="0" smtClean="0">
                <a:solidFill>
                  <a:schemeClr val="bg1"/>
                </a:solidFill>
                <a:effectLst>
                  <a:outerShdw blurRad="38100" dist="38100" dir="2700000" algn="tl">
                    <a:srgbClr val="000000">
                      <a:alpha val="43137"/>
                    </a:srgbClr>
                  </a:outerShdw>
                </a:effectLst>
              </a:rPr>
              <a:t>cda.cimav.edu.mx</a:t>
            </a:r>
            <a:endParaRPr lang="en-US" sz="2000" b="1" dirty="0">
              <a:solidFill>
                <a:schemeClr val="bg1"/>
              </a:solidFill>
              <a:effectLst>
                <a:outerShdw blurRad="38100" dist="38100" dir="2700000" algn="tl">
                  <a:srgbClr val="000000">
                    <a:alpha val="43137"/>
                  </a:srgbClr>
                </a:outerShdw>
              </a:effectLst>
            </a:endParaRPr>
          </a:p>
        </p:txBody>
      </p:sp>
      <p:sp>
        <p:nvSpPr>
          <p:cNvPr id="6" name="TextBox 2"/>
          <p:cNvSpPr txBox="1"/>
          <p:nvPr/>
        </p:nvSpPr>
        <p:spPr>
          <a:xfrm>
            <a:off x="4727643" y="5315722"/>
            <a:ext cx="4243537" cy="954107"/>
          </a:xfrm>
          <a:prstGeom prst="rect">
            <a:avLst/>
          </a:prstGeom>
          <a:solidFill>
            <a:srgbClr val="0070C0">
              <a:alpha val="57000"/>
            </a:srgbClr>
          </a:solidFill>
        </p:spPr>
        <p:txBody>
          <a:bodyPr wrap="square" rtlCol="0">
            <a:spAutoFit/>
          </a:bodyPr>
          <a:lstStyle/>
          <a:p>
            <a:pPr algn="r"/>
            <a:r>
              <a:rPr lang="es-MX" sz="3200" u="none" dirty="0" smtClean="0">
                <a:solidFill>
                  <a:schemeClr val="bg1"/>
                </a:solidFill>
                <a:effectLst>
                  <a:outerShdw blurRad="38100" dist="38100" dir="2700000" algn="tl">
                    <a:srgbClr val="000000">
                      <a:alpha val="43137"/>
                    </a:srgbClr>
                  </a:outerShdw>
                </a:effectLst>
              </a:rPr>
              <a:t>II Sesión Consejo</a:t>
            </a:r>
          </a:p>
          <a:p>
            <a:pPr algn="r"/>
            <a:r>
              <a:rPr lang="es-MX" sz="2400" u="none" dirty="0" smtClean="0">
                <a:solidFill>
                  <a:schemeClr val="bg1"/>
                </a:solidFill>
                <a:effectLst>
                  <a:outerShdw blurRad="38100" dist="38100" dir="2700000" algn="tl">
                    <a:srgbClr val="000000">
                      <a:alpha val="43137"/>
                    </a:srgbClr>
                  </a:outerShdw>
                </a:effectLst>
              </a:rPr>
              <a:t>de Administración 2011</a:t>
            </a:r>
            <a:endParaRPr lang="en-US" sz="2400" b="1" u="none" dirty="0">
              <a:solidFill>
                <a:schemeClr val="bg1"/>
              </a:solidFill>
              <a:effectLst>
                <a:outerShdw blurRad="38100" dist="38100" dir="2700000" algn="tl">
                  <a:srgbClr val="000000">
                    <a:alpha val="43137"/>
                  </a:srgbClr>
                </a:outerShdw>
              </a:effectLst>
            </a:endParaRP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0827" y="68091"/>
            <a:ext cx="6614809" cy="400110"/>
          </a:xfrm>
          <a:prstGeom prst="rect">
            <a:avLst/>
          </a:prstGeom>
          <a:noFill/>
        </p:spPr>
        <p:txBody>
          <a:bodyPr wrap="square" rtlCol="0">
            <a:spAutoFit/>
          </a:bodyPr>
          <a:lstStyle/>
          <a:p>
            <a:pPr algn="r"/>
            <a:r>
              <a:rPr lang="es-MX" sz="2000" u="none" dirty="0" smtClean="0">
                <a:solidFill>
                  <a:srgbClr val="353599"/>
                </a:solidFill>
              </a:rPr>
              <a:t>FORTALEZAS Y BARRERAS</a:t>
            </a:r>
            <a:endParaRPr lang="es-MX" sz="2000" u="none" dirty="0">
              <a:solidFill>
                <a:srgbClr val="353599"/>
              </a:solidFill>
            </a:endParaRPr>
          </a:p>
        </p:txBody>
      </p:sp>
      <p:sp>
        <p:nvSpPr>
          <p:cNvPr id="3" name="Rectangle 1"/>
          <p:cNvSpPr>
            <a:spLocks noChangeArrowheads="1"/>
          </p:cNvSpPr>
          <p:nvPr/>
        </p:nvSpPr>
        <p:spPr bwMode="auto">
          <a:xfrm>
            <a:off x="168166" y="1402046"/>
            <a:ext cx="8975833"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25" lvl="0" indent="-174625" eaLnBrk="0" hangingPunct="0">
              <a:buFont typeface="Wingdings" pitchFamily="2" charset="2"/>
              <a:buChar char="ü"/>
            </a:pPr>
            <a:r>
              <a:rPr lang="es-MX" sz="1300" u="none" dirty="0" smtClean="0">
                <a:solidFill>
                  <a:srgbClr val="FF0000"/>
                </a:solidFill>
                <a:latin typeface="Arial" pitchFamily="34" charset="0"/>
                <a:ea typeface="Calibri" pitchFamily="34" charset="0"/>
                <a:cs typeface="Arial" pitchFamily="34" charset="0"/>
              </a:rPr>
              <a:t>2.1</a:t>
            </a:r>
            <a:r>
              <a:rPr lang="es-MX" sz="1300" u="none" dirty="0" smtClean="0">
                <a:solidFill>
                  <a:srgbClr val="353599"/>
                </a:solidFill>
                <a:latin typeface="Arial" pitchFamily="34" charset="0"/>
                <a:ea typeface="Calibri" pitchFamily="34" charset="0"/>
                <a:cs typeface="Arial" pitchFamily="34" charset="0"/>
              </a:rPr>
              <a:t> </a:t>
            </a:r>
            <a:r>
              <a:rPr lang="es-MX" sz="1300" b="0" u="none" dirty="0" smtClean="0">
                <a:solidFill>
                  <a:srgbClr val="353599"/>
                </a:solidFill>
                <a:latin typeface="Arial" pitchFamily="34" charset="0"/>
                <a:ea typeface="Calibri" pitchFamily="34" charset="0"/>
                <a:cs typeface="Arial" pitchFamily="34" charset="0"/>
              </a:rPr>
              <a:t>artículos publicados por Investigador/año con </a:t>
            </a:r>
            <a:r>
              <a:rPr kumimoji="0" lang="es-MX" sz="1300" b="0" u="none" strike="noStrike" cap="none" normalizeH="0" baseline="0" dirty="0" smtClean="0">
                <a:ln>
                  <a:noFill/>
                </a:ln>
                <a:solidFill>
                  <a:srgbClr val="353599"/>
                </a:solidFill>
                <a:effectLst/>
                <a:latin typeface="Arial" pitchFamily="34" charset="0"/>
                <a:ea typeface="Calibri" pitchFamily="34" charset="0"/>
                <a:cs typeface="Arial" pitchFamily="34" charset="0"/>
              </a:rPr>
              <a:t>arbitraje en revistas de circulación internacional indexadas</a:t>
            </a:r>
            <a:r>
              <a:rPr lang="es-MX" sz="1300" b="0" u="none" dirty="0" smtClean="0">
                <a:solidFill>
                  <a:srgbClr val="353599"/>
                </a:solidFill>
                <a:latin typeface="Arial" pitchFamily="34" charset="0"/>
                <a:ea typeface="Calibri" pitchFamily="34" charset="0"/>
                <a:cs typeface="Arial" pitchFamily="34" charset="0"/>
              </a:rPr>
              <a:t>.</a:t>
            </a:r>
            <a:r>
              <a:rPr kumimoji="0" lang="es-MX" sz="1300" b="0" u="none" strike="noStrike" cap="none" normalizeH="0" baseline="0" dirty="0" smtClean="0">
                <a:ln>
                  <a:noFill/>
                </a:ln>
                <a:solidFill>
                  <a:srgbClr val="353599"/>
                </a:solidFill>
                <a:effectLst/>
                <a:latin typeface="Arial" pitchFamily="34" charset="0"/>
                <a:ea typeface="Calibri" pitchFamily="34" charset="0"/>
                <a:cs typeface="Arial" pitchFamily="34" charset="0"/>
              </a:rPr>
              <a:t> Nacional = 0.2.  </a:t>
            </a:r>
            <a:r>
              <a:rPr lang="es-MX" sz="1300" b="0" u="none" dirty="0" smtClean="0">
                <a:solidFill>
                  <a:srgbClr val="353599"/>
                </a:solidFill>
                <a:latin typeface="Arial" pitchFamily="34" charset="0"/>
                <a:ea typeface="Calibri" pitchFamily="34" charset="0"/>
                <a:cs typeface="Arial" pitchFamily="34" charset="0"/>
              </a:rPr>
              <a:t>C</a:t>
            </a:r>
            <a:r>
              <a:rPr kumimoji="0" lang="es-MX" sz="1300" b="0" u="none" strike="noStrike" cap="none" normalizeH="0" baseline="0" dirty="0" smtClean="0">
                <a:ln>
                  <a:noFill/>
                </a:ln>
                <a:solidFill>
                  <a:srgbClr val="353599"/>
                </a:solidFill>
                <a:effectLst/>
                <a:latin typeface="Arial" pitchFamily="34" charset="0"/>
                <a:ea typeface="Calibri" pitchFamily="34" charset="0"/>
                <a:cs typeface="Arial" pitchFamily="34" charset="0"/>
              </a:rPr>
              <a:t>entros CONACYT 1.9 investigador adscrito al S N I</a:t>
            </a:r>
            <a:endParaRPr kumimoji="0" lang="es-MX" sz="1300" b="0" u="none" strike="noStrike" cap="none" normalizeH="0" baseline="0" dirty="0" smtClean="0">
              <a:ln>
                <a:noFill/>
              </a:ln>
              <a:solidFill>
                <a:srgbClr val="353599"/>
              </a:solidFill>
              <a:effectLst/>
              <a:latin typeface="Arial" pitchFamily="34" charset="0"/>
              <a:cs typeface="Arial" pitchFamily="34" charset="0"/>
            </a:endParaRPr>
          </a:p>
          <a:p>
            <a:pPr marL="174625" lvl="0" indent="-174625" eaLnBrk="0" hangingPunct="0">
              <a:buFont typeface="Wingdings" pitchFamily="2" charset="2"/>
              <a:buChar char="ü"/>
            </a:pPr>
            <a:r>
              <a:rPr lang="es-MX" sz="1300" u="none" dirty="0" smtClean="0">
                <a:solidFill>
                  <a:srgbClr val="FF0000"/>
                </a:solidFill>
                <a:latin typeface="Arial" pitchFamily="34" charset="0"/>
                <a:ea typeface="Calibri" pitchFamily="34" charset="0"/>
                <a:cs typeface="Arial" pitchFamily="34" charset="0"/>
              </a:rPr>
              <a:t>100%</a:t>
            </a:r>
            <a:r>
              <a:rPr kumimoji="0" lang="es-MX" sz="1300" b="0" u="none" strike="noStrike" cap="none" normalizeH="0" baseline="0" dirty="0" smtClean="0">
                <a:ln>
                  <a:noFill/>
                </a:ln>
                <a:solidFill>
                  <a:srgbClr val="FF0000"/>
                </a:solidFill>
                <a:effectLst/>
                <a:latin typeface="Arial" pitchFamily="34" charset="0"/>
                <a:ea typeface="Calibri" pitchFamily="34" charset="0"/>
                <a:cs typeface="Arial" pitchFamily="34" charset="0"/>
              </a:rPr>
              <a:t>  </a:t>
            </a:r>
            <a:r>
              <a:rPr kumimoji="0" lang="es-MX" sz="1300" b="0" u="none" strike="noStrike" cap="none" normalizeH="0" baseline="0" dirty="0" smtClean="0">
                <a:ln>
                  <a:noFill/>
                </a:ln>
                <a:solidFill>
                  <a:srgbClr val="353599"/>
                </a:solidFill>
                <a:effectLst/>
                <a:latin typeface="Arial" pitchFamily="34" charset="0"/>
                <a:ea typeface="Calibri" pitchFamily="34" charset="0"/>
                <a:cs typeface="Arial" pitchFamily="34" charset="0"/>
              </a:rPr>
              <a:t>de los investigadores adscritos al S N I. 26% del total en el Edo. de Chihuahua. El 50% de los niveles II y el 100% de los niveles III</a:t>
            </a:r>
            <a:endParaRPr kumimoji="0" lang="es-MX" sz="1300" b="0" u="none" strike="noStrike" cap="none" normalizeH="0" baseline="0" dirty="0" smtClean="0">
              <a:ln>
                <a:noFill/>
              </a:ln>
              <a:solidFill>
                <a:srgbClr val="353599"/>
              </a:solidFill>
              <a:effectLst/>
              <a:latin typeface="Arial" pitchFamily="34" charset="0"/>
              <a:cs typeface="Arial" pitchFamily="34" charset="0"/>
            </a:endParaRPr>
          </a:p>
          <a:p>
            <a:pPr marL="174625" marR="0" lvl="0" indent="-174625"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300" u="none" strike="noStrike" cap="none" normalizeH="0" baseline="0" dirty="0" smtClean="0">
                <a:ln>
                  <a:noFill/>
                </a:ln>
                <a:solidFill>
                  <a:srgbClr val="FF0000"/>
                </a:solidFill>
                <a:effectLst/>
                <a:latin typeface="Arial" pitchFamily="34" charset="0"/>
                <a:ea typeface="Calibri" pitchFamily="34" charset="0"/>
                <a:cs typeface="Arial" pitchFamily="34" charset="0"/>
              </a:rPr>
              <a:t>5.6</a:t>
            </a:r>
            <a:r>
              <a:rPr kumimoji="0" lang="es-MX" sz="1300" b="0" u="none" strike="noStrike" cap="none" normalizeH="0" baseline="0" dirty="0" smtClean="0">
                <a:ln>
                  <a:noFill/>
                </a:ln>
                <a:solidFill>
                  <a:srgbClr val="FF0000"/>
                </a:solidFill>
                <a:effectLst/>
                <a:latin typeface="Arial" pitchFamily="34" charset="0"/>
                <a:ea typeface="Calibri" pitchFamily="34" charset="0"/>
                <a:cs typeface="Arial" pitchFamily="34" charset="0"/>
              </a:rPr>
              <a:t>  </a:t>
            </a:r>
            <a:r>
              <a:rPr kumimoji="0" lang="es-MX" sz="1300" b="0" u="none" strike="noStrike" cap="none" normalizeH="0" baseline="0" dirty="0" smtClean="0">
                <a:ln>
                  <a:noFill/>
                </a:ln>
                <a:solidFill>
                  <a:srgbClr val="353599"/>
                </a:solidFill>
                <a:effectLst/>
                <a:latin typeface="Arial" pitchFamily="34" charset="0"/>
                <a:ea typeface="Calibri" pitchFamily="34" charset="0"/>
                <a:cs typeface="Arial" pitchFamily="34" charset="0"/>
              </a:rPr>
              <a:t>alumnos matriculados por investigador.  El conjunto de </a:t>
            </a:r>
            <a:r>
              <a:rPr kumimoji="0" lang="es-MX" sz="1300" b="0" u="none" strike="noStrike" cap="none" normalizeH="0" baseline="0" dirty="0" err="1" smtClean="0">
                <a:ln>
                  <a:noFill/>
                </a:ln>
                <a:solidFill>
                  <a:srgbClr val="353599"/>
                </a:solidFill>
                <a:effectLst/>
                <a:latin typeface="Arial" pitchFamily="34" charset="0"/>
                <a:ea typeface="Calibri" pitchFamily="34" charset="0"/>
                <a:cs typeface="Arial" pitchFamily="34" charset="0"/>
              </a:rPr>
              <a:t>CPI’s</a:t>
            </a:r>
            <a:r>
              <a:rPr kumimoji="0" lang="es-MX" sz="1300" b="0" u="none" strike="noStrike" cap="none" normalizeH="0" baseline="0" dirty="0" smtClean="0">
                <a:ln>
                  <a:noFill/>
                </a:ln>
                <a:solidFill>
                  <a:srgbClr val="353599"/>
                </a:solidFill>
                <a:effectLst/>
                <a:latin typeface="Arial" pitchFamily="34" charset="0"/>
                <a:ea typeface="Calibri" pitchFamily="34" charset="0"/>
                <a:cs typeface="Arial" pitchFamily="34" charset="0"/>
              </a:rPr>
              <a:t> CONACYT reporta 3.8 alumnos por investigador adscrito al S N I</a:t>
            </a:r>
            <a:endParaRPr kumimoji="0" lang="es-MX" sz="1300" b="0" u="none" strike="noStrike" cap="none" normalizeH="0" baseline="0" dirty="0" smtClean="0">
              <a:ln>
                <a:noFill/>
              </a:ln>
              <a:solidFill>
                <a:srgbClr val="353599"/>
              </a:solidFill>
              <a:effectLst/>
              <a:latin typeface="Arial" pitchFamily="34" charset="0"/>
              <a:cs typeface="Arial" pitchFamily="34" charset="0"/>
            </a:endParaRPr>
          </a:p>
          <a:p>
            <a:pPr marL="174625" lvl="0" indent="-174625" eaLnBrk="0" hangingPunct="0">
              <a:buFont typeface="Wingdings" pitchFamily="2" charset="2"/>
              <a:buChar char="ü"/>
            </a:pPr>
            <a:r>
              <a:rPr lang="es-MX" sz="1300" u="none" dirty="0" smtClean="0">
                <a:solidFill>
                  <a:srgbClr val="FF0000"/>
                </a:solidFill>
                <a:latin typeface="Arial" pitchFamily="34" charset="0"/>
                <a:ea typeface="Calibri" pitchFamily="34" charset="0"/>
                <a:cs typeface="Arial" pitchFamily="34" charset="0"/>
              </a:rPr>
              <a:t>0.4  </a:t>
            </a:r>
            <a:r>
              <a:rPr lang="es-MX" sz="1300" b="0" u="none" dirty="0" smtClean="0">
                <a:solidFill>
                  <a:srgbClr val="353599"/>
                </a:solidFill>
                <a:latin typeface="Arial" pitchFamily="34" charset="0"/>
                <a:ea typeface="Calibri" pitchFamily="34" charset="0"/>
                <a:cs typeface="Arial" pitchFamily="34" charset="0"/>
              </a:rPr>
              <a:t>Doctores graduados por investigador en </a:t>
            </a:r>
            <a:r>
              <a:rPr kumimoji="0" lang="es-MX" sz="1300" b="0" u="none" strike="noStrike" cap="none" normalizeH="0" baseline="0" dirty="0" smtClean="0">
                <a:ln>
                  <a:noFill/>
                </a:ln>
                <a:solidFill>
                  <a:srgbClr val="353599"/>
                </a:solidFill>
                <a:effectLst/>
                <a:latin typeface="Arial" pitchFamily="34" charset="0"/>
                <a:ea typeface="Calibri" pitchFamily="34" charset="0"/>
                <a:cs typeface="Arial" pitchFamily="34" charset="0"/>
              </a:rPr>
              <a:t>2010, el índice de el país es de 0.1</a:t>
            </a:r>
            <a:endParaRPr kumimoji="0" lang="es-MX" sz="1300" b="0" u="none" strike="noStrike" cap="none" normalizeH="0" baseline="0" dirty="0" smtClean="0">
              <a:ln>
                <a:noFill/>
              </a:ln>
              <a:solidFill>
                <a:srgbClr val="353599"/>
              </a:solidFill>
              <a:effectLst/>
              <a:latin typeface="Arial" pitchFamily="34" charset="0"/>
              <a:cs typeface="Arial" pitchFamily="34" charset="0"/>
            </a:endParaRPr>
          </a:p>
          <a:p>
            <a:pPr marL="174625" lvl="0" indent="-174625" eaLnBrk="0" hangingPunct="0">
              <a:buFont typeface="Wingdings" pitchFamily="2" charset="2"/>
              <a:buChar char="ü"/>
            </a:pPr>
            <a:r>
              <a:rPr lang="es-MX" sz="1300" u="none" dirty="0" smtClean="0">
                <a:solidFill>
                  <a:srgbClr val="FF0000"/>
                </a:solidFill>
                <a:latin typeface="Arial" pitchFamily="34" charset="0"/>
                <a:ea typeface="Calibri" pitchFamily="34" charset="0"/>
                <a:cs typeface="Arial" pitchFamily="34" charset="0"/>
              </a:rPr>
              <a:t>2.4</a:t>
            </a:r>
            <a:r>
              <a:rPr lang="es-MX" sz="1300" u="none" dirty="0" smtClean="0">
                <a:solidFill>
                  <a:srgbClr val="353599"/>
                </a:solidFill>
                <a:latin typeface="Arial" pitchFamily="34" charset="0"/>
                <a:ea typeface="Calibri" pitchFamily="34" charset="0"/>
                <a:cs typeface="Arial" pitchFamily="34" charset="0"/>
              </a:rPr>
              <a:t> </a:t>
            </a:r>
            <a:r>
              <a:rPr kumimoji="0" lang="es-MX" sz="1300" b="0" u="none" strike="noStrike" cap="none" normalizeH="0" baseline="0" dirty="0" smtClean="0">
                <a:ln>
                  <a:noFill/>
                </a:ln>
                <a:solidFill>
                  <a:srgbClr val="353599"/>
                </a:solidFill>
                <a:effectLst/>
                <a:latin typeface="Arial" pitchFamily="34" charset="0"/>
                <a:ea typeface="Calibri" pitchFamily="34" charset="0"/>
                <a:cs typeface="Arial" pitchFamily="34" charset="0"/>
              </a:rPr>
              <a:t>proyectos por investigador en </a:t>
            </a:r>
            <a:r>
              <a:rPr kumimoji="0" lang="es-MX" sz="1300" b="0" u="none" strike="noStrike" cap="none" normalizeH="0" baseline="0" dirty="0" smtClean="0">
                <a:ln>
                  <a:noFill/>
                </a:ln>
                <a:solidFill>
                  <a:srgbClr val="FF0000"/>
                </a:solidFill>
                <a:effectLst/>
                <a:latin typeface="Arial" pitchFamily="34" charset="0"/>
                <a:ea typeface="Calibri" pitchFamily="34" charset="0"/>
                <a:cs typeface="Arial" pitchFamily="34" charset="0"/>
              </a:rPr>
              <a:t>2010</a:t>
            </a:r>
            <a:r>
              <a:rPr kumimoji="0" lang="es-MX" sz="1300" b="0" u="none" strike="noStrike" cap="none" normalizeH="0" baseline="0" dirty="0" smtClean="0">
                <a:ln>
                  <a:noFill/>
                </a:ln>
                <a:solidFill>
                  <a:srgbClr val="353599"/>
                </a:solidFill>
                <a:effectLst/>
                <a:latin typeface="Arial" pitchFamily="34" charset="0"/>
                <a:ea typeface="Calibri" pitchFamily="34" charset="0"/>
                <a:cs typeface="Arial" pitchFamily="34" charset="0"/>
              </a:rPr>
              <a:t>. Los Centros CONACYT, 1.8 por investigador adscrito al S N I</a:t>
            </a:r>
            <a:endParaRPr kumimoji="0" lang="es-MX" sz="1300" b="0" u="none" strike="noStrike" cap="none" normalizeH="0" baseline="0" dirty="0" smtClean="0">
              <a:ln>
                <a:noFill/>
              </a:ln>
              <a:solidFill>
                <a:srgbClr val="353599"/>
              </a:solidFill>
              <a:effectLst/>
              <a:latin typeface="Arial" pitchFamily="34" charset="0"/>
              <a:cs typeface="Arial" pitchFamily="34" charset="0"/>
            </a:endParaRPr>
          </a:p>
          <a:p>
            <a:pPr marL="174625" lvl="0" indent="-174625" eaLnBrk="0" hangingPunct="0">
              <a:buFont typeface="Wingdings" pitchFamily="2" charset="2"/>
              <a:buChar char="ü"/>
            </a:pPr>
            <a:r>
              <a:rPr lang="es-MX" sz="1300" u="none" dirty="0" smtClean="0">
                <a:solidFill>
                  <a:srgbClr val="FF0000"/>
                </a:solidFill>
                <a:latin typeface="Arial" pitchFamily="34" charset="0"/>
                <a:ea typeface="Calibri" pitchFamily="34" charset="0"/>
                <a:cs typeface="Arial" pitchFamily="34" charset="0"/>
              </a:rPr>
              <a:t>51.5%</a:t>
            </a:r>
            <a:r>
              <a:rPr lang="es-MX" sz="1300" u="none" dirty="0" smtClean="0">
                <a:solidFill>
                  <a:srgbClr val="353599"/>
                </a:solidFill>
                <a:latin typeface="Arial" pitchFamily="34" charset="0"/>
                <a:ea typeface="Calibri" pitchFamily="34" charset="0"/>
                <a:cs typeface="Arial" pitchFamily="34" charset="0"/>
              </a:rPr>
              <a:t> </a:t>
            </a:r>
            <a:r>
              <a:rPr kumimoji="0" lang="es-MX" sz="1300" b="0" u="none" strike="noStrike" cap="none" normalizeH="0" baseline="0" dirty="0" smtClean="0">
                <a:ln>
                  <a:noFill/>
                </a:ln>
                <a:solidFill>
                  <a:srgbClr val="353599"/>
                </a:solidFill>
                <a:effectLst/>
                <a:latin typeface="Arial" pitchFamily="34" charset="0"/>
                <a:ea typeface="Calibri" pitchFamily="34" charset="0"/>
                <a:cs typeface="Arial" pitchFamily="34" charset="0"/>
              </a:rPr>
              <a:t> de ingresos propios con relación al presupuesto total ejercido en </a:t>
            </a:r>
            <a:r>
              <a:rPr kumimoji="0" lang="es-MX" sz="1300" b="0" u="none" strike="noStrike" cap="none" normalizeH="0" baseline="0" dirty="0" smtClean="0">
                <a:ln>
                  <a:noFill/>
                </a:ln>
                <a:solidFill>
                  <a:srgbClr val="FF0000"/>
                </a:solidFill>
                <a:effectLst/>
                <a:latin typeface="Arial" pitchFamily="34" charset="0"/>
                <a:ea typeface="Calibri" pitchFamily="34" charset="0"/>
                <a:cs typeface="Arial" pitchFamily="34" charset="0"/>
              </a:rPr>
              <a:t>2010</a:t>
            </a:r>
            <a:r>
              <a:rPr kumimoji="0" lang="es-MX" sz="1300" b="0" u="none" strike="noStrike" cap="none" normalizeH="0" baseline="0" dirty="0" smtClean="0">
                <a:ln>
                  <a:noFill/>
                </a:ln>
                <a:solidFill>
                  <a:srgbClr val="353599"/>
                </a:solidFill>
                <a:effectLst/>
                <a:latin typeface="Arial" pitchFamily="34" charset="0"/>
                <a:ea typeface="Calibri" pitchFamily="34" charset="0"/>
                <a:cs typeface="Arial" pitchFamily="34" charset="0"/>
              </a:rPr>
              <a:t>. En 2009 fue el 39%. El promedio de los Centros CONACYT en 2009 fue 34%</a:t>
            </a:r>
            <a:endParaRPr kumimoji="0" lang="es-MX" sz="1300" b="0" u="none" strike="noStrike" cap="none" normalizeH="0" baseline="0" dirty="0" smtClean="0">
              <a:ln>
                <a:noFill/>
              </a:ln>
              <a:solidFill>
                <a:srgbClr val="353599"/>
              </a:solidFill>
              <a:effectLst/>
              <a:latin typeface="Arial" pitchFamily="34" charset="0"/>
              <a:cs typeface="Arial" pitchFamily="34" charset="0"/>
            </a:endParaRPr>
          </a:p>
          <a:p>
            <a:pPr marL="174625" marR="0" lvl="0" indent="-174625"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300" b="0" u="none" strike="noStrike" cap="none" normalizeH="0" baseline="0" dirty="0" smtClean="0">
                <a:ln>
                  <a:noFill/>
                </a:ln>
                <a:solidFill>
                  <a:srgbClr val="353599"/>
                </a:solidFill>
                <a:effectLst/>
                <a:latin typeface="Arial" pitchFamily="34" charset="0"/>
                <a:ea typeface="Calibri" pitchFamily="34" charset="0"/>
                <a:cs typeface="Arial" pitchFamily="34" charset="0"/>
              </a:rPr>
              <a:t>Desarrollo de acciones y proyectos de impacto estatal, regional y nacional.  </a:t>
            </a:r>
            <a:endParaRPr kumimoji="0" lang="es-MX" sz="1300" b="0" u="none" strike="noStrike" cap="none" normalizeH="0" baseline="0" dirty="0" smtClean="0">
              <a:ln>
                <a:noFill/>
              </a:ln>
              <a:solidFill>
                <a:srgbClr val="353599"/>
              </a:solidFill>
              <a:effectLst/>
              <a:latin typeface="Arial" pitchFamily="34" charset="0"/>
              <a:cs typeface="Arial" pitchFamily="34" charset="0"/>
            </a:endParaRPr>
          </a:p>
          <a:p>
            <a:pPr marL="174625" marR="0" lvl="0" indent="-174625"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300" b="0" u="none" strike="noStrike" cap="none" normalizeH="0" baseline="0" dirty="0" smtClean="0">
                <a:ln>
                  <a:noFill/>
                </a:ln>
                <a:solidFill>
                  <a:srgbClr val="353599"/>
                </a:solidFill>
                <a:effectLst/>
                <a:latin typeface="Arial" pitchFamily="34" charset="0"/>
                <a:ea typeface="Calibri" pitchFamily="34" charset="0"/>
                <a:cs typeface="Arial" pitchFamily="34" charset="0"/>
              </a:rPr>
              <a:t>Presencia del Centro en el ámbito internacional</a:t>
            </a:r>
            <a:endParaRPr kumimoji="0" lang="es-MX" sz="1300" b="0" u="none" strike="noStrike" cap="none" normalizeH="0" baseline="0" dirty="0" smtClean="0">
              <a:ln>
                <a:noFill/>
              </a:ln>
              <a:solidFill>
                <a:srgbClr val="353599"/>
              </a:solidFill>
              <a:effectLst/>
              <a:latin typeface="Arial" pitchFamily="34" charset="0"/>
              <a:cs typeface="Arial" pitchFamily="34" charset="0"/>
            </a:endParaRPr>
          </a:p>
        </p:txBody>
      </p:sp>
      <p:sp>
        <p:nvSpPr>
          <p:cNvPr id="5" name="Rectangle 4"/>
          <p:cNvSpPr/>
          <p:nvPr/>
        </p:nvSpPr>
        <p:spPr>
          <a:xfrm>
            <a:off x="463036" y="995273"/>
            <a:ext cx="3845925" cy="338554"/>
          </a:xfrm>
          <a:prstGeom prst="rect">
            <a:avLst/>
          </a:prstGeom>
        </p:spPr>
        <p:txBody>
          <a:bodyPr wrap="non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MX" sz="1600" i="1" u="none" dirty="0" smtClean="0">
                <a:solidFill>
                  <a:srgbClr val="A50021"/>
                </a:solidFill>
              </a:rPr>
              <a:t>Desempeño Institucional (2005-2010) </a:t>
            </a:r>
          </a:p>
        </p:txBody>
      </p:sp>
      <p:sp>
        <p:nvSpPr>
          <p:cNvPr id="6" name="Rectangle 5"/>
          <p:cNvSpPr/>
          <p:nvPr/>
        </p:nvSpPr>
        <p:spPr>
          <a:xfrm>
            <a:off x="566829" y="4095261"/>
            <a:ext cx="1085554" cy="338554"/>
          </a:xfrm>
          <a:prstGeom prst="rect">
            <a:avLst/>
          </a:prstGeom>
        </p:spPr>
        <p:txBody>
          <a:bodyPr wrap="non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MX" sz="1600" i="1" u="none" dirty="0" smtClean="0">
                <a:solidFill>
                  <a:srgbClr val="A50021"/>
                </a:solidFill>
              </a:rPr>
              <a:t>Barreras </a:t>
            </a:r>
          </a:p>
        </p:txBody>
      </p:sp>
      <p:sp>
        <p:nvSpPr>
          <p:cNvPr id="7" name="Rectangle 6"/>
          <p:cNvSpPr/>
          <p:nvPr/>
        </p:nvSpPr>
        <p:spPr>
          <a:xfrm>
            <a:off x="458277" y="516075"/>
            <a:ext cx="1944763" cy="461665"/>
          </a:xfrm>
          <a:prstGeom prst="rect">
            <a:avLst/>
          </a:prstGeom>
        </p:spPr>
        <p:txBody>
          <a:bodyPr wrap="non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2400" i="1" u="none" dirty="0" smtClean="0">
                <a:solidFill>
                  <a:srgbClr val="A50021"/>
                </a:solidFill>
              </a:rPr>
              <a:t>Diagnóstico</a:t>
            </a:r>
            <a:endParaRPr lang="es-MX" sz="2400" i="1" dirty="0"/>
          </a:p>
        </p:txBody>
      </p:sp>
      <p:sp>
        <p:nvSpPr>
          <p:cNvPr id="8" name="Rectangle 1"/>
          <p:cNvSpPr>
            <a:spLocks noChangeArrowheads="1"/>
          </p:cNvSpPr>
          <p:nvPr/>
        </p:nvSpPr>
        <p:spPr bwMode="auto">
          <a:xfrm>
            <a:off x="359923" y="4474535"/>
            <a:ext cx="8784077" cy="18928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25" marR="0" lvl="0" indent="-174625" algn="l" defTabSz="914400" rtl="0" eaLnBrk="1" fontAlgn="base" latinLnBrk="0" hangingPunct="1">
              <a:lnSpc>
                <a:spcPct val="100000"/>
              </a:lnSpc>
              <a:spcBef>
                <a:spcPct val="0"/>
              </a:spcBef>
              <a:spcAft>
                <a:spcPct val="0"/>
              </a:spcAft>
              <a:buClrTx/>
              <a:buSzTx/>
              <a:buFont typeface="Wingdings" pitchFamily="2" charset="2"/>
              <a:buChar char="§"/>
              <a:tabLst/>
            </a:pPr>
            <a:r>
              <a:rPr lang="es-MX" sz="1300" b="0" i="1" u="none" dirty="0" smtClean="0">
                <a:solidFill>
                  <a:srgbClr val="353599"/>
                </a:solidFill>
                <a:latin typeface="Arial" pitchFamily="34" charset="0"/>
                <a:ea typeface="Calibri" pitchFamily="34" charset="0"/>
                <a:cs typeface="Arial" pitchFamily="34" charset="0"/>
              </a:rPr>
              <a:t>Saturación de capacidades:</a:t>
            </a:r>
          </a:p>
          <a:p>
            <a:pPr marL="360363" marR="0" lvl="0" indent="-185738" algn="l" defTabSz="914400" rtl="0" eaLnBrk="0" fontAlgn="base" latinLnBrk="0" hangingPunct="0">
              <a:lnSpc>
                <a:spcPct val="100000"/>
              </a:lnSpc>
              <a:spcBef>
                <a:spcPct val="0"/>
              </a:spcBef>
              <a:spcAft>
                <a:spcPct val="0"/>
              </a:spcAft>
              <a:buClrTx/>
              <a:buSzTx/>
              <a:buFont typeface="Wingdings" pitchFamily="2" charset="2"/>
              <a:buChar char=""/>
              <a:tabLst/>
            </a:pPr>
            <a:r>
              <a:rPr lang="es-MX" sz="1300" b="0" i="1" u="none" dirty="0" smtClean="0">
                <a:solidFill>
                  <a:srgbClr val="353599"/>
                </a:solidFill>
                <a:latin typeface="Arial" pitchFamily="34" charset="0"/>
                <a:ea typeface="Calibri" pitchFamily="34" charset="0"/>
                <a:cs typeface="Arial" pitchFamily="34" charset="0"/>
              </a:rPr>
              <a:t>Recursos humanos insuficientes para el balance de actividades sustantivas. Chihuahua y Monterrey.  Requerimiento: 20 investigadores</a:t>
            </a:r>
          </a:p>
          <a:p>
            <a:pPr marL="360363" marR="0" lvl="0" indent="-185738" algn="l" defTabSz="914400" rtl="0" eaLnBrk="0" fontAlgn="base" latinLnBrk="0" hangingPunct="0">
              <a:lnSpc>
                <a:spcPct val="100000"/>
              </a:lnSpc>
              <a:spcBef>
                <a:spcPct val="0"/>
              </a:spcBef>
              <a:spcAft>
                <a:spcPct val="0"/>
              </a:spcAft>
              <a:buClrTx/>
              <a:buSzTx/>
              <a:buFont typeface="Wingdings" pitchFamily="2" charset="2"/>
              <a:buChar char=""/>
              <a:tabLst/>
            </a:pPr>
            <a:r>
              <a:rPr lang="es-MX" sz="1300" b="0" i="1" u="none" dirty="0" smtClean="0">
                <a:solidFill>
                  <a:srgbClr val="353599"/>
                </a:solidFill>
                <a:latin typeface="Arial" pitchFamily="34" charset="0"/>
                <a:ea typeface="Calibri" pitchFamily="34" charset="0"/>
                <a:cs typeface="Arial" pitchFamily="34" charset="0"/>
              </a:rPr>
              <a:t>CIMAV Chihuahua.-Deterioro de instalaciones. Espacios saturados. Terrero disponible sin instalaciones básicas.</a:t>
            </a:r>
          </a:p>
          <a:p>
            <a:pPr marL="360363" marR="0" lvl="0" indent="-185738" algn="l" defTabSz="914400" rtl="0" eaLnBrk="0" fontAlgn="base" latinLnBrk="0" hangingPunct="0">
              <a:lnSpc>
                <a:spcPct val="100000"/>
              </a:lnSpc>
              <a:spcBef>
                <a:spcPct val="0"/>
              </a:spcBef>
              <a:spcAft>
                <a:spcPct val="0"/>
              </a:spcAft>
              <a:buClrTx/>
              <a:buSzTx/>
              <a:buFont typeface="Wingdings" pitchFamily="2" charset="2"/>
              <a:buChar char=""/>
              <a:tabLst/>
            </a:pPr>
            <a:r>
              <a:rPr lang="es-MX" sz="1300" b="0" i="1" u="none" dirty="0" smtClean="0">
                <a:solidFill>
                  <a:srgbClr val="353599"/>
                </a:solidFill>
                <a:latin typeface="Arial" pitchFamily="34" charset="0"/>
                <a:ea typeface="Calibri" pitchFamily="34" charset="0"/>
                <a:cs typeface="Arial" pitchFamily="34" charset="0"/>
              </a:rPr>
              <a:t>CIMAV Chihuahua.- Equipo científico y de cómputo obsoleto y con alto costo de mantenimiento.</a:t>
            </a:r>
          </a:p>
          <a:p>
            <a:pPr marL="174625" marR="0" lvl="0" indent="-174625" algn="l" defTabSz="914400" rtl="0" eaLnBrk="0" fontAlgn="base" latinLnBrk="0" hangingPunct="0">
              <a:lnSpc>
                <a:spcPct val="100000"/>
              </a:lnSpc>
              <a:spcBef>
                <a:spcPct val="0"/>
              </a:spcBef>
              <a:spcAft>
                <a:spcPct val="0"/>
              </a:spcAft>
              <a:buClrTx/>
              <a:buSzTx/>
              <a:buFont typeface="Wingdings" pitchFamily="2" charset="2"/>
              <a:buChar char="§"/>
              <a:tabLst/>
            </a:pPr>
            <a:r>
              <a:rPr lang="es-MX" sz="1300" b="0" i="1" u="none" dirty="0" smtClean="0">
                <a:solidFill>
                  <a:srgbClr val="353599"/>
                </a:solidFill>
                <a:latin typeface="Arial" pitchFamily="34" charset="0"/>
                <a:ea typeface="Calibri" pitchFamily="34" charset="0"/>
                <a:cs typeface="Arial" pitchFamily="34" charset="0"/>
              </a:rPr>
              <a:t>Impacto Socioeconómico en el entorno:</a:t>
            </a:r>
          </a:p>
          <a:p>
            <a:pPr marL="273050" marR="0" lvl="0" algn="l" defTabSz="914400" rtl="0" eaLnBrk="0" fontAlgn="base" latinLnBrk="0" hangingPunct="0">
              <a:lnSpc>
                <a:spcPct val="100000"/>
              </a:lnSpc>
              <a:spcBef>
                <a:spcPct val="0"/>
              </a:spcBef>
              <a:spcAft>
                <a:spcPct val="0"/>
              </a:spcAft>
              <a:buClrTx/>
              <a:buSzTx/>
              <a:buFont typeface="Wingdings" pitchFamily="2" charset="2"/>
              <a:buChar char=""/>
              <a:tabLst/>
            </a:pPr>
            <a:r>
              <a:rPr lang="es-MX" sz="1300" b="0" i="1" u="none" dirty="0" smtClean="0">
                <a:solidFill>
                  <a:srgbClr val="353599"/>
                </a:solidFill>
                <a:latin typeface="Arial" pitchFamily="34" charset="0"/>
                <a:ea typeface="Calibri" pitchFamily="34" charset="0"/>
                <a:cs typeface="Arial" pitchFamily="34" charset="0"/>
              </a:rPr>
              <a:t>Chihuahua.- Cultura empresarial conservadora para la incorporación en proceso y productos de     tecnologías de vanguardia  </a:t>
            </a:r>
          </a:p>
          <a:p>
            <a:pPr marL="174625" marR="0" lvl="0" indent="-174625" algn="l" defTabSz="914400" rtl="0" eaLnBrk="0" fontAlgn="base" latinLnBrk="0" hangingPunct="0">
              <a:lnSpc>
                <a:spcPct val="100000"/>
              </a:lnSpc>
              <a:spcBef>
                <a:spcPct val="0"/>
              </a:spcBef>
              <a:spcAft>
                <a:spcPct val="0"/>
              </a:spcAft>
              <a:buClrTx/>
              <a:buSzTx/>
              <a:buFont typeface="Wingdings" pitchFamily="2" charset="2"/>
              <a:buChar char="§"/>
              <a:tabLst/>
            </a:pPr>
            <a:r>
              <a:rPr lang="es-MX" sz="1300" b="0" i="1" u="none" dirty="0" smtClean="0">
                <a:solidFill>
                  <a:srgbClr val="353599"/>
                </a:solidFill>
                <a:latin typeface="Arial" pitchFamily="34" charset="0"/>
                <a:ea typeface="Calibri" pitchFamily="34" charset="0"/>
                <a:cs typeface="Arial" pitchFamily="34" charset="0"/>
              </a:rPr>
              <a:t>Marco Regulatorio complejo e inflexible</a:t>
            </a:r>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ChangeArrowheads="1"/>
          </p:cNvSpPr>
          <p:nvPr/>
        </p:nvSpPr>
        <p:spPr bwMode="auto">
          <a:xfrm>
            <a:off x="7731125" y="51539"/>
            <a:ext cx="1149350" cy="366713"/>
          </a:xfrm>
          <a:prstGeom prst="rect">
            <a:avLst/>
          </a:prstGeom>
          <a:noFill/>
          <a:ln w="9525">
            <a:noFill/>
            <a:miter lim="800000"/>
            <a:headEnd/>
            <a:tailEnd/>
          </a:ln>
        </p:spPr>
        <p:txBody>
          <a:bodyPr wrap="none" anchor="ctr">
            <a:spAutoFit/>
          </a:bodyPr>
          <a:lstStyle/>
          <a:p>
            <a:pPr algn="ctr"/>
            <a:r>
              <a:rPr lang="es-MX" sz="1800" u="none">
                <a:solidFill>
                  <a:srgbClr val="990033"/>
                </a:solidFill>
              </a:rPr>
              <a:t>Personal</a:t>
            </a:r>
          </a:p>
        </p:txBody>
      </p:sp>
      <p:grpSp>
        <p:nvGrpSpPr>
          <p:cNvPr id="9" name="8 Grupo"/>
          <p:cNvGrpSpPr/>
          <p:nvPr/>
        </p:nvGrpSpPr>
        <p:grpSpPr>
          <a:xfrm>
            <a:off x="457200" y="803275"/>
            <a:ext cx="8686800" cy="5696795"/>
            <a:chOff x="457200" y="777875"/>
            <a:chExt cx="8686800" cy="5696795"/>
          </a:xfrm>
        </p:grpSpPr>
        <p:pic>
          <p:nvPicPr>
            <p:cNvPr id="138242" name="Picture 2"/>
            <p:cNvPicPr>
              <a:picLocks noChangeAspect="1" noChangeArrowheads="1"/>
            </p:cNvPicPr>
            <p:nvPr/>
          </p:nvPicPr>
          <p:blipFill>
            <a:blip r:embed="rId3" cstate="print"/>
            <a:srcRect/>
            <a:stretch>
              <a:fillRect/>
            </a:stretch>
          </p:blipFill>
          <p:spPr bwMode="auto">
            <a:xfrm>
              <a:off x="457200" y="777875"/>
              <a:ext cx="8686800" cy="5630863"/>
            </a:xfrm>
            <a:prstGeom prst="rect">
              <a:avLst/>
            </a:prstGeom>
            <a:noFill/>
            <a:ln w="9525">
              <a:noFill/>
              <a:miter lim="800000"/>
              <a:headEnd/>
              <a:tailEnd/>
            </a:ln>
            <a:effectLst/>
          </p:spPr>
        </p:pic>
        <p:sp>
          <p:nvSpPr>
            <p:cNvPr id="15364" name="Text Box 3"/>
            <p:cNvSpPr txBox="1">
              <a:spLocks noChangeArrowheads="1"/>
            </p:cNvSpPr>
            <p:nvPr/>
          </p:nvSpPr>
          <p:spPr bwMode="auto">
            <a:xfrm>
              <a:off x="711437" y="6200032"/>
              <a:ext cx="2133600" cy="274638"/>
            </a:xfrm>
            <a:prstGeom prst="rect">
              <a:avLst/>
            </a:prstGeom>
            <a:noFill/>
            <a:ln w="9525" algn="ctr">
              <a:noFill/>
              <a:miter lim="800000"/>
              <a:headEnd/>
              <a:tailEnd/>
            </a:ln>
          </p:spPr>
          <p:txBody>
            <a:bodyPr wrap="none">
              <a:spAutoFit/>
            </a:bodyPr>
            <a:lstStyle/>
            <a:p>
              <a:r>
                <a:rPr lang="es-MX" u="none" dirty="0"/>
                <a:t>NOTA:  Incluye Honorarios</a:t>
              </a:r>
              <a:endParaRPr lang="en-US" u="none" dirty="0"/>
            </a:p>
          </p:txBody>
        </p:sp>
      </p:grpSp>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5289550" y="42014"/>
            <a:ext cx="3854450" cy="366713"/>
          </a:xfrm>
          <a:prstGeom prst="rect">
            <a:avLst/>
          </a:prstGeom>
          <a:noFill/>
          <a:ln w="9525">
            <a:noFill/>
            <a:miter lim="800000"/>
            <a:headEnd/>
            <a:tailEnd/>
          </a:ln>
        </p:spPr>
        <p:txBody>
          <a:bodyPr wrap="none" anchor="ctr">
            <a:spAutoFit/>
          </a:bodyPr>
          <a:lstStyle/>
          <a:p>
            <a:pPr algn="ctr"/>
            <a:r>
              <a:rPr lang="es-MX" sz="1800" u="none" dirty="0">
                <a:solidFill>
                  <a:srgbClr val="990033"/>
                </a:solidFill>
              </a:rPr>
              <a:t>Personal Científico y Tecnológico</a:t>
            </a:r>
          </a:p>
        </p:txBody>
      </p:sp>
      <p:pic>
        <p:nvPicPr>
          <p:cNvPr id="136193" name="Picture 1"/>
          <p:cNvPicPr>
            <a:picLocks noChangeAspect="1" noChangeArrowheads="1"/>
          </p:cNvPicPr>
          <p:nvPr/>
        </p:nvPicPr>
        <p:blipFill>
          <a:blip r:embed="rId3" cstate="print"/>
          <a:srcRect/>
          <a:stretch>
            <a:fillRect/>
          </a:stretch>
        </p:blipFill>
        <p:spPr bwMode="auto">
          <a:xfrm>
            <a:off x="420688" y="793750"/>
            <a:ext cx="8351837" cy="567690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noChangeArrowheads="1"/>
          </p:cNvPicPr>
          <p:nvPr/>
        </p:nvPicPr>
        <p:blipFill>
          <a:blip r:embed="rId3" cstate="print"/>
          <a:srcRect/>
          <a:stretch>
            <a:fillRect/>
          </a:stretch>
        </p:blipFill>
        <p:spPr bwMode="auto">
          <a:xfrm>
            <a:off x="260960" y="1130613"/>
            <a:ext cx="8678863" cy="5083175"/>
          </a:xfrm>
          <a:prstGeom prst="rect">
            <a:avLst/>
          </a:prstGeom>
          <a:noFill/>
          <a:ln w="9525">
            <a:noFill/>
            <a:miter lim="800000"/>
            <a:headEnd/>
            <a:tailEnd/>
          </a:ln>
          <a:effectLst/>
        </p:spPr>
      </p:pic>
      <p:sp>
        <p:nvSpPr>
          <p:cNvPr id="17410" name="Rectangle 2"/>
          <p:cNvSpPr>
            <a:spLocks noChangeArrowheads="1"/>
          </p:cNvSpPr>
          <p:nvPr/>
        </p:nvSpPr>
        <p:spPr bwMode="auto">
          <a:xfrm>
            <a:off x="1879194" y="645133"/>
            <a:ext cx="6330950" cy="366713"/>
          </a:xfrm>
          <a:prstGeom prst="rect">
            <a:avLst/>
          </a:prstGeom>
          <a:noFill/>
          <a:ln w="9525">
            <a:noFill/>
            <a:miter lim="800000"/>
            <a:headEnd/>
            <a:tailEnd/>
          </a:ln>
        </p:spPr>
        <p:txBody>
          <a:bodyPr wrap="none" anchor="ctr">
            <a:spAutoFit/>
          </a:bodyPr>
          <a:lstStyle/>
          <a:p>
            <a:r>
              <a:rPr lang="es-MX" sz="1800" u="none" dirty="0">
                <a:solidFill>
                  <a:srgbClr val="990033"/>
                </a:solidFill>
              </a:rPr>
              <a:t>Grado Académico del Personal Científico y Tecnológico</a:t>
            </a:r>
            <a:r>
              <a:rPr lang="es-ES" sz="1800" b="0" u="none" dirty="0">
                <a:solidFill>
                  <a:srgbClr val="990033"/>
                </a:solidFill>
              </a:rPr>
              <a:t> </a:t>
            </a:r>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330138" y="51742"/>
            <a:ext cx="2774950" cy="366713"/>
          </a:xfrm>
          <a:prstGeom prst="rect">
            <a:avLst/>
          </a:prstGeom>
          <a:noFill/>
          <a:ln w="9525">
            <a:noFill/>
            <a:miter lim="800000"/>
            <a:headEnd/>
            <a:tailEnd/>
          </a:ln>
        </p:spPr>
        <p:txBody>
          <a:bodyPr wrap="none" anchor="ctr">
            <a:spAutoFit/>
          </a:bodyPr>
          <a:lstStyle/>
          <a:p>
            <a:pPr algn="ctr"/>
            <a:r>
              <a:rPr lang="es-MX" sz="1800" u="none" dirty="0">
                <a:solidFill>
                  <a:srgbClr val="990033"/>
                </a:solidFill>
              </a:rPr>
              <a:t>Participación en el S N I</a:t>
            </a:r>
          </a:p>
        </p:txBody>
      </p:sp>
      <p:pic>
        <p:nvPicPr>
          <p:cNvPr id="132097" name="Picture 1"/>
          <p:cNvPicPr>
            <a:picLocks noChangeAspect="1" noChangeArrowheads="1"/>
          </p:cNvPicPr>
          <p:nvPr/>
        </p:nvPicPr>
        <p:blipFill>
          <a:blip r:embed="rId3" cstate="print"/>
          <a:srcRect/>
          <a:stretch>
            <a:fillRect/>
          </a:stretch>
        </p:blipFill>
        <p:spPr bwMode="auto">
          <a:xfrm>
            <a:off x="12700" y="628027"/>
            <a:ext cx="7141835" cy="4642682"/>
          </a:xfrm>
          <a:prstGeom prst="rect">
            <a:avLst/>
          </a:prstGeom>
          <a:noFill/>
          <a:ln w="9525">
            <a:noFill/>
            <a:miter lim="800000"/>
            <a:headEnd/>
            <a:tailEnd/>
          </a:ln>
          <a:effectLst/>
        </p:spPr>
      </p:pic>
      <p:graphicFrame>
        <p:nvGraphicFramePr>
          <p:cNvPr id="13" name="Group 48"/>
          <p:cNvGraphicFramePr>
            <a:graphicFrameLocks noGrp="1"/>
          </p:cNvGraphicFramePr>
          <p:nvPr>
            <p:ph idx="4294967295"/>
          </p:nvPr>
        </p:nvGraphicFramePr>
        <p:xfrm>
          <a:off x="5119143" y="5046368"/>
          <a:ext cx="3951287" cy="1653540"/>
        </p:xfrm>
        <a:graphic>
          <a:graphicData uri="http://schemas.openxmlformats.org/drawingml/2006/table">
            <a:tbl>
              <a:tblPr/>
              <a:tblGrid>
                <a:gridCol w="1149350"/>
                <a:gridCol w="1011237"/>
                <a:gridCol w="1119188"/>
                <a:gridCol w="671512"/>
              </a:tblGrid>
              <a:tr h="261938">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bg1"/>
                          </a:solidFill>
                          <a:effectLst/>
                          <a:latin typeface="Arial" charset="0"/>
                          <a:cs typeface="Arial" charset="0"/>
                        </a:rPr>
                        <a:t>Niveles</a:t>
                      </a:r>
                      <a:endParaRPr kumimoji="0" lang="es-ES" sz="1000" b="1" i="0" u="none" strike="noStrike" cap="none" normalizeH="0" baseline="0" dirty="0" smtClean="0">
                        <a:ln>
                          <a:noFill/>
                        </a:ln>
                        <a:solidFill>
                          <a:schemeClr val="bg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99"/>
                    </a:solid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bg1"/>
                          </a:solidFill>
                          <a:effectLst/>
                          <a:latin typeface="Arial" charset="0"/>
                          <a:cs typeface="Arial" charset="0"/>
                        </a:rPr>
                        <a:t>Chihuahua 2010</a:t>
                      </a:r>
                      <a:endParaRPr kumimoji="0" lang="es-ES" sz="1000" b="1" i="0" u="none" strike="noStrike" cap="none" normalizeH="0" baseline="0" dirty="0" smtClean="0">
                        <a:ln>
                          <a:noFill/>
                        </a:ln>
                        <a:solidFill>
                          <a:schemeClr val="bg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99"/>
                    </a:solid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bg1"/>
                          </a:solidFill>
                          <a:effectLst/>
                          <a:latin typeface="Arial" charset="0"/>
                          <a:cs typeface="Arial" charset="0"/>
                        </a:rPr>
                        <a:t>CIMAV</a:t>
                      </a:r>
                    </a:p>
                    <a:p>
                      <a:pPr marL="0" marR="0" lvl="0" indent="0" algn="ctr" defTabSz="914400" rtl="0" eaLnBrk="1" fontAlgn="ctr"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bg1"/>
                          </a:solidFill>
                          <a:effectLst/>
                          <a:latin typeface="Arial" charset="0"/>
                          <a:cs typeface="Arial" charset="0"/>
                        </a:rPr>
                        <a:t> 2010</a:t>
                      </a:r>
                      <a:endParaRPr kumimoji="0" lang="es-ES" sz="1000" b="1" i="0" u="none" strike="noStrike" cap="none" normalizeH="0" baseline="0" dirty="0" smtClean="0">
                        <a:ln>
                          <a:noFill/>
                        </a:ln>
                        <a:solidFill>
                          <a:schemeClr val="bg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9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bg1"/>
                          </a:solidFill>
                          <a:effectLst/>
                          <a:latin typeface="Arial" charset="0"/>
                          <a:cs typeface="Arial" charset="0"/>
                        </a:rPr>
                        <a:t>%</a:t>
                      </a:r>
                    </a:p>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bg1"/>
                          </a:solidFill>
                          <a:effectLst/>
                          <a:latin typeface="Arial" charset="0"/>
                          <a:cs typeface="Arial" charset="0"/>
                        </a:rPr>
                        <a:t>CIMAV</a:t>
                      </a:r>
                      <a:endParaRPr kumimoji="0" lang="es-ES" sz="1000" b="1" i="0" u="none" strike="noStrike" cap="none" normalizeH="0" baseline="0" dirty="0" smtClean="0">
                        <a:ln>
                          <a:noFill/>
                        </a:ln>
                        <a:solidFill>
                          <a:schemeClr val="bg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99"/>
                    </a:solidFill>
                  </a:tcPr>
                </a:tc>
              </a:tr>
              <a:tr h="160338">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accent2"/>
                          </a:solidFill>
                          <a:effectLst/>
                          <a:latin typeface="Arial" charset="0"/>
                          <a:cs typeface="Arial" charset="0"/>
                        </a:rPr>
                        <a:t>I</a:t>
                      </a:r>
                      <a:endParaRPr kumimoji="0" lang="es-ES" sz="1000" b="1" i="0" u="none" strike="noStrike" cap="none" normalizeH="0" baseline="0" dirty="0" smtClean="0">
                        <a:ln>
                          <a:noFill/>
                        </a:ln>
                        <a:solidFill>
                          <a:schemeClr val="accent2"/>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000" b="0" i="0" u="none" strike="noStrike" cap="none" normalizeH="0" baseline="0" dirty="0" smtClean="0">
                          <a:ln>
                            <a:noFill/>
                          </a:ln>
                          <a:solidFill>
                            <a:schemeClr val="accent2"/>
                          </a:solidFill>
                          <a:effectLst/>
                          <a:latin typeface="Arial" charset="0"/>
                          <a:cs typeface="Arial" charset="0"/>
                        </a:rPr>
                        <a:t>132</a:t>
                      </a:r>
                      <a:endParaRPr kumimoji="0" lang="es-ES" sz="1000" b="0" i="0" u="none" strike="noStrike" cap="none" normalizeH="0" baseline="0" dirty="0" smtClean="0">
                        <a:ln>
                          <a:noFill/>
                        </a:ln>
                        <a:solidFill>
                          <a:schemeClr val="accent2"/>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rgbClr val="A50021"/>
                          </a:solidFill>
                          <a:effectLst/>
                          <a:latin typeface="Arial" charset="0"/>
                          <a:cs typeface="Arial" charset="0"/>
                        </a:rPr>
                        <a:t>34</a:t>
                      </a:r>
                      <a:endParaRPr kumimoji="0" lang="es-ES" sz="1000" b="1" i="0" u="none" strike="noStrike" cap="none" normalizeH="0" baseline="0" dirty="0" smtClean="0">
                        <a:ln>
                          <a:noFill/>
                        </a:ln>
                        <a:solidFill>
                          <a:srgbClr val="A5002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accent2"/>
                          </a:solidFill>
                          <a:effectLst/>
                          <a:latin typeface="Arial" charset="0"/>
                          <a:cs typeface="Arial" charset="0"/>
                        </a:rPr>
                        <a:t>26%</a:t>
                      </a:r>
                      <a:endParaRPr kumimoji="0" lang="es-ES" sz="1000" b="0" i="0" u="none" strike="noStrike" cap="none" normalizeH="0" baseline="0" dirty="0" smtClean="0">
                        <a:ln>
                          <a:noFill/>
                        </a:ln>
                        <a:solidFill>
                          <a:schemeClr val="accent2"/>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80975">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accent2"/>
                          </a:solidFill>
                          <a:effectLst/>
                          <a:latin typeface="Arial" charset="0"/>
                          <a:cs typeface="Arial" charset="0"/>
                        </a:rPr>
                        <a:t>II</a:t>
                      </a:r>
                      <a:endParaRPr kumimoji="0" lang="es-ES" sz="1000" b="1" i="0" u="none" strike="noStrike" cap="none" normalizeH="0" baseline="0" dirty="0" smtClean="0">
                        <a:ln>
                          <a:noFill/>
                        </a:ln>
                        <a:solidFill>
                          <a:schemeClr val="accent2"/>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000" b="0" i="0" u="none" strike="noStrike" cap="none" normalizeH="0" baseline="0" dirty="0" smtClean="0">
                          <a:ln>
                            <a:noFill/>
                          </a:ln>
                          <a:solidFill>
                            <a:schemeClr val="accent2"/>
                          </a:solidFill>
                          <a:effectLst/>
                          <a:latin typeface="Arial" charset="0"/>
                          <a:cs typeface="Arial" charset="0"/>
                        </a:rPr>
                        <a:t>18</a:t>
                      </a:r>
                      <a:endParaRPr kumimoji="0" lang="es-ES" sz="1000" b="0" i="0" u="none" strike="noStrike" cap="none" normalizeH="0" baseline="0" dirty="0" smtClean="0">
                        <a:ln>
                          <a:noFill/>
                        </a:ln>
                        <a:solidFill>
                          <a:schemeClr val="accent2"/>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rgbClr val="A50021"/>
                          </a:solidFill>
                          <a:effectLst/>
                          <a:latin typeface="Arial" charset="0"/>
                          <a:cs typeface="Arial" charset="0"/>
                        </a:rPr>
                        <a:t>9</a:t>
                      </a:r>
                      <a:endParaRPr kumimoji="0" lang="es-ES" sz="1000" b="1" i="0" u="none" strike="noStrike" cap="none" normalizeH="0" baseline="0" dirty="0" smtClean="0">
                        <a:ln>
                          <a:noFill/>
                        </a:ln>
                        <a:solidFill>
                          <a:srgbClr val="A5002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accent2"/>
                          </a:solidFill>
                          <a:effectLst/>
                          <a:latin typeface="Arial" charset="0"/>
                          <a:cs typeface="Arial" charset="0"/>
                        </a:rPr>
                        <a:t>50%</a:t>
                      </a:r>
                      <a:endParaRPr kumimoji="0" lang="es-ES" sz="1000" b="0" i="0" u="none" strike="noStrike" cap="none" normalizeH="0" baseline="0" dirty="0" smtClean="0">
                        <a:ln>
                          <a:noFill/>
                        </a:ln>
                        <a:solidFill>
                          <a:schemeClr val="accent2"/>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61925">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accent2"/>
                          </a:solidFill>
                          <a:effectLst/>
                          <a:latin typeface="Arial" charset="0"/>
                          <a:cs typeface="Arial" charset="0"/>
                        </a:rPr>
                        <a:t>III</a:t>
                      </a:r>
                      <a:endParaRPr kumimoji="0" lang="es-ES" sz="1000" b="1" i="0" u="none" strike="noStrike" cap="none" normalizeH="0" baseline="0" dirty="0" smtClean="0">
                        <a:ln>
                          <a:noFill/>
                        </a:ln>
                        <a:solidFill>
                          <a:schemeClr val="accent2"/>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000" b="0" i="0" u="none" strike="noStrike" cap="none" normalizeH="0" baseline="0" dirty="0" smtClean="0">
                          <a:ln>
                            <a:noFill/>
                          </a:ln>
                          <a:solidFill>
                            <a:schemeClr val="accent2"/>
                          </a:solidFill>
                          <a:effectLst/>
                          <a:latin typeface="Arial" charset="0"/>
                          <a:cs typeface="Arial" charset="0"/>
                        </a:rPr>
                        <a:t>8</a:t>
                      </a:r>
                      <a:endParaRPr kumimoji="0" lang="es-ES" sz="1000" b="0" i="0" u="none" strike="noStrike" cap="none" normalizeH="0" baseline="0" dirty="0" smtClean="0">
                        <a:ln>
                          <a:noFill/>
                        </a:ln>
                        <a:solidFill>
                          <a:schemeClr val="accent2"/>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rgbClr val="A50021"/>
                          </a:solidFill>
                          <a:effectLst/>
                          <a:latin typeface="Arial" charset="0"/>
                          <a:cs typeface="Arial" charset="0"/>
                        </a:rPr>
                        <a:t>6</a:t>
                      </a:r>
                      <a:endParaRPr kumimoji="0" lang="es-ES" sz="1000" b="1" i="0" u="none" strike="noStrike" cap="none" normalizeH="0" baseline="0" dirty="0" smtClean="0">
                        <a:ln>
                          <a:noFill/>
                        </a:ln>
                        <a:solidFill>
                          <a:srgbClr val="A5002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accent2"/>
                          </a:solidFill>
                          <a:effectLst/>
                          <a:latin typeface="Arial" charset="0"/>
                          <a:cs typeface="Arial" charset="0"/>
                        </a:rPr>
                        <a:t>75%</a:t>
                      </a:r>
                      <a:endParaRPr kumimoji="0" lang="es-ES" sz="1000" b="0" i="0" u="none" strike="noStrike" cap="none" normalizeH="0" baseline="0" dirty="0" smtClean="0">
                        <a:ln>
                          <a:noFill/>
                        </a:ln>
                        <a:solidFill>
                          <a:schemeClr val="accent2"/>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60338">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accent2"/>
                          </a:solidFill>
                          <a:effectLst/>
                          <a:latin typeface="Arial" charset="0"/>
                          <a:cs typeface="Arial" charset="0"/>
                        </a:rPr>
                        <a:t>Candidatos </a:t>
                      </a:r>
                      <a:endParaRPr kumimoji="0" lang="es-ES" sz="1000" b="1" i="0" u="none" strike="noStrike" cap="none" normalizeH="0" baseline="0" dirty="0" smtClean="0">
                        <a:ln>
                          <a:noFill/>
                        </a:ln>
                        <a:solidFill>
                          <a:schemeClr val="accent2"/>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000" b="0" i="0" u="none" strike="noStrike" cap="none" normalizeH="0" baseline="0" dirty="0" smtClean="0">
                          <a:ln>
                            <a:noFill/>
                          </a:ln>
                          <a:solidFill>
                            <a:schemeClr val="accent2"/>
                          </a:solidFill>
                          <a:effectLst/>
                          <a:latin typeface="Arial" charset="0"/>
                          <a:cs typeface="Arial" charset="0"/>
                        </a:rPr>
                        <a:t>67</a:t>
                      </a:r>
                      <a:endParaRPr kumimoji="0" lang="es-ES" sz="1000" b="0" i="0" u="none" strike="noStrike" cap="none" normalizeH="0" baseline="0" dirty="0" smtClean="0">
                        <a:ln>
                          <a:noFill/>
                        </a:ln>
                        <a:solidFill>
                          <a:schemeClr val="accent2"/>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rgbClr val="A50021"/>
                          </a:solidFill>
                          <a:effectLst/>
                          <a:latin typeface="Arial" charset="0"/>
                          <a:cs typeface="Arial" charset="0"/>
                        </a:rPr>
                        <a:t>8</a:t>
                      </a:r>
                      <a:endParaRPr kumimoji="0" lang="es-ES" sz="1000" b="1" i="0" u="none" strike="noStrike" cap="none" normalizeH="0" baseline="0" dirty="0" smtClean="0">
                        <a:ln>
                          <a:noFill/>
                        </a:ln>
                        <a:solidFill>
                          <a:srgbClr val="A5002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accent2"/>
                          </a:solidFill>
                          <a:effectLst/>
                          <a:latin typeface="Arial" charset="0"/>
                          <a:cs typeface="Arial" charset="0"/>
                        </a:rPr>
                        <a:t>12%</a:t>
                      </a:r>
                      <a:endParaRPr kumimoji="0" lang="es-ES" sz="1000" b="0" i="0" u="none" strike="noStrike" cap="none" normalizeH="0" baseline="0" dirty="0" smtClean="0">
                        <a:ln>
                          <a:noFill/>
                        </a:ln>
                        <a:solidFill>
                          <a:schemeClr val="accent2"/>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60338">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050" b="1" i="0" u="none" strike="noStrike" cap="none" normalizeH="0" baseline="0" dirty="0" smtClean="0">
                          <a:ln>
                            <a:noFill/>
                          </a:ln>
                          <a:solidFill>
                            <a:schemeClr val="accent2"/>
                          </a:solidFill>
                          <a:effectLst/>
                          <a:latin typeface="Arial" charset="0"/>
                          <a:cs typeface="Arial" charset="0"/>
                        </a:rPr>
                        <a:t>Total</a:t>
                      </a:r>
                      <a:endParaRPr kumimoji="0" lang="es-ES" sz="1050" b="1" i="0" u="none" strike="noStrike" cap="none" normalizeH="0" baseline="0" dirty="0" smtClean="0">
                        <a:ln>
                          <a:noFill/>
                        </a:ln>
                        <a:solidFill>
                          <a:schemeClr val="accent2"/>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ES" sz="1050" b="1" i="0" u="none" strike="noStrike" cap="none" normalizeH="0" baseline="0" dirty="0" smtClean="0">
                          <a:ln>
                            <a:noFill/>
                          </a:ln>
                          <a:solidFill>
                            <a:schemeClr val="accent2"/>
                          </a:solidFill>
                          <a:effectLst/>
                          <a:latin typeface="Arial" charset="0"/>
                          <a:cs typeface="Arial" charset="0"/>
                        </a:rPr>
                        <a:t>223</a:t>
                      </a:r>
                      <a:endParaRPr kumimoji="0" lang="es-ES" sz="1050" b="1" i="0" u="none" strike="noStrike" cap="none" normalizeH="0" baseline="0" dirty="0" smtClean="0">
                        <a:ln>
                          <a:noFill/>
                        </a:ln>
                        <a:solidFill>
                          <a:schemeClr val="accent2"/>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1050" b="1" i="0" u="none" strike="noStrike" cap="none" normalizeH="0" baseline="0" dirty="0" smtClean="0">
                          <a:ln>
                            <a:noFill/>
                          </a:ln>
                          <a:solidFill>
                            <a:srgbClr val="A50021"/>
                          </a:solidFill>
                          <a:effectLst/>
                          <a:latin typeface="Arial" charset="0"/>
                        </a:rPr>
                        <a:t>57</a:t>
                      </a:r>
                      <a:endParaRPr kumimoji="0" lang="es-ES" sz="1050" b="1" i="0" u="none" strike="noStrike" cap="none" normalizeH="0" baseline="0" dirty="0" smtClean="0">
                        <a:ln>
                          <a:noFill/>
                        </a:ln>
                        <a:solidFill>
                          <a:srgbClr val="A5002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ES" sz="1050" b="1" i="0" u="none" strike="noStrike" kern="1200" cap="none" normalizeH="0" baseline="0" dirty="0" smtClean="0">
                          <a:ln>
                            <a:noFill/>
                          </a:ln>
                          <a:solidFill>
                            <a:schemeClr val="accent2"/>
                          </a:solidFill>
                          <a:effectLst/>
                          <a:latin typeface="Arial" charset="0"/>
                          <a:ea typeface="+mn-ea"/>
                          <a:cs typeface="Arial" charset="0"/>
                        </a:rPr>
                        <a:t>26%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bl>
          </a:graphicData>
        </a:graphic>
      </p:graphicFrame>
      <p:sp>
        <p:nvSpPr>
          <p:cNvPr id="14" name="Text Box 3"/>
          <p:cNvSpPr txBox="1">
            <a:spLocks noChangeArrowheads="1"/>
          </p:cNvSpPr>
          <p:nvPr/>
        </p:nvSpPr>
        <p:spPr bwMode="auto">
          <a:xfrm>
            <a:off x="539750" y="5337175"/>
            <a:ext cx="3600450" cy="877163"/>
          </a:xfrm>
          <a:prstGeom prst="rect">
            <a:avLst/>
          </a:prstGeom>
          <a:noFill/>
          <a:ln w="9525" algn="ctr">
            <a:noFill/>
            <a:miter lim="800000"/>
            <a:headEnd/>
            <a:tailEnd/>
          </a:ln>
        </p:spPr>
        <p:txBody>
          <a:bodyPr wrap="square">
            <a:spAutoFit/>
          </a:bodyPr>
          <a:lstStyle/>
          <a:p>
            <a:pPr algn="l"/>
            <a:r>
              <a:rPr lang="es-ES" sz="1400" u="none" dirty="0">
                <a:solidFill>
                  <a:srgbClr val="353599"/>
                </a:solidFill>
              </a:rPr>
              <a:t>Adicionalmente Personal Técnico:</a:t>
            </a:r>
          </a:p>
          <a:p>
            <a:pPr algn="l"/>
            <a:endParaRPr lang="es-ES" sz="900" u="none" dirty="0">
              <a:solidFill>
                <a:srgbClr val="353599"/>
              </a:solidFill>
            </a:endParaRPr>
          </a:p>
          <a:p>
            <a:pPr algn="l"/>
            <a:r>
              <a:rPr lang="es-ES" sz="1400" u="none" dirty="0" smtClean="0">
                <a:solidFill>
                  <a:srgbClr val="353599"/>
                </a:solidFill>
              </a:rPr>
              <a:t>5 técnicos con nivel I</a:t>
            </a:r>
          </a:p>
          <a:p>
            <a:pPr algn="l"/>
            <a:r>
              <a:rPr lang="es-ES" sz="1400" u="none" dirty="0" smtClean="0">
                <a:solidFill>
                  <a:srgbClr val="353599"/>
                </a:solidFill>
              </a:rPr>
              <a:t>3 </a:t>
            </a:r>
            <a:r>
              <a:rPr lang="es-ES" sz="1400" u="none" dirty="0">
                <a:solidFill>
                  <a:srgbClr val="353599"/>
                </a:solidFill>
              </a:rPr>
              <a:t>técnicos </a:t>
            </a:r>
            <a:r>
              <a:rPr lang="es-ES" sz="1400" u="none" dirty="0" smtClean="0">
                <a:solidFill>
                  <a:srgbClr val="353599"/>
                </a:solidFill>
              </a:rPr>
              <a:t>son  Candidatos</a:t>
            </a:r>
            <a:endParaRPr lang="es-ES" sz="1400" u="none" dirty="0">
              <a:solidFill>
                <a:srgbClr val="353599"/>
              </a:solidFill>
            </a:endParaRPr>
          </a:p>
        </p:txBody>
      </p:sp>
      <p:sp>
        <p:nvSpPr>
          <p:cNvPr id="15" name="Rectangle 50"/>
          <p:cNvSpPr>
            <a:spLocks noChangeArrowheads="1"/>
          </p:cNvSpPr>
          <p:nvPr/>
        </p:nvSpPr>
        <p:spPr bwMode="auto">
          <a:xfrm>
            <a:off x="3806825" y="6627168"/>
            <a:ext cx="1326004" cy="230832"/>
          </a:xfrm>
          <a:prstGeom prst="rect">
            <a:avLst/>
          </a:prstGeom>
          <a:noFill/>
          <a:ln w="9525">
            <a:noFill/>
            <a:miter lim="800000"/>
            <a:headEnd/>
            <a:tailEnd/>
          </a:ln>
          <a:effectLst>
            <a:prstShdw prst="shdw12">
              <a:schemeClr val="bg2">
                <a:alpha val="50000"/>
              </a:schemeClr>
            </a:prstShdw>
          </a:effectLst>
        </p:spPr>
        <p:txBody>
          <a:bodyPr wrap="none" anchor="ctr">
            <a:spAutoFit/>
          </a:bodyPr>
          <a:lstStyle/>
          <a:p>
            <a:pPr algn="l" eaLnBrk="0" hangingPunct="0"/>
            <a:r>
              <a:rPr lang="es-ES" sz="900" i="1" u="none" dirty="0">
                <a:solidFill>
                  <a:srgbClr val="C00000"/>
                </a:solidFill>
              </a:rPr>
              <a:t>Fuente: </a:t>
            </a:r>
            <a:r>
              <a:rPr lang="es-ES" sz="900" i="1" u="none" dirty="0" smtClean="0">
                <a:solidFill>
                  <a:srgbClr val="C00000"/>
                </a:solidFill>
              </a:rPr>
              <a:t> SIICYT 2010</a:t>
            </a:r>
            <a:endParaRPr lang="es-ES" sz="900" b="0" i="1" u="none" dirty="0">
              <a:solidFill>
                <a:srgbClr val="C00000"/>
              </a:solidFill>
            </a:endParaRPr>
          </a:p>
        </p:txBody>
      </p:sp>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ChangeArrowheads="1"/>
          </p:cNvSpPr>
          <p:nvPr/>
        </p:nvSpPr>
        <p:spPr bwMode="auto">
          <a:xfrm>
            <a:off x="7384238" y="59883"/>
            <a:ext cx="1720850" cy="366712"/>
          </a:xfrm>
          <a:prstGeom prst="rect">
            <a:avLst/>
          </a:prstGeom>
          <a:noFill/>
          <a:ln w="9525">
            <a:noFill/>
            <a:miter lim="800000"/>
            <a:headEnd/>
            <a:tailEnd/>
          </a:ln>
        </p:spPr>
        <p:txBody>
          <a:bodyPr wrap="none" anchor="ctr">
            <a:spAutoFit/>
          </a:bodyPr>
          <a:lstStyle/>
          <a:p>
            <a:r>
              <a:rPr lang="es-MX" sz="1800" u="none" dirty="0">
                <a:solidFill>
                  <a:srgbClr val="990033"/>
                </a:solidFill>
              </a:rPr>
              <a:t>Publicaciones</a:t>
            </a:r>
          </a:p>
        </p:txBody>
      </p:sp>
      <p:pic>
        <p:nvPicPr>
          <p:cNvPr id="7" name="Picture 2"/>
          <p:cNvPicPr>
            <a:picLocks noChangeAspect="1" noChangeArrowheads="1"/>
          </p:cNvPicPr>
          <p:nvPr/>
        </p:nvPicPr>
        <p:blipFill>
          <a:blip r:embed="rId3" cstate="screen"/>
          <a:srcRect/>
          <a:stretch>
            <a:fillRect/>
          </a:stretch>
        </p:blipFill>
        <p:spPr bwMode="auto">
          <a:xfrm>
            <a:off x="948820" y="838201"/>
            <a:ext cx="7412542" cy="45338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 Box 1"/>
          <p:cNvSpPr txBox="1">
            <a:spLocks noChangeArrowheads="1"/>
          </p:cNvSpPr>
          <p:nvPr/>
        </p:nvSpPr>
        <p:spPr bwMode="auto">
          <a:xfrm>
            <a:off x="847724" y="5641975"/>
            <a:ext cx="7696201" cy="485775"/>
          </a:xfrm>
          <a:prstGeom prst="rect">
            <a:avLst/>
          </a:prstGeom>
          <a:solidFill>
            <a:srgbClr val="003399"/>
          </a:solidFill>
          <a:ln w="9525">
            <a:no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i="0" u="none" strike="noStrike" cap="none" normalizeH="0" baseline="0" dirty="0" smtClean="0">
                <a:ln>
                  <a:noFill/>
                </a:ln>
                <a:solidFill>
                  <a:schemeClr val="bg1">
                    <a:lumMod val="95000"/>
                  </a:schemeClr>
                </a:solidFill>
                <a:effectLst/>
                <a:latin typeface="Arial" pitchFamily="34" charset="0"/>
                <a:ea typeface="Arial Unicode MS" pitchFamily="34" charset="-128"/>
              </a:rPr>
              <a:t>El factor de impacto promedio de las revistas en las que se publicó en 2010 fue de 1.83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i="0" u="none" strike="noStrike" cap="none" normalizeH="0" baseline="0" dirty="0" smtClean="0">
                <a:ln>
                  <a:noFill/>
                </a:ln>
                <a:solidFill>
                  <a:schemeClr val="bg1">
                    <a:lumMod val="95000"/>
                  </a:schemeClr>
                </a:solidFill>
                <a:effectLst/>
                <a:latin typeface="Arial" pitchFamily="34" charset="0"/>
                <a:ea typeface="Arial Unicode MS" pitchFamily="34" charset="-128"/>
              </a:rPr>
              <a:t>  El correspondiente al año anterior se situó en 1.7</a:t>
            </a:r>
            <a:endParaRPr kumimoji="0" lang="es-ES" sz="1400" i="0" u="none" strike="noStrike" cap="none" normalizeH="0" baseline="0" dirty="0" smtClean="0">
              <a:ln>
                <a:noFill/>
              </a:ln>
              <a:solidFill>
                <a:schemeClr val="bg1">
                  <a:lumMod val="95000"/>
                </a:schemeClr>
              </a:solidFill>
              <a:effectLst/>
              <a:latin typeface="Arial" pitchFamily="34" charset="0"/>
            </a:endParaRPr>
          </a:p>
        </p:txBody>
      </p:sp>
      <p:sp>
        <p:nvSpPr>
          <p:cNvPr id="9" name="Text Box 10"/>
          <p:cNvSpPr txBox="1">
            <a:spLocks noChangeArrowheads="1"/>
          </p:cNvSpPr>
          <p:nvPr/>
        </p:nvSpPr>
        <p:spPr bwMode="auto">
          <a:xfrm>
            <a:off x="385160" y="6333632"/>
            <a:ext cx="4502150" cy="366713"/>
          </a:xfrm>
          <a:prstGeom prst="rect">
            <a:avLst/>
          </a:prstGeom>
          <a:noFill/>
          <a:ln w="9525" algn="ctr">
            <a:noFill/>
            <a:miter lim="800000"/>
            <a:headEnd/>
            <a:tailEnd/>
          </a:ln>
        </p:spPr>
        <p:txBody>
          <a:bodyPr wrap="none" anchor="ctr">
            <a:spAutoFit/>
          </a:bodyPr>
          <a:lstStyle/>
          <a:p>
            <a:pPr algn="l"/>
            <a:r>
              <a:rPr lang="es-MX" sz="1800" u="none" dirty="0">
                <a:solidFill>
                  <a:srgbClr val="990033"/>
                </a:solidFill>
              </a:rPr>
              <a:t>Adicional: </a:t>
            </a:r>
            <a:r>
              <a:rPr lang="es-MX" sz="1800" u="none" dirty="0" smtClean="0">
                <a:solidFill>
                  <a:srgbClr val="990033"/>
                </a:solidFill>
              </a:rPr>
              <a:t>3 libros </a:t>
            </a:r>
            <a:r>
              <a:rPr lang="es-MX" sz="1800" u="none" dirty="0">
                <a:solidFill>
                  <a:srgbClr val="990033"/>
                </a:solidFill>
              </a:rPr>
              <a:t>y </a:t>
            </a:r>
            <a:r>
              <a:rPr lang="es-MX" sz="1800" u="none" dirty="0" smtClean="0">
                <a:solidFill>
                  <a:srgbClr val="990033"/>
                </a:solidFill>
              </a:rPr>
              <a:t>4 </a:t>
            </a:r>
            <a:r>
              <a:rPr lang="es-MX" sz="1800" u="none" dirty="0">
                <a:solidFill>
                  <a:srgbClr val="990033"/>
                </a:solidFill>
              </a:rPr>
              <a:t>capítulos de libro</a:t>
            </a:r>
            <a:endParaRPr lang="es-ES" sz="1800" u="none" dirty="0">
              <a:solidFill>
                <a:srgbClr val="990033"/>
              </a:solidFill>
            </a:endParaRP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6"/>
          <p:cNvSpPr>
            <a:spLocks noChangeArrowheads="1"/>
          </p:cNvSpPr>
          <p:nvPr/>
        </p:nvSpPr>
        <p:spPr bwMode="auto">
          <a:xfrm>
            <a:off x="2449512" y="48640"/>
            <a:ext cx="6694488" cy="369332"/>
          </a:xfrm>
          <a:prstGeom prst="rect">
            <a:avLst/>
          </a:prstGeom>
          <a:noFill/>
          <a:ln w="9525" algn="ctr">
            <a:noFill/>
            <a:miter lim="800000"/>
            <a:headEnd/>
            <a:tailEnd/>
          </a:ln>
        </p:spPr>
        <p:txBody>
          <a:bodyPr wrap="square" anchor="ctr">
            <a:spAutoFit/>
          </a:bodyPr>
          <a:lstStyle/>
          <a:p>
            <a:pPr algn="r"/>
            <a:r>
              <a:rPr lang="es-MX" sz="1800" u="none" dirty="0">
                <a:solidFill>
                  <a:srgbClr val="990033"/>
                </a:solidFill>
              </a:rPr>
              <a:t>Factor de </a:t>
            </a:r>
            <a:r>
              <a:rPr lang="es-MX" sz="1800" u="none" dirty="0" smtClean="0">
                <a:solidFill>
                  <a:srgbClr val="990033"/>
                </a:solidFill>
              </a:rPr>
              <a:t>Impacto y Citas</a:t>
            </a:r>
            <a:endParaRPr lang="es-MX" sz="1800" u="none" dirty="0">
              <a:solidFill>
                <a:srgbClr val="990033"/>
              </a:solidFill>
            </a:endParaRPr>
          </a:p>
        </p:txBody>
      </p:sp>
      <p:sp>
        <p:nvSpPr>
          <p:cNvPr id="20483" name="Rectangle 71"/>
          <p:cNvSpPr>
            <a:spLocks noChangeArrowheads="1"/>
          </p:cNvSpPr>
          <p:nvPr/>
        </p:nvSpPr>
        <p:spPr bwMode="auto">
          <a:xfrm>
            <a:off x="4908550" y="790466"/>
            <a:ext cx="3905250" cy="646331"/>
          </a:xfrm>
          <a:prstGeom prst="rect">
            <a:avLst/>
          </a:prstGeom>
          <a:noFill/>
          <a:ln w="9525" algn="ctr">
            <a:noFill/>
            <a:miter lim="800000"/>
            <a:headEnd/>
            <a:tailEnd/>
          </a:ln>
        </p:spPr>
        <p:txBody>
          <a:bodyPr wrap="square" anchor="ctr">
            <a:spAutoFit/>
          </a:bodyPr>
          <a:lstStyle/>
          <a:p>
            <a:pPr algn="ctr"/>
            <a:r>
              <a:rPr lang="es-MX" sz="1800" u="none" dirty="0" smtClean="0">
                <a:solidFill>
                  <a:srgbClr val="353599"/>
                </a:solidFill>
              </a:rPr>
              <a:t>637 Citas </a:t>
            </a:r>
          </a:p>
          <a:p>
            <a:pPr algn="ctr"/>
            <a:r>
              <a:rPr lang="es-MX" sz="1800" u="none" dirty="0" smtClean="0">
                <a:solidFill>
                  <a:srgbClr val="353599"/>
                </a:solidFill>
              </a:rPr>
              <a:t> </a:t>
            </a:r>
            <a:r>
              <a:rPr lang="es-MX" sz="1800" u="none" dirty="0">
                <a:solidFill>
                  <a:srgbClr val="353599"/>
                </a:solidFill>
              </a:rPr>
              <a:t>Personal </a:t>
            </a:r>
            <a:r>
              <a:rPr lang="es-MX" sz="1800" u="none" dirty="0" err="1" smtClean="0">
                <a:solidFill>
                  <a:srgbClr val="353599"/>
                </a:solidFill>
              </a:rPr>
              <a:t>CyT</a:t>
            </a:r>
            <a:r>
              <a:rPr lang="es-MX" sz="1800" u="none" dirty="0" smtClean="0">
                <a:solidFill>
                  <a:srgbClr val="353599"/>
                </a:solidFill>
              </a:rPr>
              <a:t> </a:t>
            </a:r>
            <a:endParaRPr lang="es-MX" sz="1800" u="none" dirty="0">
              <a:solidFill>
                <a:srgbClr val="353599"/>
              </a:solidFill>
            </a:endParaRPr>
          </a:p>
        </p:txBody>
      </p:sp>
      <p:sp>
        <p:nvSpPr>
          <p:cNvPr id="20484" name="Rectangle 72"/>
          <p:cNvSpPr>
            <a:spLocks noChangeArrowheads="1"/>
          </p:cNvSpPr>
          <p:nvPr/>
        </p:nvSpPr>
        <p:spPr bwMode="auto">
          <a:xfrm>
            <a:off x="5813534" y="5853276"/>
            <a:ext cx="2247900" cy="274638"/>
          </a:xfrm>
          <a:prstGeom prst="rect">
            <a:avLst/>
          </a:prstGeom>
          <a:noFill/>
          <a:ln w="9525" algn="ctr">
            <a:noFill/>
            <a:miter lim="800000"/>
            <a:headEnd/>
            <a:tailEnd/>
          </a:ln>
        </p:spPr>
        <p:txBody>
          <a:bodyPr wrap="none" anchor="ctr">
            <a:spAutoFit/>
          </a:bodyPr>
          <a:lstStyle/>
          <a:p>
            <a:r>
              <a:rPr lang="es-MX" b="0" u="none" dirty="0">
                <a:solidFill>
                  <a:schemeClr val="accent2"/>
                </a:solidFill>
              </a:rPr>
              <a:t>Fuente: ISI Web of </a:t>
            </a:r>
            <a:r>
              <a:rPr lang="es-MX" b="0" u="none" dirty="0" err="1">
                <a:solidFill>
                  <a:schemeClr val="accent2"/>
                </a:solidFill>
              </a:rPr>
              <a:t>Knowledge</a:t>
            </a:r>
            <a:endParaRPr lang="es-MX" dirty="0">
              <a:solidFill>
                <a:schemeClr val="accent2"/>
              </a:solidFill>
            </a:endParaRPr>
          </a:p>
        </p:txBody>
      </p:sp>
      <p:pic>
        <p:nvPicPr>
          <p:cNvPr id="8" name="Picture 2"/>
          <p:cNvPicPr>
            <a:picLocks noChangeAspect="1" noChangeArrowheads="1"/>
          </p:cNvPicPr>
          <p:nvPr/>
        </p:nvPicPr>
        <p:blipFill>
          <a:blip r:embed="rId3" cstate="screen"/>
          <a:srcRect/>
          <a:stretch>
            <a:fillRect/>
          </a:stretch>
        </p:blipFill>
        <p:spPr bwMode="auto">
          <a:xfrm>
            <a:off x="283242" y="1981690"/>
            <a:ext cx="4628077" cy="4187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p:cNvPicPr>
            <a:picLocks noChangeAspect="1" noChangeArrowheads="1"/>
          </p:cNvPicPr>
          <p:nvPr/>
        </p:nvPicPr>
        <p:blipFill>
          <a:blip r:embed="rId4" cstate="screen">
            <a:lum contrast="10000"/>
          </a:blip>
          <a:srcRect/>
          <a:stretch>
            <a:fillRect/>
          </a:stretch>
        </p:blipFill>
        <p:spPr bwMode="auto">
          <a:xfrm>
            <a:off x="5220774" y="1845333"/>
            <a:ext cx="3606525" cy="40509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66"/>
          <p:cNvSpPr>
            <a:spLocks noChangeArrowheads="1"/>
          </p:cNvSpPr>
          <p:nvPr/>
        </p:nvSpPr>
        <p:spPr bwMode="auto">
          <a:xfrm>
            <a:off x="0" y="815073"/>
            <a:ext cx="4940300" cy="646331"/>
          </a:xfrm>
          <a:prstGeom prst="rect">
            <a:avLst/>
          </a:prstGeom>
          <a:noFill/>
          <a:ln w="9525" algn="ctr">
            <a:noFill/>
            <a:miter lim="800000"/>
            <a:headEnd/>
            <a:tailEnd/>
          </a:ln>
        </p:spPr>
        <p:txBody>
          <a:bodyPr wrap="square" anchor="ctr">
            <a:spAutoFit/>
          </a:bodyPr>
          <a:lstStyle/>
          <a:p>
            <a:pPr algn="ctr"/>
            <a:r>
              <a:rPr lang="es-MX" sz="1800" u="none" dirty="0">
                <a:solidFill>
                  <a:srgbClr val="353599"/>
                </a:solidFill>
              </a:rPr>
              <a:t>Factor de </a:t>
            </a:r>
            <a:r>
              <a:rPr lang="es-MX" sz="1800" u="none" dirty="0" smtClean="0">
                <a:solidFill>
                  <a:srgbClr val="353599"/>
                </a:solidFill>
              </a:rPr>
              <a:t>Impacto de las revistas en las que se publica</a:t>
            </a:r>
            <a:endParaRPr lang="es-MX" sz="1800" u="none" dirty="0">
              <a:solidFill>
                <a:srgbClr val="353599"/>
              </a:solidFill>
            </a:endParaRPr>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ChangeArrowheads="1"/>
          </p:cNvSpPr>
          <p:nvPr/>
        </p:nvSpPr>
        <p:spPr bwMode="auto">
          <a:xfrm>
            <a:off x="7302500" y="56505"/>
            <a:ext cx="1841500" cy="366712"/>
          </a:xfrm>
          <a:prstGeom prst="rect">
            <a:avLst/>
          </a:prstGeom>
          <a:noFill/>
          <a:ln w="9525">
            <a:noFill/>
            <a:miter lim="800000"/>
            <a:headEnd/>
            <a:tailEnd/>
          </a:ln>
        </p:spPr>
        <p:txBody>
          <a:bodyPr wrap="none" anchor="ctr">
            <a:spAutoFit/>
          </a:bodyPr>
          <a:lstStyle/>
          <a:p>
            <a:pPr algn="ctr"/>
            <a:r>
              <a:rPr lang="es-MX" sz="1800" u="none" dirty="0">
                <a:solidFill>
                  <a:srgbClr val="990033"/>
                </a:solidFill>
              </a:rPr>
              <a:t>Proyectos I + D</a:t>
            </a:r>
          </a:p>
        </p:txBody>
      </p:sp>
      <p:pic>
        <p:nvPicPr>
          <p:cNvPr id="196" name="Picture 2"/>
          <p:cNvPicPr>
            <a:picLocks noChangeAspect="1" noChangeArrowheads="1"/>
          </p:cNvPicPr>
          <p:nvPr/>
        </p:nvPicPr>
        <p:blipFill>
          <a:blip r:embed="rId3" cstate="screen"/>
          <a:srcRect/>
          <a:stretch>
            <a:fillRect/>
          </a:stretch>
        </p:blipFill>
        <p:spPr bwMode="auto">
          <a:xfrm>
            <a:off x="914400" y="801687"/>
            <a:ext cx="7538953" cy="4875213"/>
          </a:xfrm>
          <a:prstGeom prst="roundRect">
            <a:avLst>
              <a:gd name="adj" fmla="val 953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42"/>
          <p:cNvGraphicFramePr>
            <a:graphicFrameLocks noGrp="1"/>
          </p:cNvGraphicFramePr>
          <p:nvPr>
            <p:ph idx="4294967295"/>
          </p:nvPr>
        </p:nvGraphicFramePr>
        <p:xfrm>
          <a:off x="446856" y="1146488"/>
          <a:ext cx="8229600" cy="3596695"/>
        </p:xfrm>
        <a:graphic>
          <a:graphicData uri="http://schemas.openxmlformats.org/drawingml/2006/table">
            <a:tbl>
              <a:tblPr/>
              <a:tblGrid>
                <a:gridCol w="1529255"/>
                <a:gridCol w="4283951"/>
                <a:gridCol w="2416394"/>
              </a:tblGrid>
              <a:tr h="439792">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bg1"/>
                          </a:solidFill>
                          <a:effectLst/>
                          <a:latin typeface="Arial" charset="0"/>
                          <a:cs typeface="Arial" charset="0"/>
                        </a:rPr>
                        <a:t>Proyectos</a:t>
                      </a:r>
                      <a:endParaRPr kumimoji="0" lang="es-ES" sz="1800" b="0" i="0" u="none" strike="noStrike" cap="none" normalizeH="0" baseline="0" dirty="0" smtClean="0">
                        <a:ln>
                          <a:noFill/>
                        </a:ln>
                        <a:solidFill>
                          <a:schemeClr val="bg1"/>
                        </a:solidFill>
                        <a:effectLst/>
                        <a:latin typeface="Arial" charset="0"/>
                        <a:cs typeface="Arial" charset="0"/>
                      </a:endParaRP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solidFill>
                      <a:srgbClr val="003366"/>
                    </a:solidFill>
                  </a:tcPr>
                </a:tc>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bg1"/>
                          </a:solidFill>
                          <a:effectLst/>
                          <a:latin typeface="Arial" charset="0"/>
                          <a:cs typeface="Arial" charset="0"/>
                        </a:rPr>
                        <a:t>Fondo</a:t>
                      </a:r>
                      <a:endParaRPr kumimoji="0" lang="es-ES" sz="1800" b="0" i="0" u="none" strike="noStrike" cap="none" normalizeH="0" baseline="0" dirty="0" smtClean="0">
                        <a:ln>
                          <a:noFill/>
                        </a:ln>
                        <a:solidFill>
                          <a:schemeClr val="bg1"/>
                        </a:solidFill>
                        <a:effectLst/>
                        <a:latin typeface="Arial" charset="0"/>
                        <a:cs typeface="Arial" charset="0"/>
                      </a:endParaRP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solidFill>
                      <a:srgbClr val="003366"/>
                    </a:solidFill>
                  </a:tcPr>
                </a:tc>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bg1"/>
                          </a:solidFill>
                          <a:effectLst/>
                          <a:latin typeface="Arial" charset="0"/>
                          <a:cs typeface="Arial" charset="0"/>
                        </a:rPr>
                        <a:t>Monto de Proyectos</a:t>
                      </a: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solidFill>
                      <a:srgbClr val="003366"/>
                    </a:solidFill>
                  </a:tcPr>
                </a:tc>
              </a:tr>
              <a:tr h="438150">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accent2"/>
                          </a:solidFill>
                          <a:effectLst/>
                          <a:latin typeface="Arial" charset="0"/>
                          <a:cs typeface="Arial" charset="0"/>
                        </a:rPr>
                        <a:t>45</a:t>
                      </a: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noFill/>
                  </a:tcPr>
                </a:tc>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accent2"/>
                          </a:solidFill>
                          <a:effectLst/>
                          <a:latin typeface="Arial" charset="0"/>
                          <a:cs typeface="Arial" charset="0"/>
                        </a:rPr>
                        <a:t>Vinculación</a:t>
                      </a:r>
                    </a:p>
                    <a:p>
                      <a:pPr marL="0" marR="0" lvl="0" indent="0" algn="ctr" defTabSz="914400" rtl="0" eaLnBrk="0" fontAlgn="b" latinLnBrk="0" hangingPunct="0">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accent2"/>
                          </a:solidFill>
                          <a:effectLst/>
                          <a:latin typeface="Arial" charset="0"/>
                          <a:cs typeface="Arial" charset="0"/>
                        </a:rPr>
                        <a:t>(Incluye proyectos del fondo de Innovación)</a:t>
                      </a:r>
                      <a:endParaRPr kumimoji="0" lang="es-ES" sz="2000" b="1" i="0" u="none" strike="noStrike" cap="none" normalizeH="0" baseline="0" dirty="0" smtClean="0">
                        <a:ln>
                          <a:noFill/>
                        </a:ln>
                        <a:solidFill>
                          <a:schemeClr val="accent2"/>
                        </a:solidFill>
                        <a:effectLst/>
                        <a:latin typeface="Arial" charset="0"/>
                        <a:cs typeface="Arial" charset="0"/>
                      </a:endParaRP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noFill/>
                  </a:tcPr>
                </a:tc>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accent2"/>
                          </a:solidFill>
                          <a:effectLst/>
                          <a:latin typeface="Arial" charset="0"/>
                          <a:cs typeface="Arial" charset="0"/>
                        </a:rPr>
                        <a:t>63,948</a:t>
                      </a: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noFill/>
                  </a:tcPr>
                </a:tc>
              </a:tr>
              <a:tr h="438150">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accent2"/>
                          </a:solidFill>
                          <a:effectLst/>
                          <a:latin typeface="Arial" charset="0"/>
                          <a:cs typeface="Arial" charset="0"/>
                        </a:rPr>
                        <a:t>21</a:t>
                      </a: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noFill/>
                  </a:tcPr>
                </a:tc>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accent2"/>
                          </a:solidFill>
                          <a:effectLst/>
                          <a:latin typeface="Arial" charset="0"/>
                          <a:cs typeface="Arial" charset="0"/>
                        </a:rPr>
                        <a:t>Mixtos</a:t>
                      </a: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noFill/>
                  </a:tcPr>
                </a:tc>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accent2"/>
                          </a:solidFill>
                          <a:effectLst/>
                          <a:latin typeface="Arial" charset="0"/>
                          <a:cs typeface="Arial" charset="0"/>
                        </a:rPr>
                        <a:t>32,551</a:t>
                      </a: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noFill/>
                  </a:tcPr>
                </a:tc>
              </a:tr>
              <a:tr h="436563">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accent2"/>
                          </a:solidFill>
                          <a:effectLst/>
                          <a:latin typeface="Arial" charset="0"/>
                          <a:cs typeface="Arial" charset="0"/>
                        </a:rPr>
                        <a:t>23</a:t>
                      </a: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noFill/>
                  </a:tcPr>
                </a:tc>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accent2"/>
                          </a:solidFill>
                          <a:effectLst/>
                          <a:latin typeface="Arial" charset="0"/>
                          <a:cs typeface="Arial" charset="0"/>
                        </a:rPr>
                        <a:t>Sectoriales</a:t>
                      </a: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noFill/>
                  </a:tcPr>
                </a:tc>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accent2"/>
                          </a:solidFill>
                          <a:effectLst/>
                          <a:latin typeface="Arial" charset="0"/>
                          <a:cs typeface="Arial" charset="0"/>
                        </a:rPr>
                        <a:t>43,216</a:t>
                      </a: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noFill/>
                  </a:tcPr>
                </a:tc>
              </a:tr>
              <a:tr h="438150">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accent2"/>
                          </a:solidFill>
                          <a:effectLst/>
                          <a:latin typeface="Arial" charset="0"/>
                          <a:cs typeface="Arial" charset="0"/>
                        </a:rPr>
                        <a:t>20</a:t>
                      </a: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noFill/>
                  </a:tcPr>
                </a:tc>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accent2"/>
                          </a:solidFill>
                          <a:effectLst/>
                          <a:latin typeface="Arial" charset="0"/>
                          <a:cs typeface="Arial" charset="0"/>
                        </a:rPr>
                        <a:t>Institucionales</a:t>
                      </a: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noFill/>
                  </a:tcPr>
                </a:tc>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accent2"/>
                          </a:solidFill>
                          <a:effectLst/>
                          <a:latin typeface="Arial" charset="0"/>
                          <a:cs typeface="Arial" charset="0"/>
                        </a:rPr>
                        <a:t>45,699</a:t>
                      </a: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noFill/>
                  </a:tcPr>
                </a:tc>
              </a:tr>
              <a:tr h="438150">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accent2"/>
                          </a:solidFill>
                          <a:effectLst/>
                          <a:latin typeface="Arial" charset="0"/>
                          <a:cs typeface="Arial" charset="0"/>
                        </a:rPr>
                        <a:t>1</a:t>
                      </a: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noFill/>
                  </a:tcPr>
                </a:tc>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kern="1200" cap="none" normalizeH="0" baseline="0" dirty="0" smtClean="0">
                          <a:ln>
                            <a:noFill/>
                          </a:ln>
                          <a:solidFill>
                            <a:schemeClr val="accent2"/>
                          </a:solidFill>
                          <a:effectLst/>
                          <a:latin typeface="Arial" charset="0"/>
                          <a:ea typeface="+mn-ea"/>
                          <a:cs typeface="Arial" charset="0"/>
                        </a:rPr>
                        <a:t>FONCICYT</a:t>
                      </a:r>
                    </a:p>
                    <a:p>
                      <a:pPr marL="0" marR="0" lvl="0" indent="0" algn="ctr" defTabSz="914400" rtl="0" eaLnBrk="0" fontAlgn="b" latinLnBrk="0" hangingPunct="0">
                        <a:lnSpc>
                          <a:spcPct val="100000"/>
                        </a:lnSpc>
                        <a:spcBef>
                          <a:spcPct val="0"/>
                        </a:spcBef>
                        <a:spcAft>
                          <a:spcPct val="0"/>
                        </a:spcAft>
                        <a:buClrTx/>
                        <a:buSzTx/>
                        <a:buFontTx/>
                        <a:buNone/>
                        <a:tabLst/>
                      </a:pPr>
                      <a:r>
                        <a:rPr kumimoji="0" lang="es-ES" sz="1200" b="1" i="0" u="none" strike="noStrike" kern="1200" cap="none" normalizeH="0" baseline="0" dirty="0" smtClean="0">
                          <a:ln>
                            <a:noFill/>
                          </a:ln>
                          <a:solidFill>
                            <a:schemeClr val="accent2"/>
                          </a:solidFill>
                          <a:effectLst/>
                          <a:latin typeface="Arial" charset="0"/>
                          <a:ea typeface="+mn-ea"/>
                          <a:cs typeface="Arial" charset="0"/>
                        </a:rPr>
                        <a:t>(</a:t>
                      </a:r>
                      <a:r>
                        <a:rPr kumimoji="0" lang="es-MX" sz="1200" b="1" i="0" u="none" strike="noStrike" kern="1200" cap="none" normalizeH="0" baseline="0" dirty="0" smtClean="0">
                          <a:ln>
                            <a:noFill/>
                          </a:ln>
                          <a:solidFill>
                            <a:schemeClr val="accent2"/>
                          </a:solidFill>
                          <a:effectLst/>
                          <a:latin typeface="Arial" charset="0"/>
                          <a:ea typeface="+mn-ea"/>
                          <a:cs typeface="Arial" charset="0"/>
                        </a:rPr>
                        <a:t>Fondo de Cooperación Internacional )</a:t>
                      </a:r>
                      <a:endParaRPr kumimoji="0" lang="es-ES" sz="2000" b="1" i="0" u="none" strike="noStrike" kern="1200" cap="none" normalizeH="0" baseline="0" dirty="0" smtClean="0">
                        <a:ln>
                          <a:noFill/>
                        </a:ln>
                        <a:solidFill>
                          <a:schemeClr val="accent2"/>
                        </a:solidFill>
                        <a:effectLst/>
                        <a:latin typeface="Arial" charset="0"/>
                        <a:ea typeface="+mn-ea"/>
                        <a:cs typeface="Arial" charset="0"/>
                      </a:endParaRP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noFill/>
                  </a:tcPr>
                </a:tc>
                <a:tc>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accent2"/>
                          </a:solidFill>
                          <a:effectLst/>
                          <a:latin typeface="Arial" charset="0"/>
                          <a:cs typeface="Arial" charset="0"/>
                        </a:rPr>
                        <a:t>12,550</a:t>
                      </a: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noFill/>
                  </a:tcPr>
                </a:tc>
              </a:tr>
              <a:tr h="438150">
                <a:tc gridSpan="3">
                  <a:txBody>
                    <a:bodyPr/>
                    <a:lstStyle>
                      <a:defPPr>
                        <a:defRPr lang="es-MX"/>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57200" marR="0" lvl="1"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bg1"/>
                          </a:solidFill>
                          <a:effectLst/>
                          <a:latin typeface="Arial" charset="0"/>
                          <a:cs typeface="Arial" charset="0"/>
                        </a:rPr>
                        <a:t>Monto Total:  $197,964 (Miles)</a:t>
                      </a:r>
                    </a:p>
                    <a:p>
                      <a:pPr marL="457200" marR="0" lvl="1" indent="0" algn="ctr" defTabSz="914400" rtl="0" eaLnBrk="0" fontAlgn="b"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bg1"/>
                          </a:solidFill>
                          <a:effectLst/>
                          <a:latin typeface="Arial" charset="0"/>
                          <a:cs typeface="Arial" charset="0"/>
                        </a:rPr>
                        <a:t>31% más que en 2009</a:t>
                      </a:r>
                      <a:endParaRPr kumimoji="0" lang="es-ES" sz="2000" b="0" i="0" u="none" strike="noStrike" cap="none" normalizeH="0" baseline="0" dirty="0" smtClean="0">
                        <a:ln>
                          <a:noFill/>
                        </a:ln>
                        <a:solidFill>
                          <a:schemeClr val="bg1"/>
                        </a:solidFill>
                        <a:effectLst/>
                        <a:latin typeface="Arial" charset="0"/>
                        <a:cs typeface="Arial" charset="0"/>
                      </a:endParaRPr>
                    </a:p>
                  </a:txBody>
                  <a:tcPr anchor="ctr"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solidFill>
                      <a:srgbClr val="003366"/>
                    </a:solidFill>
                  </a:tcPr>
                </a:tc>
                <a:tc hMerge="1">
                  <a:txBody>
                    <a:bodyPr/>
                    <a:lstStyle/>
                    <a:p>
                      <a:endParaRPr lang="es-MX"/>
                    </a:p>
                  </a:txBody>
                  <a:tcPr/>
                </a:tc>
                <a:tc hMerge="1">
                  <a:txBody>
                    <a:bodyPr/>
                    <a:lstStyle/>
                    <a:p>
                      <a:pPr marL="457200" marR="0" lvl="1" indent="0" algn="ctr" defTabSz="914400" rtl="0" eaLnBrk="0" fontAlgn="b" latinLnBrk="0" hangingPunct="0">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bg1"/>
                        </a:solidFill>
                        <a:effectLst/>
                        <a:latin typeface="Arial" charset="0"/>
                        <a:cs typeface="Arial" charset="0"/>
                      </a:endParaRP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r>
            </a:tbl>
          </a:graphicData>
        </a:graphic>
      </p:graphicFrame>
      <p:sp>
        <p:nvSpPr>
          <p:cNvPr id="7" name="Rectangle 42"/>
          <p:cNvSpPr>
            <a:spLocks noChangeArrowheads="1"/>
          </p:cNvSpPr>
          <p:nvPr/>
        </p:nvSpPr>
        <p:spPr bwMode="auto">
          <a:xfrm>
            <a:off x="428596" y="646165"/>
            <a:ext cx="4562475" cy="369332"/>
          </a:xfrm>
          <a:prstGeom prst="rect">
            <a:avLst/>
          </a:prstGeom>
          <a:noFill/>
          <a:ln w="9525" algn="ctr">
            <a:noFill/>
            <a:miter lim="800000"/>
            <a:headEnd/>
            <a:tailEnd/>
          </a:ln>
        </p:spPr>
        <p:txBody>
          <a:bodyPr wrap="square" anchor="ctr">
            <a:spAutoFit/>
          </a:bodyPr>
          <a:lstStyle/>
          <a:p>
            <a:r>
              <a:rPr lang="es-ES" sz="1800" b="1" u="none" dirty="0" smtClean="0">
                <a:solidFill>
                  <a:srgbClr val="C00000"/>
                </a:solidFill>
                <a:latin typeface="Arial" charset="0"/>
                <a:cs typeface="Arial" charset="0"/>
              </a:rPr>
              <a:t>Proyectos Vigentes 2010</a:t>
            </a:r>
            <a:endParaRPr lang="es-ES" sz="1800" b="1" u="none" dirty="0">
              <a:solidFill>
                <a:srgbClr val="C00000"/>
              </a:solidFill>
              <a:latin typeface="Arial" charset="0"/>
              <a:cs typeface="Arial" charset="0"/>
            </a:endParaRPr>
          </a:p>
        </p:txBody>
      </p:sp>
      <p:sp>
        <p:nvSpPr>
          <p:cNvPr id="9" name="TextBox 8"/>
          <p:cNvSpPr txBox="1"/>
          <p:nvPr/>
        </p:nvSpPr>
        <p:spPr>
          <a:xfrm>
            <a:off x="431800" y="4834606"/>
            <a:ext cx="8216900" cy="523220"/>
          </a:xfrm>
          <a:prstGeom prst="rect">
            <a:avLst/>
          </a:prstGeom>
          <a:noFill/>
        </p:spPr>
        <p:txBody>
          <a:bodyPr wrap="square" rtlCol="0">
            <a:spAutoFit/>
          </a:bodyPr>
          <a:lstStyle/>
          <a:p>
            <a:pPr marL="625475" marR="0" lvl="0" indent="-625475" algn="l"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smtClean="0">
                <a:ln>
                  <a:noFill/>
                </a:ln>
                <a:solidFill>
                  <a:srgbClr val="003399"/>
                </a:solidFill>
                <a:effectLst/>
                <a:uLnTx/>
                <a:uFillTx/>
              </a:rPr>
              <a:t>NOTA:  El número de proyectos incluye también los de infraestructura y de fortalecimiento  institucional, además de los de I + D</a:t>
            </a:r>
            <a:endParaRPr kumimoji="0" lang="es-MX" sz="1400" b="1" i="0" u="none" strike="noStrike" kern="0" cap="none" spc="0" normalizeH="0" baseline="0" noProof="0" dirty="0">
              <a:ln>
                <a:noFill/>
              </a:ln>
              <a:solidFill>
                <a:srgbClr val="003399"/>
              </a:solidFill>
              <a:effectLst/>
              <a:uLnTx/>
              <a:uFillTx/>
            </a:endParaRPr>
          </a:p>
        </p:txBody>
      </p:sp>
      <p:sp>
        <p:nvSpPr>
          <p:cNvPr id="5" name="6 CuadroTexto"/>
          <p:cNvSpPr txBox="1"/>
          <p:nvPr/>
        </p:nvSpPr>
        <p:spPr>
          <a:xfrm>
            <a:off x="424695" y="5728057"/>
            <a:ext cx="4264025" cy="669414"/>
          </a:xfrm>
          <a:prstGeom prst="rect">
            <a:avLst/>
          </a:prstGeom>
          <a:noFill/>
          <a:ln>
            <a:noFill/>
          </a:ln>
        </p:spPr>
        <p:txBody>
          <a:bodyPr wrap="square" rtlCol="0">
            <a:spAutoFit/>
          </a:bodyPr>
          <a:lstStyle/>
          <a:p>
            <a:pPr algn="l">
              <a:lnSpc>
                <a:spcPts val="1500"/>
              </a:lnSpc>
              <a:buFont typeface="Arial" pitchFamily="34" charset="0"/>
              <a:buChar char="•"/>
            </a:pPr>
            <a:r>
              <a:rPr lang="es-MX" sz="1800" b="1" u="none" dirty="0" smtClean="0">
                <a:solidFill>
                  <a:srgbClr val="FF0000"/>
                </a:solidFill>
                <a:effectLst>
                  <a:reflection blurRad="6350" stA="55000" endA="300" endPos="45500" dir="5400000" sy="-100000" algn="bl" rotWithShape="0"/>
                </a:effectLst>
                <a:latin typeface="+mj-lt"/>
              </a:rPr>
              <a:t> Utilidad 42.5 millones</a:t>
            </a:r>
          </a:p>
          <a:p>
            <a:pPr algn="l">
              <a:lnSpc>
                <a:spcPts val="1500"/>
              </a:lnSpc>
              <a:buFont typeface="Arial" pitchFamily="34" charset="0"/>
              <a:buChar char="•"/>
            </a:pPr>
            <a:endParaRPr lang="es-MX" sz="1800" b="1" u="none" dirty="0" smtClean="0">
              <a:solidFill>
                <a:srgbClr val="FF0000"/>
              </a:solidFill>
              <a:effectLst>
                <a:reflection blurRad="6350" stA="55000" endA="300" endPos="45500" dir="5400000" sy="-100000" algn="bl" rotWithShape="0"/>
              </a:effectLst>
              <a:latin typeface="+mj-lt"/>
            </a:endParaRPr>
          </a:p>
          <a:p>
            <a:pPr algn="l">
              <a:lnSpc>
                <a:spcPts val="1500"/>
              </a:lnSpc>
              <a:buFont typeface="Arial" pitchFamily="34" charset="0"/>
              <a:buChar char="•"/>
            </a:pPr>
            <a:r>
              <a:rPr lang="es-MX" sz="1800" b="1" u="none" dirty="0" smtClean="0">
                <a:solidFill>
                  <a:srgbClr val="FF0000"/>
                </a:solidFill>
                <a:effectLst>
                  <a:reflection blurRad="6350" stA="55000" endA="300" endPos="45500" dir="5400000" sy="-100000" algn="bl" rotWithShape="0"/>
                </a:effectLst>
                <a:latin typeface="+mj-lt"/>
              </a:rPr>
              <a:t> 52 % autosuficiencia</a:t>
            </a:r>
            <a:endParaRPr lang="es-MX" sz="1800" b="1" u="none" dirty="0">
              <a:solidFill>
                <a:srgbClr val="FF0000"/>
              </a:solidFill>
              <a:effectLst>
                <a:reflection blurRad="6350" stA="55000" endA="300" endPos="45500" dir="5400000" sy="-100000" algn="bl" rotWithShape="0"/>
              </a:effectLst>
              <a:latin typeface="+mj-lt"/>
            </a:endParaRPr>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0" y="711200"/>
            <a:ext cx="9144000" cy="863600"/>
          </a:xfrm>
          <a:prstGeom prst="rect">
            <a:avLst/>
          </a:prstGeom>
          <a:solidFill>
            <a:schemeClr val="bg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pic>
        <p:nvPicPr>
          <p:cNvPr id="5" name="Picture 5"/>
          <p:cNvPicPr>
            <a:picLocks noChangeAspect="1" noChangeArrowheads="1"/>
          </p:cNvPicPr>
          <p:nvPr/>
        </p:nvPicPr>
        <p:blipFill>
          <a:blip r:embed="rId3" cstate="screen"/>
          <a:srcRect/>
          <a:stretch>
            <a:fillRect/>
          </a:stretch>
        </p:blipFill>
        <p:spPr bwMode="auto">
          <a:xfrm>
            <a:off x="403224" y="809625"/>
            <a:ext cx="1443039" cy="669646"/>
          </a:xfrm>
          <a:prstGeom prst="rect">
            <a:avLst/>
          </a:prstGeom>
          <a:noFill/>
          <a:ln w="9525">
            <a:noFill/>
            <a:miter lim="800000"/>
            <a:headEnd/>
            <a:tailEnd/>
          </a:ln>
        </p:spPr>
      </p:pic>
      <p:pic>
        <p:nvPicPr>
          <p:cNvPr id="6" name="Picture 6"/>
          <p:cNvPicPr>
            <a:picLocks noChangeAspect="1" noChangeArrowheads="1"/>
          </p:cNvPicPr>
          <p:nvPr/>
        </p:nvPicPr>
        <p:blipFill>
          <a:blip r:embed="rId4" cstate="screen"/>
          <a:srcRect/>
          <a:stretch>
            <a:fillRect/>
          </a:stretch>
        </p:blipFill>
        <p:spPr bwMode="auto">
          <a:xfrm>
            <a:off x="7260572" y="787401"/>
            <a:ext cx="1350028" cy="671552"/>
          </a:xfrm>
          <a:prstGeom prst="rect">
            <a:avLst/>
          </a:prstGeom>
          <a:noFill/>
          <a:ln w="9525">
            <a:noFill/>
            <a:miter lim="800000"/>
            <a:headEnd/>
            <a:tailEnd/>
          </a:ln>
        </p:spPr>
      </p:pic>
      <p:sp>
        <p:nvSpPr>
          <p:cNvPr id="7" name="6 Rectángulo"/>
          <p:cNvSpPr/>
          <p:nvPr/>
        </p:nvSpPr>
        <p:spPr>
          <a:xfrm>
            <a:off x="0" y="862340"/>
            <a:ext cx="9144000" cy="523220"/>
          </a:xfrm>
          <a:prstGeom prst="rect">
            <a:avLst/>
          </a:prstGeom>
        </p:spPr>
        <p:txBody>
          <a:bodyPr wrap="square">
            <a:spAutoFit/>
          </a:bodyPr>
          <a:lstStyle/>
          <a:p>
            <a:pPr algn="ctr"/>
            <a:r>
              <a:rPr lang="es-MX" sz="2800" u="none" dirty="0" smtClean="0">
                <a:solidFill>
                  <a:srgbClr val="C00000"/>
                </a:solidFill>
              </a:rPr>
              <a:t>Fondos de Innovación 2010 </a:t>
            </a:r>
            <a:endParaRPr lang="es-MX" sz="2800" u="none" dirty="0">
              <a:solidFill>
                <a:srgbClr val="C00000"/>
              </a:solidFill>
            </a:endParaRPr>
          </a:p>
        </p:txBody>
      </p:sp>
      <p:sp>
        <p:nvSpPr>
          <p:cNvPr id="8" name="7 Rectángulo"/>
          <p:cNvSpPr/>
          <p:nvPr/>
        </p:nvSpPr>
        <p:spPr>
          <a:xfrm>
            <a:off x="0" y="6201430"/>
            <a:ext cx="9144000" cy="369332"/>
          </a:xfrm>
          <a:prstGeom prst="rect">
            <a:avLst/>
          </a:prstGeom>
        </p:spPr>
        <p:txBody>
          <a:bodyPr wrap="square">
            <a:spAutoFit/>
          </a:bodyPr>
          <a:lstStyle/>
          <a:p>
            <a:pPr algn="ctr"/>
            <a:r>
              <a:rPr lang="es-MX" sz="1800" u="none" dirty="0" smtClean="0">
                <a:solidFill>
                  <a:srgbClr val="003399"/>
                </a:solidFill>
                <a:latin typeface="Arial" pitchFamily="34" charset="0"/>
              </a:rPr>
              <a:t>Monto Total $34 millones de pesos</a:t>
            </a:r>
          </a:p>
        </p:txBody>
      </p:sp>
      <p:pic>
        <p:nvPicPr>
          <p:cNvPr id="9" name="Picture 2"/>
          <p:cNvPicPr>
            <a:picLocks noChangeAspect="1" noChangeArrowheads="1"/>
          </p:cNvPicPr>
          <p:nvPr/>
        </p:nvPicPr>
        <p:blipFill>
          <a:blip r:embed="rId5" cstate="screen"/>
          <a:srcRect/>
          <a:stretch>
            <a:fillRect/>
          </a:stretch>
        </p:blipFill>
        <p:spPr bwMode="auto">
          <a:xfrm>
            <a:off x="2839988" y="4782562"/>
            <a:ext cx="1340659" cy="323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3"/>
          <p:cNvPicPr>
            <a:picLocks noChangeAspect="1" noChangeArrowheads="1"/>
          </p:cNvPicPr>
          <p:nvPr/>
        </p:nvPicPr>
        <p:blipFill>
          <a:blip r:embed="rId6" cstate="screen"/>
          <a:srcRect/>
          <a:stretch>
            <a:fillRect/>
          </a:stretch>
        </p:blipFill>
        <p:spPr bwMode="auto">
          <a:xfrm>
            <a:off x="766242" y="4394450"/>
            <a:ext cx="1274617" cy="6340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4"/>
          <p:cNvPicPr>
            <a:picLocks noChangeAspect="1" noChangeArrowheads="1"/>
          </p:cNvPicPr>
          <p:nvPr/>
        </p:nvPicPr>
        <p:blipFill>
          <a:blip r:embed="rId7" cstate="screen"/>
          <a:srcRect/>
          <a:stretch>
            <a:fillRect/>
          </a:stretch>
        </p:blipFill>
        <p:spPr bwMode="auto">
          <a:xfrm>
            <a:off x="6954788" y="3356620"/>
            <a:ext cx="1261409" cy="4755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5"/>
          <p:cNvPicPr>
            <a:picLocks noChangeAspect="1" noChangeArrowheads="1"/>
          </p:cNvPicPr>
          <p:nvPr/>
        </p:nvPicPr>
        <p:blipFill>
          <a:blip r:embed="rId8" cstate="screen"/>
          <a:srcRect/>
          <a:stretch>
            <a:fillRect/>
          </a:stretch>
        </p:blipFill>
        <p:spPr bwMode="auto">
          <a:xfrm>
            <a:off x="455291" y="2247900"/>
            <a:ext cx="1735594" cy="739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7" descr="C:\Documents and Settings\momiranda\Escritorio\stayclean.png"/>
          <p:cNvPicPr>
            <a:picLocks noChangeAspect="1" noChangeArrowheads="1"/>
          </p:cNvPicPr>
          <p:nvPr/>
        </p:nvPicPr>
        <p:blipFill>
          <a:blip r:embed="rId9" cstate="screen"/>
          <a:srcRect/>
          <a:stretch>
            <a:fillRect/>
          </a:stretch>
        </p:blipFill>
        <p:spPr bwMode="auto">
          <a:xfrm>
            <a:off x="4582345" y="4476750"/>
            <a:ext cx="1684651" cy="684159"/>
          </a:xfrm>
          <a:prstGeom prst="rect">
            <a:avLst/>
          </a:prstGeom>
          <a:ln>
            <a:noFill/>
          </a:ln>
          <a:effectLst>
            <a:outerShdw blurRad="292100" dist="139700" dir="2700000" algn="tl" rotWithShape="0">
              <a:srgbClr val="333333">
                <a:alpha val="65000"/>
              </a:srgbClr>
            </a:outerShdw>
          </a:effectLst>
        </p:spPr>
      </p:pic>
      <p:pic>
        <p:nvPicPr>
          <p:cNvPr id="14" name="Picture 8"/>
          <p:cNvPicPr>
            <a:picLocks noChangeAspect="1" noChangeArrowheads="1"/>
          </p:cNvPicPr>
          <p:nvPr/>
        </p:nvPicPr>
        <p:blipFill>
          <a:blip r:embed="rId10" cstate="screen"/>
          <a:srcRect/>
          <a:stretch>
            <a:fillRect/>
          </a:stretch>
        </p:blipFill>
        <p:spPr bwMode="auto">
          <a:xfrm>
            <a:off x="6629400" y="5509642"/>
            <a:ext cx="1215179" cy="3170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2"/>
          <p:cNvPicPr>
            <a:picLocks noChangeAspect="1" noChangeArrowheads="1"/>
          </p:cNvPicPr>
          <p:nvPr/>
        </p:nvPicPr>
        <p:blipFill>
          <a:blip r:embed="rId11" cstate="screen"/>
          <a:srcRect/>
          <a:stretch>
            <a:fillRect/>
          </a:stretch>
        </p:blipFill>
        <p:spPr bwMode="auto">
          <a:xfrm>
            <a:off x="1219200" y="5519864"/>
            <a:ext cx="1572706" cy="299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3"/>
          <p:cNvPicPr>
            <a:picLocks noChangeAspect="1" noChangeArrowheads="1"/>
          </p:cNvPicPr>
          <p:nvPr/>
        </p:nvPicPr>
        <p:blipFill>
          <a:blip r:embed="rId12" cstate="screen"/>
          <a:srcRect/>
          <a:stretch>
            <a:fillRect/>
          </a:stretch>
        </p:blipFill>
        <p:spPr bwMode="auto">
          <a:xfrm>
            <a:off x="6945610" y="2254896"/>
            <a:ext cx="1722140" cy="8048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3"/>
          <p:cNvPicPr>
            <a:picLocks noChangeAspect="1" noChangeArrowheads="1"/>
          </p:cNvPicPr>
          <p:nvPr/>
        </p:nvPicPr>
        <p:blipFill>
          <a:blip r:embed="rId13" cstate="screen"/>
          <a:srcRect/>
          <a:stretch>
            <a:fillRect/>
          </a:stretch>
        </p:blipFill>
        <p:spPr bwMode="auto">
          <a:xfrm>
            <a:off x="6972300" y="4495650"/>
            <a:ext cx="1048474" cy="5492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2"/>
          <p:cNvPicPr>
            <a:picLocks noChangeAspect="1" noChangeArrowheads="1"/>
          </p:cNvPicPr>
          <p:nvPr/>
        </p:nvPicPr>
        <p:blipFill>
          <a:blip r:embed="rId14" cstate="screen"/>
          <a:srcRect/>
          <a:stretch>
            <a:fillRect/>
          </a:stretch>
        </p:blipFill>
        <p:spPr bwMode="auto">
          <a:xfrm>
            <a:off x="751012" y="3325219"/>
            <a:ext cx="1298110" cy="514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
          <p:cNvPicPr>
            <a:picLocks noChangeAspect="1" noChangeArrowheads="1"/>
          </p:cNvPicPr>
          <p:nvPr/>
        </p:nvPicPr>
        <p:blipFill>
          <a:blip r:embed="rId15" cstate="screen"/>
          <a:srcRect/>
          <a:stretch>
            <a:fillRect/>
          </a:stretch>
        </p:blipFill>
        <p:spPr bwMode="auto">
          <a:xfrm>
            <a:off x="3337621" y="5596008"/>
            <a:ext cx="2839616" cy="249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20" name="19 Tabla"/>
          <p:cNvGraphicFramePr>
            <a:graphicFrameLocks noGrp="1"/>
          </p:cNvGraphicFramePr>
          <p:nvPr/>
        </p:nvGraphicFramePr>
        <p:xfrm>
          <a:off x="2400299" y="2705101"/>
          <a:ext cx="4371976" cy="1239102"/>
        </p:xfrm>
        <a:graphic>
          <a:graphicData uri="http://schemas.openxmlformats.org/drawingml/2006/table">
            <a:tbl>
              <a:tblPr>
                <a:tableStyleId>{638B1855-1B75-4FBE-930C-398BA8C253C6}</a:tableStyleId>
              </a:tblPr>
              <a:tblGrid>
                <a:gridCol w="1352551"/>
                <a:gridCol w="1277466"/>
                <a:gridCol w="1741959"/>
              </a:tblGrid>
              <a:tr h="578256">
                <a:tc>
                  <a:txBody>
                    <a:bodyPr/>
                    <a:lstStyle/>
                    <a:p>
                      <a:pPr algn="ctr" fontAlgn="b"/>
                      <a:r>
                        <a:rPr lang="es-MX" sz="1600" u="none" strike="noStrike" dirty="0" smtClean="0">
                          <a:solidFill>
                            <a:schemeClr val="bg1"/>
                          </a:solidFill>
                        </a:rPr>
                        <a:t>Sede</a:t>
                      </a:r>
                      <a:endParaRPr lang="es-MX" sz="1600" b="1" i="0" u="none" strike="noStrike" dirty="0">
                        <a:solidFill>
                          <a:schemeClr val="bg1"/>
                        </a:solidFill>
                        <a:latin typeface="Calibri"/>
                      </a:endParaRPr>
                    </a:p>
                  </a:txBody>
                  <a:tcPr marL="9525" marR="9525" marT="9525" marB="0" anchor="ctr">
                    <a:solidFill>
                      <a:srgbClr val="003399"/>
                    </a:solidFill>
                  </a:tcPr>
                </a:tc>
                <a:tc>
                  <a:txBody>
                    <a:bodyPr/>
                    <a:lstStyle/>
                    <a:p>
                      <a:pPr algn="ctr" fontAlgn="b"/>
                      <a:r>
                        <a:rPr lang="es-MX" sz="1600" u="none" strike="noStrike" dirty="0">
                          <a:solidFill>
                            <a:schemeClr val="bg1"/>
                          </a:solidFill>
                        </a:rPr>
                        <a:t>Total de </a:t>
                      </a:r>
                      <a:r>
                        <a:rPr lang="es-MX" sz="1600" u="none" strike="noStrike" dirty="0" smtClean="0">
                          <a:solidFill>
                            <a:schemeClr val="bg1"/>
                          </a:solidFill>
                        </a:rPr>
                        <a:t>Proyectos</a:t>
                      </a:r>
                      <a:endParaRPr lang="es-MX" sz="1600" b="1" i="0" u="none" strike="noStrike" dirty="0">
                        <a:solidFill>
                          <a:schemeClr val="bg1"/>
                        </a:solidFill>
                        <a:latin typeface="Calibri"/>
                      </a:endParaRPr>
                    </a:p>
                  </a:txBody>
                  <a:tcPr marL="9525" marR="9525" marT="9525" marB="0" anchor="ctr">
                    <a:solidFill>
                      <a:srgbClr val="003399"/>
                    </a:solidFill>
                  </a:tcPr>
                </a:tc>
                <a:tc>
                  <a:txBody>
                    <a:bodyPr/>
                    <a:lstStyle/>
                    <a:p>
                      <a:pPr algn="ctr" fontAlgn="b"/>
                      <a:r>
                        <a:rPr lang="es-MX" sz="1600" u="none" strike="noStrike" dirty="0">
                          <a:solidFill>
                            <a:schemeClr val="bg1"/>
                          </a:solidFill>
                        </a:rPr>
                        <a:t>Monto Total Proyectos</a:t>
                      </a:r>
                      <a:endParaRPr lang="es-MX" sz="1600" b="1" i="0" u="none" strike="noStrike" dirty="0">
                        <a:solidFill>
                          <a:schemeClr val="bg1"/>
                        </a:solidFill>
                        <a:latin typeface="Calibri"/>
                      </a:endParaRPr>
                    </a:p>
                  </a:txBody>
                  <a:tcPr marL="9525" marR="9525" marT="9525" marB="0" anchor="ctr">
                    <a:solidFill>
                      <a:srgbClr val="003399"/>
                    </a:solidFill>
                  </a:tcPr>
                </a:tc>
              </a:tr>
              <a:tr h="330116">
                <a:tc>
                  <a:txBody>
                    <a:bodyPr/>
                    <a:lstStyle/>
                    <a:p>
                      <a:pPr algn="ctr" fontAlgn="b"/>
                      <a:r>
                        <a:rPr lang="es-MX" sz="1800" u="none" strike="noStrike">
                          <a:solidFill>
                            <a:schemeClr val="accent6"/>
                          </a:solidFill>
                        </a:rPr>
                        <a:t>Chihuahua</a:t>
                      </a:r>
                      <a:endParaRPr lang="es-MX" sz="1800" b="0" i="0" u="none" strike="noStrike">
                        <a:solidFill>
                          <a:schemeClr val="accent6"/>
                        </a:solidFill>
                        <a:latin typeface="Calibri"/>
                      </a:endParaRPr>
                    </a:p>
                  </a:txBody>
                  <a:tcPr marL="9525" marR="9525" marT="9525" marB="0" anchor="ctr">
                    <a:solidFill>
                      <a:schemeClr val="accent2">
                        <a:lumMod val="40000"/>
                        <a:lumOff val="60000"/>
                      </a:schemeClr>
                    </a:solidFill>
                  </a:tcPr>
                </a:tc>
                <a:tc>
                  <a:txBody>
                    <a:bodyPr/>
                    <a:lstStyle/>
                    <a:p>
                      <a:pPr algn="ctr" fontAlgn="b"/>
                      <a:r>
                        <a:rPr lang="es-MX" sz="1800" u="none" strike="noStrike" dirty="0">
                          <a:solidFill>
                            <a:schemeClr val="accent6"/>
                          </a:solidFill>
                        </a:rPr>
                        <a:t>5</a:t>
                      </a:r>
                      <a:endParaRPr lang="es-MX" sz="1800" b="0" i="0" u="none" strike="noStrike" dirty="0">
                        <a:solidFill>
                          <a:schemeClr val="accent6"/>
                        </a:solidFill>
                        <a:latin typeface="Calibri"/>
                      </a:endParaRPr>
                    </a:p>
                  </a:txBody>
                  <a:tcPr marL="9525" marR="9525" marT="9525" marB="0" anchor="ctr">
                    <a:solidFill>
                      <a:schemeClr val="accent2">
                        <a:lumMod val="40000"/>
                        <a:lumOff val="60000"/>
                      </a:schemeClr>
                    </a:solidFill>
                  </a:tcPr>
                </a:tc>
                <a:tc>
                  <a:txBody>
                    <a:bodyPr/>
                    <a:lstStyle/>
                    <a:p>
                      <a:pPr algn="ctr" fontAlgn="b"/>
                      <a:r>
                        <a:rPr lang="es-MX" sz="1800" u="none" strike="noStrike" dirty="0">
                          <a:solidFill>
                            <a:schemeClr val="accent6"/>
                          </a:solidFill>
                        </a:rPr>
                        <a:t>$</a:t>
                      </a:r>
                      <a:r>
                        <a:rPr lang="es-MX" sz="1800" u="none" strike="noStrike" dirty="0" smtClean="0">
                          <a:solidFill>
                            <a:schemeClr val="accent6"/>
                          </a:solidFill>
                        </a:rPr>
                        <a:t>15,848,597</a:t>
                      </a:r>
                      <a:endParaRPr lang="es-MX" sz="1800" b="0" i="0" u="none" strike="noStrike" dirty="0">
                        <a:solidFill>
                          <a:schemeClr val="accent6"/>
                        </a:solidFill>
                        <a:latin typeface="Calibri"/>
                      </a:endParaRPr>
                    </a:p>
                  </a:txBody>
                  <a:tcPr marL="9525" marR="9525" marT="9525" marB="0" anchor="ctr">
                    <a:solidFill>
                      <a:schemeClr val="accent2">
                        <a:lumMod val="40000"/>
                        <a:lumOff val="60000"/>
                      </a:schemeClr>
                    </a:solidFill>
                  </a:tcPr>
                </a:tc>
              </a:tr>
              <a:tr h="330730">
                <a:tc>
                  <a:txBody>
                    <a:bodyPr/>
                    <a:lstStyle/>
                    <a:p>
                      <a:pPr algn="ctr" fontAlgn="b"/>
                      <a:r>
                        <a:rPr lang="es-MX" sz="1800" u="none" strike="noStrike">
                          <a:solidFill>
                            <a:schemeClr val="accent6"/>
                          </a:solidFill>
                        </a:rPr>
                        <a:t>Monterrey</a:t>
                      </a:r>
                      <a:endParaRPr lang="es-MX" sz="1800" b="0" i="0" u="none" strike="noStrike">
                        <a:solidFill>
                          <a:schemeClr val="accent6"/>
                        </a:solidFill>
                        <a:latin typeface="Calibri"/>
                      </a:endParaRPr>
                    </a:p>
                  </a:txBody>
                  <a:tcPr marL="9525" marR="9525" marT="9525" marB="0" anchor="ctr">
                    <a:solidFill>
                      <a:schemeClr val="accent2">
                        <a:lumMod val="40000"/>
                        <a:lumOff val="60000"/>
                      </a:schemeClr>
                    </a:solidFill>
                  </a:tcPr>
                </a:tc>
                <a:tc>
                  <a:txBody>
                    <a:bodyPr/>
                    <a:lstStyle/>
                    <a:p>
                      <a:pPr algn="ctr" fontAlgn="b"/>
                      <a:r>
                        <a:rPr lang="es-MX" sz="1800" u="none" strike="noStrike" dirty="0">
                          <a:solidFill>
                            <a:schemeClr val="accent6"/>
                          </a:solidFill>
                        </a:rPr>
                        <a:t>6</a:t>
                      </a:r>
                      <a:endParaRPr lang="es-MX" sz="1800" b="0" i="0" u="none" strike="noStrike" dirty="0">
                        <a:solidFill>
                          <a:schemeClr val="accent6"/>
                        </a:solidFill>
                        <a:latin typeface="Calibri"/>
                      </a:endParaRPr>
                    </a:p>
                  </a:txBody>
                  <a:tcPr marL="9525" marR="9525" marT="9525" marB="0" anchor="ctr">
                    <a:solidFill>
                      <a:schemeClr val="accent2">
                        <a:lumMod val="40000"/>
                        <a:lumOff val="60000"/>
                      </a:schemeClr>
                    </a:solidFill>
                  </a:tcPr>
                </a:tc>
                <a:tc>
                  <a:txBody>
                    <a:bodyPr/>
                    <a:lstStyle/>
                    <a:p>
                      <a:pPr algn="ctr" fontAlgn="b"/>
                      <a:r>
                        <a:rPr lang="es-MX" sz="1800" u="none" strike="noStrike" dirty="0">
                          <a:solidFill>
                            <a:schemeClr val="accent6"/>
                          </a:solidFill>
                        </a:rPr>
                        <a:t>$</a:t>
                      </a:r>
                      <a:r>
                        <a:rPr lang="es-MX" sz="1800" u="none" strike="noStrike" dirty="0" smtClean="0">
                          <a:solidFill>
                            <a:schemeClr val="accent6"/>
                          </a:solidFill>
                        </a:rPr>
                        <a:t>18,463,812</a:t>
                      </a:r>
                      <a:endParaRPr lang="es-MX" sz="1800" b="0" i="0" u="none" strike="noStrike" dirty="0">
                        <a:solidFill>
                          <a:schemeClr val="accent6"/>
                        </a:solidFill>
                        <a:latin typeface="Calibri"/>
                      </a:endParaRPr>
                    </a:p>
                  </a:txBody>
                  <a:tcPr marL="9525" marR="9525" marT="9525" marB="0" anchor="ctr">
                    <a:solidFill>
                      <a:schemeClr val="accent2">
                        <a:lumMod val="40000"/>
                        <a:lumOff val="60000"/>
                      </a:schemeClr>
                    </a:solidFill>
                  </a:tcPr>
                </a:tc>
              </a:tr>
            </a:tbl>
          </a:graphicData>
        </a:graphic>
      </p:graphicFrame>
      <p:sp>
        <p:nvSpPr>
          <p:cNvPr id="23" name="22 Rectángulo"/>
          <p:cNvSpPr/>
          <p:nvPr/>
        </p:nvSpPr>
        <p:spPr>
          <a:xfrm>
            <a:off x="1828800" y="2018397"/>
            <a:ext cx="5372100" cy="461665"/>
          </a:xfrm>
          <a:prstGeom prst="rect">
            <a:avLst/>
          </a:prstGeom>
        </p:spPr>
        <p:txBody>
          <a:bodyPr wrap="square">
            <a:spAutoFit/>
          </a:bodyPr>
          <a:lstStyle/>
          <a:p>
            <a:pPr lvl="0" algn="ctr" fontAlgn="b">
              <a:spcBef>
                <a:spcPts val="0"/>
              </a:spcBef>
              <a:spcAft>
                <a:spcPts val="0"/>
              </a:spcAft>
            </a:pPr>
            <a:r>
              <a:rPr lang="es-MX" sz="2400" b="1" u="none" dirty="0" smtClean="0">
                <a:solidFill>
                  <a:schemeClr val="accent6"/>
                </a:solidFill>
                <a:latin typeface="Arial"/>
                <a:cs typeface="+mn-cs"/>
              </a:rPr>
              <a:t>11 Proyectos Aprobados</a:t>
            </a:r>
            <a:endParaRPr lang="es-MX" sz="2400" b="1" u="none" dirty="0">
              <a:solidFill>
                <a:schemeClr val="accent6"/>
              </a:solidFill>
              <a:latin typeface="Calibri"/>
              <a:cs typeface="+mn-cs"/>
            </a:endParaRPr>
          </a:p>
        </p:txBody>
      </p:sp>
      <p:sp>
        <p:nvSpPr>
          <p:cNvPr id="24" name="6 Rectángulo"/>
          <p:cNvSpPr/>
          <p:nvPr/>
        </p:nvSpPr>
        <p:spPr>
          <a:xfrm>
            <a:off x="5172074" y="0"/>
            <a:ext cx="3971925" cy="400110"/>
          </a:xfrm>
          <a:prstGeom prst="rect">
            <a:avLst/>
          </a:prstGeom>
        </p:spPr>
        <p:txBody>
          <a:bodyPr wrap="square">
            <a:spAutoFit/>
          </a:bodyPr>
          <a:lstStyle/>
          <a:p>
            <a:pPr marL="1701800" indent="-1701800" eaLnBrk="0" hangingPunct="0">
              <a:tabLst>
                <a:tab pos="1701800" algn="l"/>
              </a:tabLst>
              <a:defRPr/>
            </a:pPr>
            <a:r>
              <a:rPr lang="es-MX" sz="2000" u="none" dirty="0" smtClean="0">
                <a:solidFill>
                  <a:schemeClr val="bg1">
                    <a:lumMod val="50000"/>
                  </a:schemeClr>
                </a:solidFill>
              </a:rPr>
              <a:t>Fondos de Innovación 2010 </a:t>
            </a:r>
            <a:endParaRPr lang="es-MX" sz="2000" u="none" dirty="0">
              <a:solidFill>
                <a:schemeClr val="bg1">
                  <a:lumMod val="50000"/>
                </a:schemeClr>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4289425" y="0"/>
            <a:ext cx="4854575" cy="508000"/>
          </a:xfrm>
          <a:prstGeom prst="rect">
            <a:avLst/>
          </a:prstGeom>
          <a:noFill/>
          <a:ln w="9525" algn="ctr">
            <a:noFill/>
            <a:miter lim="800000"/>
            <a:headEnd/>
            <a:tailEnd/>
          </a:ln>
        </p:spPr>
        <p:txBody>
          <a:bodyPr anchor="ctr">
            <a:spAutoFit/>
          </a:bodyPr>
          <a:lstStyle/>
          <a:p>
            <a:pPr algn="r"/>
            <a:r>
              <a:rPr lang="es-ES" sz="1600" u="none" dirty="0">
                <a:solidFill>
                  <a:srgbClr val="CC0000"/>
                </a:solidFill>
              </a:rPr>
              <a:t>Orden del Día</a:t>
            </a:r>
            <a:endParaRPr lang="es-MX" sz="1800" b="0" u="none" dirty="0"/>
          </a:p>
        </p:txBody>
      </p:sp>
      <p:sp>
        <p:nvSpPr>
          <p:cNvPr id="6147" name="Rectangle 29"/>
          <p:cNvSpPr>
            <a:spLocks noChangeArrowheads="1"/>
          </p:cNvSpPr>
          <p:nvPr/>
        </p:nvSpPr>
        <p:spPr bwMode="auto">
          <a:xfrm>
            <a:off x="230963" y="892450"/>
            <a:ext cx="8874125" cy="5816977"/>
          </a:xfrm>
          <a:prstGeom prst="rect">
            <a:avLst/>
          </a:prstGeom>
          <a:noFill/>
          <a:ln w="9525" algn="ctr">
            <a:noFill/>
            <a:miter lim="800000"/>
            <a:headEnd/>
            <a:tailEnd/>
          </a:ln>
        </p:spPr>
        <p:txBody>
          <a:bodyPr anchor="ctr">
            <a:spAutoFit/>
          </a:bodyPr>
          <a:lstStyle/>
          <a:p>
            <a:r>
              <a:rPr lang="es-ES" u="none" dirty="0" smtClean="0">
                <a:solidFill>
                  <a:srgbClr val="353599"/>
                </a:solidFill>
              </a:rPr>
              <a:t>1.-  Lista de asistencia y declaración del quórum legal.</a:t>
            </a:r>
            <a:endParaRPr lang="es-MX" u="none" dirty="0" smtClean="0">
              <a:solidFill>
                <a:srgbClr val="353599"/>
              </a:solidFill>
            </a:endParaRPr>
          </a:p>
          <a:p>
            <a:r>
              <a:rPr lang="es-ES" u="none" dirty="0" smtClean="0">
                <a:solidFill>
                  <a:srgbClr val="353599"/>
                </a:solidFill>
              </a:rPr>
              <a:t> </a:t>
            </a:r>
            <a:endParaRPr lang="es-MX" u="none" dirty="0" smtClean="0">
              <a:solidFill>
                <a:srgbClr val="353599"/>
              </a:solidFill>
            </a:endParaRPr>
          </a:p>
          <a:p>
            <a:r>
              <a:rPr lang="es-ES" u="none" dirty="0" smtClean="0">
                <a:solidFill>
                  <a:srgbClr val="353599"/>
                </a:solidFill>
              </a:rPr>
              <a:t>2.-  Lectura y aprobación, en su caso, del orden del día.</a:t>
            </a:r>
            <a:endParaRPr lang="es-MX" u="none" dirty="0" smtClean="0">
              <a:solidFill>
                <a:srgbClr val="353599"/>
              </a:solidFill>
            </a:endParaRPr>
          </a:p>
          <a:p>
            <a:r>
              <a:rPr lang="es-ES" u="none" dirty="0" smtClean="0">
                <a:solidFill>
                  <a:srgbClr val="353599"/>
                </a:solidFill>
              </a:rPr>
              <a:t> </a:t>
            </a:r>
            <a:endParaRPr lang="es-MX" u="none" dirty="0" smtClean="0">
              <a:solidFill>
                <a:srgbClr val="353599"/>
              </a:solidFill>
            </a:endParaRPr>
          </a:p>
          <a:p>
            <a:r>
              <a:rPr lang="es-ES" u="none" dirty="0" smtClean="0">
                <a:solidFill>
                  <a:srgbClr val="353599"/>
                </a:solidFill>
              </a:rPr>
              <a:t>3.-  Lectura y aprobación, en su caso, del acta de la sesión anterior.</a:t>
            </a:r>
            <a:endParaRPr lang="es-MX" u="none" dirty="0" smtClean="0">
              <a:solidFill>
                <a:srgbClr val="353599"/>
              </a:solidFill>
            </a:endParaRPr>
          </a:p>
          <a:p>
            <a:r>
              <a:rPr lang="es-ES" u="none" dirty="0" smtClean="0">
                <a:solidFill>
                  <a:srgbClr val="353599"/>
                </a:solidFill>
              </a:rPr>
              <a:t> </a:t>
            </a:r>
            <a:endParaRPr lang="es-MX" u="none" dirty="0" smtClean="0">
              <a:solidFill>
                <a:srgbClr val="353599"/>
              </a:solidFill>
            </a:endParaRPr>
          </a:p>
          <a:p>
            <a:r>
              <a:rPr lang="es-ES" u="none" dirty="0" smtClean="0">
                <a:solidFill>
                  <a:srgbClr val="353599"/>
                </a:solidFill>
              </a:rPr>
              <a:t>4.- Reporte sobre el cumplimiento de acuerdos. </a:t>
            </a:r>
            <a:endParaRPr lang="es-MX" u="none" dirty="0" smtClean="0">
              <a:solidFill>
                <a:srgbClr val="353599"/>
              </a:solidFill>
            </a:endParaRPr>
          </a:p>
          <a:p>
            <a:r>
              <a:rPr lang="es-ES" u="none" dirty="0" smtClean="0">
                <a:solidFill>
                  <a:srgbClr val="353599"/>
                </a:solidFill>
              </a:rPr>
              <a:t> </a:t>
            </a:r>
            <a:endParaRPr lang="es-MX" u="none" dirty="0" smtClean="0">
              <a:solidFill>
                <a:srgbClr val="353599"/>
              </a:solidFill>
            </a:endParaRPr>
          </a:p>
          <a:p>
            <a:r>
              <a:rPr lang="es-ES" u="none" dirty="0" smtClean="0">
                <a:solidFill>
                  <a:srgbClr val="353599"/>
                </a:solidFill>
              </a:rPr>
              <a:t>5.- Presentación por el Titular del Centro del Informe correspondiente al primer semestre del ejercicio actual, y principales acciones previstas para el cierre del ejercicio. </a:t>
            </a:r>
            <a:endParaRPr lang="es-MX" u="none" dirty="0" smtClean="0">
              <a:solidFill>
                <a:srgbClr val="353599"/>
              </a:solidFill>
            </a:endParaRPr>
          </a:p>
          <a:p>
            <a:r>
              <a:rPr lang="es-ES" u="none" dirty="0" smtClean="0">
                <a:solidFill>
                  <a:srgbClr val="353599"/>
                </a:solidFill>
              </a:rPr>
              <a:t> </a:t>
            </a:r>
            <a:endParaRPr lang="es-MX" u="none" dirty="0" smtClean="0">
              <a:solidFill>
                <a:srgbClr val="353599"/>
              </a:solidFill>
            </a:endParaRPr>
          </a:p>
          <a:p>
            <a:r>
              <a:rPr lang="es-ES" u="none" dirty="0" smtClean="0">
                <a:solidFill>
                  <a:srgbClr val="353599"/>
                </a:solidFill>
              </a:rPr>
              <a:t>6.- Opinión de los Comisarios Públicos sobre el desempeño general de la gestión del Centro.</a:t>
            </a:r>
            <a:endParaRPr lang="es-MX" u="none" dirty="0" smtClean="0">
              <a:solidFill>
                <a:srgbClr val="353599"/>
              </a:solidFill>
            </a:endParaRPr>
          </a:p>
          <a:p>
            <a:r>
              <a:rPr lang="es-ES" u="none" dirty="0" smtClean="0">
                <a:solidFill>
                  <a:srgbClr val="353599"/>
                </a:solidFill>
              </a:rPr>
              <a:t> </a:t>
            </a:r>
            <a:endParaRPr lang="es-MX" u="none" dirty="0" smtClean="0">
              <a:solidFill>
                <a:srgbClr val="353599"/>
              </a:solidFill>
            </a:endParaRPr>
          </a:p>
          <a:p>
            <a:r>
              <a:rPr lang="es-ES" u="none" dirty="0" smtClean="0">
                <a:solidFill>
                  <a:srgbClr val="353599"/>
                </a:solidFill>
              </a:rPr>
              <a:t>7.-  Análisis y aprobación, en su caso, del Informe.</a:t>
            </a:r>
            <a:endParaRPr lang="es-MX" u="none" dirty="0" smtClean="0">
              <a:solidFill>
                <a:srgbClr val="353599"/>
              </a:solidFill>
            </a:endParaRPr>
          </a:p>
          <a:p>
            <a:r>
              <a:rPr lang="es-ES" u="none" dirty="0" smtClean="0">
                <a:solidFill>
                  <a:srgbClr val="353599"/>
                </a:solidFill>
              </a:rPr>
              <a:t> </a:t>
            </a:r>
            <a:endParaRPr lang="es-MX" u="none" dirty="0" smtClean="0">
              <a:solidFill>
                <a:srgbClr val="353599"/>
              </a:solidFill>
            </a:endParaRPr>
          </a:p>
          <a:p>
            <a:r>
              <a:rPr lang="es-ES" u="none" dirty="0" smtClean="0">
                <a:solidFill>
                  <a:srgbClr val="353599"/>
                </a:solidFill>
              </a:rPr>
              <a:t>8.- Planeación Estratégica de Mediano Plazo (PEMP) </a:t>
            </a:r>
            <a:endParaRPr lang="es-MX" u="none" dirty="0" smtClean="0">
              <a:solidFill>
                <a:srgbClr val="353599"/>
              </a:solidFill>
            </a:endParaRPr>
          </a:p>
          <a:p>
            <a:r>
              <a:rPr lang="es-ES" u="none" dirty="0" smtClean="0">
                <a:solidFill>
                  <a:srgbClr val="353599"/>
                </a:solidFill>
              </a:rPr>
              <a:t> </a:t>
            </a:r>
            <a:endParaRPr lang="es-MX" u="none" dirty="0" smtClean="0">
              <a:solidFill>
                <a:srgbClr val="353599"/>
              </a:solidFill>
            </a:endParaRPr>
          </a:p>
          <a:p>
            <a:r>
              <a:rPr lang="es-ES" u="none" dirty="0" smtClean="0">
                <a:solidFill>
                  <a:srgbClr val="353599"/>
                </a:solidFill>
              </a:rPr>
              <a:t>I.- Programa de Mediano Plazo que incluya proyecciones multianuales financieras y de inversión.</a:t>
            </a:r>
            <a:endParaRPr lang="es-MX" u="none" dirty="0" smtClean="0">
              <a:solidFill>
                <a:srgbClr val="353599"/>
              </a:solidFill>
            </a:endParaRPr>
          </a:p>
          <a:p>
            <a:r>
              <a:rPr lang="es-ES" u="none" dirty="0" smtClean="0">
                <a:solidFill>
                  <a:srgbClr val="353599"/>
                </a:solidFill>
              </a:rPr>
              <a:t> </a:t>
            </a:r>
            <a:endParaRPr lang="es-MX" u="none" dirty="0" smtClean="0">
              <a:solidFill>
                <a:srgbClr val="353599"/>
              </a:solidFill>
            </a:endParaRPr>
          </a:p>
          <a:p>
            <a:r>
              <a:rPr lang="es-ES" u="none" dirty="0" smtClean="0">
                <a:solidFill>
                  <a:srgbClr val="353599"/>
                </a:solidFill>
              </a:rPr>
              <a:t>II.- Presentación del Programa Anual de Trabajo y Anteproyecto de Presupuesto de Egresos para el siguiente año, señalando objetivos, estrategias y metas o parámetros de referencia, comprometidas e Indicadores de desempeño y de resultados. </a:t>
            </a:r>
            <a:endParaRPr lang="es-MX" u="none" dirty="0" smtClean="0">
              <a:solidFill>
                <a:srgbClr val="353599"/>
              </a:solidFill>
            </a:endParaRPr>
          </a:p>
          <a:p>
            <a:r>
              <a:rPr lang="es-ES" u="none" dirty="0" smtClean="0">
                <a:solidFill>
                  <a:srgbClr val="353599"/>
                </a:solidFill>
              </a:rPr>
              <a:t> </a:t>
            </a:r>
            <a:endParaRPr lang="es-MX" u="none" dirty="0" smtClean="0">
              <a:solidFill>
                <a:srgbClr val="353599"/>
              </a:solidFill>
            </a:endParaRPr>
          </a:p>
          <a:p>
            <a:r>
              <a:rPr lang="es-ES" u="none" dirty="0" smtClean="0">
                <a:solidFill>
                  <a:srgbClr val="353599"/>
                </a:solidFill>
              </a:rPr>
              <a:t>III.- Criterios e indicadores de desempeño y de resultados.  </a:t>
            </a:r>
            <a:endParaRPr lang="es-MX" u="none" dirty="0" smtClean="0">
              <a:solidFill>
                <a:srgbClr val="353599"/>
              </a:solidFill>
            </a:endParaRPr>
          </a:p>
          <a:p>
            <a:r>
              <a:rPr lang="es-ES" i="1" u="none" dirty="0" smtClean="0">
                <a:solidFill>
                  <a:srgbClr val="353599"/>
                </a:solidFill>
              </a:rPr>
              <a:t> </a:t>
            </a:r>
            <a:endParaRPr lang="es-MX" u="none" dirty="0" smtClean="0">
              <a:solidFill>
                <a:srgbClr val="353599"/>
              </a:solidFill>
            </a:endParaRPr>
          </a:p>
          <a:p>
            <a:r>
              <a:rPr lang="es-ES" u="none" dirty="0" smtClean="0">
                <a:solidFill>
                  <a:srgbClr val="353599"/>
                </a:solidFill>
              </a:rPr>
              <a:t>9.-  Informe del estado que guarda el control Interno institucional.</a:t>
            </a:r>
            <a:endParaRPr lang="es-MX" u="none" dirty="0" smtClean="0">
              <a:solidFill>
                <a:srgbClr val="353599"/>
              </a:solidFill>
            </a:endParaRPr>
          </a:p>
          <a:p>
            <a:r>
              <a:rPr lang="es-ES" u="none" dirty="0" smtClean="0">
                <a:solidFill>
                  <a:srgbClr val="353599"/>
                </a:solidFill>
              </a:rPr>
              <a:t> </a:t>
            </a:r>
            <a:endParaRPr lang="es-MX" u="none" dirty="0" smtClean="0">
              <a:solidFill>
                <a:srgbClr val="353599"/>
              </a:solidFill>
            </a:endParaRPr>
          </a:p>
          <a:p>
            <a:r>
              <a:rPr lang="es-ES" u="none" dirty="0" smtClean="0">
                <a:solidFill>
                  <a:srgbClr val="353599"/>
                </a:solidFill>
              </a:rPr>
              <a:t>10.- Solicitud de acuerdos al Órgano de Gobierno.</a:t>
            </a:r>
            <a:endParaRPr lang="es-MX" u="none" dirty="0" smtClean="0">
              <a:solidFill>
                <a:srgbClr val="353599"/>
              </a:solidFill>
            </a:endParaRPr>
          </a:p>
          <a:p>
            <a:r>
              <a:rPr lang="es-ES" u="none" dirty="0" smtClean="0">
                <a:solidFill>
                  <a:srgbClr val="353599"/>
                </a:solidFill>
              </a:rPr>
              <a:t> </a:t>
            </a:r>
            <a:endParaRPr lang="es-MX" u="none" dirty="0" smtClean="0">
              <a:solidFill>
                <a:srgbClr val="353599"/>
              </a:solidFill>
            </a:endParaRPr>
          </a:p>
          <a:p>
            <a:r>
              <a:rPr lang="es-ES" u="none" dirty="0" smtClean="0">
                <a:solidFill>
                  <a:srgbClr val="353599"/>
                </a:solidFill>
              </a:rPr>
              <a:t>11.- Asuntos Generales.</a:t>
            </a:r>
            <a:endParaRPr lang="es-MX" u="none" dirty="0" smtClean="0">
              <a:solidFill>
                <a:srgbClr val="353599"/>
              </a:solidFill>
            </a:endParaRPr>
          </a:p>
          <a:p>
            <a:r>
              <a:rPr lang="es-ES" u="none" dirty="0" smtClean="0">
                <a:solidFill>
                  <a:srgbClr val="353599"/>
                </a:solidFill>
              </a:rPr>
              <a:t> </a:t>
            </a:r>
            <a:endParaRPr lang="es-MX" u="none" dirty="0" smtClean="0">
              <a:solidFill>
                <a:srgbClr val="353599"/>
              </a:solidFill>
            </a:endParaRPr>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0" y="711200"/>
            <a:ext cx="9144000" cy="863600"/>
          </a:xfrm>
          <a:prstGeom prst="rect">
            <a:avLst/>
          </a:prstGeom>
          <a:solidFill>
            <a:schemeClr val="bg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pic>
        <p:nvPicPr>
          <p:cNvPr id="29" name="Picture 5"/>
          <p:cNvPicPr>
            <a:picLocks noChangeAspect="1" noChangeArrowheads="1"/>
          </p:cNvPicPr>
          <p:nvPr/>
        </p:nvPicPr>
        <p:blipFill>
          <a:blip r:embed="rId3" cstate="screen"/>
          <a:srcRect/>
          <a:stretch>
            <a:fillRect/>
          </a:stretch>
        </p:blipFill>
        <p:spPr bwMode="auto">
          <a:xfrm>
            <a:off x="403224" y="809625"/>
            <a:ext cx="1443039" cy="669646"/>
          </a:xfrm>
          <a:prstGeom prst="rect">
            <a:avLst/>
          </a:prstGeom>
          <a:noFill/>
          <a:ln w="9525">
            <a:noFill/>
            <a:miter lim="800000"/>
            <a:headEnd/>
            <a:tailEnd/>
          </a:ln>
        </p:spPr>
      </p:pic>
      <p:pic>
        <p:nvPicPr>
          <p:cNvPr id="30" name="Picture 6"/>
          <p:cNvPicPr>
            <a:picLocks noChangeAspect="1" noChangeArrowheads="1"/>
          </p:cNvPicPr>
          <p:nvPr/>
        </p:nvPicPr>
        <p:blipFill>
          <a:blip r:embed="rId4" cstate="screen"/>
          <a:srcRect/>
          <a:stretch>
            <a:fillRect/>
          </a:stretch>
        </p:blipFill>
        <p:spPr bwMode="auto">
          <a:xfrm>
            <a:off x="7260572" y="787401"/>
            <a:ext cx="1350028" cy="671552"/>
          </a:xfrm>
          <a:prstGeom prst="rect">
            <a:avLst/>
          </a:prstGeom>
          <a:noFill/>
          <a:ln w="9525">
            <a:noFill/>
            <a:miter lim="800000"/>
            <a:headEnd/>
            <a:tailEnd/>
          </a:ln>
        </p:spPr>
      </p:pic>
      <p:sp>
        <p:nvSpPr>
          <p:cNvPr id="31" name="6 Rectángulo"/>
          <p:cNvSpPr/>
          <p:nvPr/>
        </p:nvSpPr>
        <p:spPr>
          <a:xfrm>
            <a:off x="0" y="862340"/>
            <a:ext cx="9144000" cy="523220"/>
          </a:xfrm>
          <a:prstGeom prst="rect">
            <a:avLst/>
          </a:prstGeom>
        </p:spPr>
        <p:txBody>
          <a:bodyPr wrap="square">
            <a:spAutoFit/>
          </a:bodyPr>
          <a:lstStyle/>
          <a:p>
            <a:pPr algn="ctr"/>
            <a:r>
              <a:rPr lang="es-MX" sz="2800" u="none" dirty="0" smtClean="0">
                <a:solidFill>
                  <a:srgbClr val="C00000"/>
                </a:solidFill>
              </a:rPr>
              <a:t>Fondos de Innovación 2011 </a:t>
            </a:r>
            <a:endParaRPr lang="es-MX" sz="2800" u="none" dirty="0">
              <a:solidFill>
                <a:srgbClr val="C00000"/>
              </a:solidFill>
            </a:endParaRPr>
          </a:p>
        </p:txBody>
      </p:sp>
      <p:pic>
        <p:nvPicPr>
          <p:cNvPr id="32" name="Picture 3"/>
          <p:cNvPicPr>
            <a:picLocks noChangeAspect="1" noChangeArrowheads="1"/>
          </p:cNvPicPr>
          <p:nvPr/>
        </p:nvPicPr>
        <p:blipFill>
          <a:blip r:embed="rId5" cstate="screen"/>
          <a:srcRect/>
          <a:stretch>
            <a:fillRect/>
          </a:stretch>
        </p:blipFill>
        <p:spPr bwMode="auto">
          <a:xfrm>
            <a:off x="5964383" y="4937375"/>
            <a:ext cx="1274617" cy="6340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Picture 4"/>
          <p:cNvPicPr>
            <a:picLocks noChangeAspect="1" noChangeArrowheads="1"/>
          </p:cNvPicPr>
          <p:nvPr/>
        </p:nvPicPr>
        <p:blipFill>
          <a:blip r:embed="rId6" cstate="screen"/>
          <a:srcRect/>
          <a:stretch>
            <a:fillRect/>
          </a:stretch>
        </p:blipFill>
        <p:spPr bwMode="auto">
          <a:xfrm>
            <a:off x="4259213" y="6242695"/>
            <a:ext cx="1261409" cy="4755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Picture 5"/>
          <p:cNvPicPr>
            <a:picLocks noChangeAspect="1" noChangeArrowheads="1"/>
          </p:cNvPicPr>
          <p:nvPr/>
        </p:nvPicPr>
        <p:blipFill>
          <a:blip r:embed="rId7" cstate="screen"/>
          <a:srcRect/>
          <a:stretch>
            <a:fillRect/>
          </a:stretch>
        </p:blipFill>
        <p:spPr bwMode="auto">
          <a:xfrm>
            <a:off x="179066" y="5772150"/>
            <a:ext cx="1735594" cy="739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p:cNvPicPr>
            <a:picLocks noChangeAspect="1" noChangeArrowheads="1"/>
          </p:cNvPicPr>
          <p:nvPr/>
        </p:nvPicPr>
        <p:blipFill>
          <a:blip r:embed="rId8" cstate="screen"/>
          <a:srcRect/>
          <a:stretch>
            <a:fillRect/>
          </a:stretch>
        </p:blipFill>
        <p:spPr bwMode="auto">
          <a:xfrm>
            <a:off x="514350" y="3442717"/>
            <a:ext cx="1215179" cy="3170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 name="Picture 2"/>
          <p:cNvPicPr>
            <a:picLocks noChangeAspect="1" noChangeArrowheads="1"/>
          </p:cNvPicPr>
          <p:nvPr/>
        </p:nvPicPr>
        <p:blipFill>
          <a:blip r:embed="rId9" cstate="screen"/>
          <a:srcRect/>
          <a:stretch>
            <a:fillRect/>
          </a:stretch>
        </p:blipFill>
        <p:spPr bwMode="auto">
          <a:xfrm>
            <a:off x="7410450" y="4919789"/>
            <a:ext cx="1572706" cy="299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7" name="Picture 2"/>
          <p:cNvPicPr>
            <a:picLocks noChangeAspect="1" noChangeArrowheads="1"/>
          </p:cNvPicPr>
          <p:nvPr/>
        </p:nvPicPr>
        <p:blipFill>
          <a:blip r:embed="rId10" cstate="screen"/>
          <a:srcRect/>
          <a:stretch>
            <a:fillRect/>
          </a:stretch>
        </p:blipFill>
        <p:spPr bwMode="auto">
          <a:xfrm>
            <a:off x="3132559" y="5691258"/>
            <a:ext cx="2839616" cy="249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38" name="19 Tabla"/>
          <p:cNvGraphicFramePr>
            <a:graphicFrameLocks noGrp="1"/>
          </p:cNvGraphicFramePr>
          <p:nvPr/>
        </p:nvGraphicFramePr>
        <p:xfrm>
          <a:off x="2285999" y="2419351"/>
          <a:ext cx="4591051" cy="1239102"/>
        </p:xfrm>
        <a:graphic>
          <a:graphicData uri="http://schemas.openxmlformats.org/drawingml/2006/table">
            <a:tbl>
              <a:tblPr>
                <a:tableStyleId>{638B1855-1B75-4FBE-930C-398BA8C253C6}</a:tableStyleId>
              </a:tblPr>
              <a:tblGrid>
                <a:gridCol w="1143001"/>
                <a:gridCol w="1114425"/>
                <a:gridCol w="1057275"/>
                <a:gridCol w="1276350"/>
              </a:tblGrid>
              <a:tr h="578256">
                <a:tc>
                  <a:txBody>
                    <a:bodyPr/>
                    <a:lstStyle/>
                    <a:p>
                      <a:pPr algn="ctr" fontAlgn="b"/>
                      <a:r>
                        <a:rPr lang="es-MX" sz="1800" b="0" u="none" strike="noStrike" dirty="0" smtClean="0">
                          <a:solidFill>
                            <a:schemeClr val="bg1"/>
                          </a:solidFill>
                        </a:rPr>
                        <a:t>CIMAV</a:t>
                      </a:r>
                      <a:endParaRPr lang="es-MX" sz="1800" b="0" i="0" u="none" strike="noStrike" dirty="0">
                        <a:solidFill>
                          <a:schemeClr val="bg1"/>
                        </a:solidFill>
                        <a:latin typeface="Calibri"/>
                      </a:endParaRPr>
                    </a:p>
                  </a:txBody>
                  <a:tcPr marL="9525" marR="9525" marT="9525" marB="0" anchor="ctr">
                    <a:solidFill>
                      <a:srgbClr val="003399"/>
                    </a:solidFill>
                  </a:tcPr>
                </a:tc>
                <a:tc>
                  <a:txBody>
                    <a:bodyPr/>
                    <a:lstStyle/>
                    <a:p>
                      <a:pPr algn="ctr" fontAlgn="b"/>
                      <a:r>
                        <a:rPr lang="es-MX" sz="1800" b="0" i="0" u="none" strike="noStrike" dirty="0" smtClean="0">
                          <a:solidFill>
                            <a:schemeClr val="bg1"/>
                          </a:solidFill>
                          <a:latin typeface="Arial" pitchFamily="34" charset="0"/>
                          <a:cs typeface="Arial" pitchFamily="34" charset="0"/>
                        </a:rPr>
                        <a:t>Empresas</a:t>
                      </a:r>
                      <a:endParaRPr lang="es-MX" sz="1800" b="0" i="0" u="none" strike="noStrike" dirty="0">
                        <a:solidFill>
                          <a:schemeClr val="bg1"/>
                        </a:solidFill>
                        <a:latin typeface="Arial" pitchFamily="34" charset="0"/>
                        <a:cs typeface="Arial" pitchFamily="34" charset="0"/>
                      </a:endParaRPr>
                    </a:p>
                  </a:txBody>
                  <a:tcPr marL="9525" marR="9525" marT="9525" marB="0" anchor="ctr">
                    <a:solidFill>
                      <a:srgbClr val="003399"/>
                    </a:solidFill>
                  </a:tcPr>
                </a:tc>
                <a:tc>
                  <a:txBody>
                    <a:bodyPr/>
                    <a:lstStyle/>
                    <a:p>
                      <a:pPr algn="ctr" fontAlgn="b"/>
                      <a:r>
                        <a:rPr lang="es-MX" sz="1800" b="0" u="none" strike="noStrike" dirty="0" smtClean="0">
                          <a:solidFill>
                            <a:schemeClr val="bg1"/>
                          </a:solidFill>
                        </a:rPr>
                        <a:t>Proyectos</a:t>
                      </a:r>
                      <a:endParaRPr lang="es-MX" sz="1800" b="0" i="0" u="none" strike="noStrike" dirty="0">
                        <a:solidFill>
                          <a:schemeClr val="bg1"/>
                        </a:solidFill>
                        <a:latin typeface="Calibri"/>
                      </a:endParaRPr>
                    </a:p>
                  </a:txBody>
                  <a:tcPr marL="9525" marR="9525" marT="9525" marB="0" anchor="ctr">
                    <a:solidFill>
                      <a:srgbClr val="003399"/>
                    </a:solidFill>
                  </a:tcPr>
                </a:tc>
                <a:tc>
                  <a:txBody>
                    <a:bodyPr/>
                    <a:lstStyle/>
                    <a:p>
                      <a:pPr algn="ctr" fontAlgn="b"/>
                      <a:r>
                        <a:rPr lang="es-MX" sz="1800" b="0" u="none" strike="noStrike" dirty="0" smtClean="0">
                          <a:solidFill>
                            <a:schemeClr val="bg1"/>
                          </a:solidFill>
                        </a:rPr>
                        <a:t>Total (miles)</a:t>
                      </a:r>
                      <a:endParaRPr lang="es-MX" sz="1800" b="0" i="0" u="none" strike="noStrike" dirty="0">
                        <a:solidFill>
                          <a:schemeClr val="bg1"/>
                        </a:solidFill>
                        <a:latin typeface="Calibri"/>
                      </a:endParaRPr>
                    </a:p>
                  </a:txBody>
                  <a:tcPr marL="9525" marR="9525" marT="9525" marB="0" anchor="ctr">
                    <a:solidFill>
                      <a:srgbClr val="003399"/>
                    </a:solidFill>
                  </a:tcPr>
                </a:tc>
              </a:tr>
              <a:tr h="330116">
                <a:tc>
                  <a:txBody>
                    <a:bodyPr/>
                    <a:lstStyle/>
                    <a:p>
                      <a:pPr algn="ctr" fontAlgn="b"/>
                      <a:r>
                        <a:rPr lang="es-MX" sz="1800" u="none" strike="noStrike" dirty="0">
                          <a:solidFill>
                            <a:schemeClr val="accent6"/>
                          </a:solidFill>
                        </a:rPr>
                        <a:t>Chihuahua</a:t>
                      </a:r>
                      <a:endParaRPr lang="es-MX" sz="1800" b="0" i="0" u="none" strike="noStrike" dirty="0">
                        <a:solidFill>
                          <a:schemeClr val="accent6"/>
                        </a:solidFill>
                        <a:latin typeface="Calibri"/>
                      </a:endParaRPr>
                    </a:p>
                  </a:txBody>
                  <a:tcPr marL="9525" marR="9525" marT="9525" marB="0" anchor="ctr">
                    <a:solidFill>
                      <a:schemeClr val="accent2">
                        <a:lumMod val="40000"/>
                        <a:lumOff val="60000"/>
                      </a:schemeClr>
                    </a:solidFill>
                  </a:tcPr>
                </a:tc>
                <a:tc>
                  <a:txBody>
                    <a:bodyPr/>
                    <a:lstStyle/>
                    <a:p>
                      <a:pPr algn="ctr" fontAlgn="b"/>
                      <a:r>
                        <a:rPr lang="es-MX" sz="1800" b="0" i="0" u="none" strike="noStrike" dirty="0" smtClean="0">
                          <a:solidFill>
                            <a:schemeClr val="accent6"/>
                          </a:solidFill>
                          <a:latin typeface="Calibri"/>
                        </a:rPr>
                        <a:t>30</a:t>
                      </a:r>
                      <a:endParaRPr lang="es-MX" sz="1800" b="0" i="0" u="none" strike="noStrike" dirty="0">
                        <a:solidFill>
                          <a:schemeClr val="accent6"/>
                        </a:solidFill>
                        <a:latin typeface="Calibri"/>
                      </a:endParaRPr>
                    </a:p>
                  </a:txBody>
                  <a:tcPr marL="9525" marR="9525" marT="9525" marB="0" anchor="ctr">
                    <a:solidFill>
                      <a:schemeClr val="accent2">
                        <a:lumMod val="40000"/>
                        <a:lumOff val="60000"/>
                      </a:schemeClr>
                    </a:solidFill>
                  </a:tcPr>
                </a:tc>
                <a:tc>
                  <a:txBody>
                    <a:bodyPr/>
                    <a:lstStyle/>
                    <a:p>
                      <a:pPr algn="ctr" fontAlgn="b"/>
                      <a:r>
                        <a:rPr lang="es-MX" sz="1800" u="none" strike="noStrike" dirty="0" smtClean="0">
                          <a:solidFill>
                            <a:schemeClr val="accent6"/>
                          </a:solidFill>
                        </a:rPr>
                        <a:t>36</a:t>
                      </a:r>
                      <a:endParaRPr lang="es-MX" sz="1800" b="0" i="0" u="none" strike="noStrike" dirty="0">
                        <a:solidFill>
                          <a:schemeClr val="accent6"/>
                        </a:solidFill>
                        <a:latin typeface="Calibri"/>
                      </a:endParaRPr>
                    </a:p>
                  </a:txBody>
                  <a:tcPr marL="9525" marR="9525" marT="9525" marB="0" anchor="ctr">
                    <a:solidFill>
                      <a:schemeClr val="accent2">
                        <a:lumMod val="40000"/>
                        <a:lumOff val="60000"/>
                      </a:schemeClr>
                    </a:solidFill>
                  </a:tcPr>
                </a:tc>
                <a:tc>
                  <a:txBody>
                    <a:bodyPr/>
                    <a:lstStyle/>
                    <a:p>
                      <a:pPr algn="ctr" fontAlgn="b"/>
                      <a:r>
                        <a:rPr lang="es-MX" sz="1800" u="none" strike="noStrike" dirty="0" smtClean="0">
                          <a:solidFill>
                            <a:schemeClr val="accent6"/>
                          </a:solidFill>
                        </a:rPr>
                        <a:t>$66,671</a:t>
                      </a:r>
                      <a:endParaRPr lang="es-MX" sz="1800" b="0" i="0" u="none" strike="noStrike" dirty="0">
                        <a:solidFill>
                          <a:schemeClr val="accent6"/>
                        </a:solidFill>
                        <a:latin typeface="Calibri"/>
                      </a:endParaRPr>
                    </a:p>
                  </a:txBody>
                  <a:tcPr marL="9525" marR="9525" marT="9525" marB="0" anchor="ctr">
                    <a:solidFill>
                      <a:schemeClr val="accent2">
                        <a:lumMod val="40000"/>
                        <a:lumOff val="60000"/>
                      </a:schemeClr>
                    </a:solidFill>
                  </a:tcPr>
                </a:tc>
              </a:tr>
              <a:tr h="330730">
                <a:tc>
                  <a:txBody>
                    <a:bodyPr/>
                    <a:lstStyle/>
                    <a:p>
                      <a:pPr algn="ctr" fontAlgn="b"/>
                      <a:r>
                        <a:rPr lang="es-MX" sz="1800" u="none" strike="noStrike" dirty="0">
                          <a:solidFill>
                            <a:schemeClr val="accent6"/>
                          </a:solidFill>
                        </a:rPr>
                        <a:t>Monterrey</a:t>
                      </a:r>
                      <a:endParaRPr lang="es-MX" sz="1800" b="0" i="0" u="none" strike="noStrike" dirty="0">
                        <a:solidFill>
                          <a:schemeClr val="accent6"/>
                        </a:solidFill>
                        <a:latin typeface="Calibri"/>
                      </a:endParaRPr>
                    </a:p>
                  </a:txBody>
                  <a:tcPr marL="9525" marR="9525" marT="9525" marB="0" anchor="ctr">
                    <a:solidFill>
                      <a:schemeClr val="accent2">
                        <a:lumMod val="40000"/>
                        <a:lumOff val="60000"/>
                      </a:schemeClr>
                    </a:solidFill>
                  </a:tcPr>
                </a:tc>
                <a:tc>
                  <a:txBody>
                    <a:bodyPr/>
                    <a:lstStyle/>
                    <a:p>
                      <a:pPr algn="ctr" fontAlgn="b"/>
                      <a:r>
                        <a:rPr lang="es-MX" sz="1800" b="0" i="0" u="none" strike="noStrike" dirty="0" smtClean="0">
                          <a:solidFill>
                            <a:schemeClr val="accent6"/>
                          </a:solidFill>
                          <a:latin typeface="Calibri"/>
                        </a:rPr>
                        <a:t>21</a:t>
                      </a:r>
                      <a:endParaRPr lang="es-MX" sz="1800" b="0" i="0" u="none" strike="noStrike" dirty="0">
                        <a:solidFill>
                          <a:schemeClr val="accent6"/>
                        </a:solidFill>
                        <a:latin typeface="Calibri"/>
                      </a:endParaRPr>
                    </a:p>
                  </a:txBody>
                  <a:tcPr marL="9525" marR="9525" marT="9525" marB="0" anchor="ctr">
                    <a:solidFill>
                      <a:schemeClr val="accent2">
                        <a:lumMod val="40000"/>
                        <a:lumOff val="60000"/>
                      </a:schemeClr>
                    </a:solidFill>
                  </a:tcPr>
                </a:tc>
                <a:tc>
                  <a:txBody>
                    <a:bodyPr/>
                    <a:lstStyle/>
                    <a:p>
                      <a:pPr algn="ctr" fontAlgn="b"/>
                      <a:r>
                        <a:rPr lang="es-MX" sz="1800" b="0" i="0" u="none" strike="noStrike" dirty="0" smtClean="0">
                          <a:solidFill>
                            <a:schemeClr val="accent6"/>
                          </a:solidFill>
                          <a:latin typeface="Calibri"/>
                        </a:rPr>
                        <a:t>31</a:t>
                      </a:r>
                      <a:endParaRPr lang="es-MX" sz="1800" b="0" i="0" u="none" strike="noStrike" dirty="0">
                        <a:solidFill>
                          <a:schemeClr val="accent6"/>
                        </a:solidFill>
                        <a:latin typeface="Calibri"/>
                      </a:endParaRPr>
                    </a:p>
                  </a:txBody>
                  <a:tcPr marL="9525" marR="9525" marT="9525" marB="0" anchor="ctr">
                    <a:solidFill>
                      <a:schemeClr val="accent2">
                        <a:lumMod val="40000"/>
                        <a:lumOff val="60000"/>
                      </a:schemeClr>
                    </a:solidFill>
                  </a:tcPr>
                </a:tc>
                <a:tc>
                  <a:txBody>
                    <a:bodyPr/>
                    <a:lstStyle/>
                    <a:p>
                      <a:pPr algn="ctr" fontAlgn="b"/>
                      <a:r>
                        <a:rPr lang="es-MX" sz="1800" u="none" strike="noStrike" dirty="0" smtClean="0">
                          <a:solidFill>
                            <a:schemeClr val="accent6"/>
                          </a:solidFill>
                        </a:rPr>
                        <a:t>$62,049</a:t>
                      </a:r>
                      <a:endParaRPr lang="es-MX" sz="1800" b="0" i="0" u="none" strike="noStrike" dirty="0">
                        <a:solidFill>
                          <a:schemeClr val="accent6"/>
                        </a:solidFill>
                        <a:latin typeface="Calibri"/>
                      </a:endParaRPr>
                    </a:p>
                  </a:txBody>
                  <a:tcPr marL="9525" marR="9525" marT="9525" marB="0" anchor="ctr">
                    <a:solidFill>
                      <a:schemeClr val="accent2">
                        <a:lumMod val="40000"/>
                        <a:lumOff val="60000"/>
                      </a:schemeClr>
                    </a:solidFill>
                  </a:tcPr>
                </a:tc>
              </a:tr>
            </a:tbl>
          </a:graphicData>
        </a:graphic>
      </p:graphicFrame>
      <p:sp>
        <p:nvSpPr>
          <p:cNvPr id="39" name="22 Rectángulo"/>
          <p:cNvSpPr/>
          <p:nvPr/>
        </p:nvSpPr>
        <p:spPr>
          <a:xfrm>
            <a:off x="0" y="1589772"/>
            <a:ext cx="9143999" cy="1569660"/>
          </a:xfrm>
          <a:prstGeom prst="rect">
            <a:avLst/>
          </a:prstGeom>
        </p:spPr>
        <p:txBody>
          <a:bodyPr wrap="square">
            <a:spAutoFit/>
          </a:bodyPr>
          <a:lstStyle/>
          <a:p>
            <a:pPr lvl="0" algn="ctr" fontAlgn="b">
              <a:spcBef>
                <a:spcPts val="0"/>
              </a:spcBef>
              <a:spcAft>
                <a:spcPts val="0"/>
              </a:spcAft>
            </a:pPr>
            <a:r>
              <a:rPr lang="es-MX" sz="2400" b="1" u="none" dirty="0" smtClean="0">
                <a:latin typeface="Arial"/>
                <a:cs typeface="+mn-cs"/>
              </a:rPr>
              <a:t>67 Proyectos Sometidos</a:t>
            </a:r>
          </a:p>
          <a:p>
            <a:pPr algn="ctr" fontAlgn="b">
              <a:spcBef>
                <a:spcPts val="0"/>
              </a:spcBef>
              <a:spcAft>
                <a:spcPts val="0"/>
              </a:spcAft>
            </a:pPr>
            <a:r>
              <a:rPr lang="es-MX" sz="2400" u="none" dirty="0" smtClean="0">
                <a:solidFill>
                  <a:srgbClr val="003399"/>
                </a:solidFill>
                <a:latin typeface="Arial" pitchFamily="34" charset="0"/>
              </a:rPr>
              <a:t>Monto Total (miles) $ 128,720</a:t>
            </a:r>
          </a:p>
          <a:p>
            <a:pPr lvl="0" algn="ctr" fontAlgn="b">
              <a:spcBef>
                <a:spcPts val="0"/>
              </a:spcBef>
              <a:spcAft>
                <a:spcPts val="0"/>
              </a:spcAft>
            </a:pPr>
            <a:endParaRPr lang="es-MX" sz="2400" b="1" u="none" dirty="0" smtClean="0">
              <a:latin typeface="Arial"/>
              <a:cs typeface="+mn-cs"/>
            </a:endParaRPr>
          </a:p>
          <a:p>
            <a:pPr lvl="0" algn="ctr" fontAlgn="b">
              <a:spcBef>
                <a:spcPts val="0"/>
              </a:spcBef>
              <a:spcAft>
                <a:spcPts val="0"/>
              </a:spcAft>
            </a:pPr>
            <a:endParaRPr lang="es-MX" sz="2400" b="1" u="none" dirty="0">
              <a:latin typeface="Calibri"/>
              <a:cs typeface="+mn-cs"/>
            </a:endParaRPr>
          </a:p>
        </p:txBody>
      </p:sp>
      <p:pic>
        <p:nvPicPr>
          <p:cNvPr id="40" name="Picture 31" descr="http://www.customalarm.com/ademco.gif"/>
          <p:cNvPicPr>
            <a:picLocks noChangeAspect="1" noChangeArrowheads="1"/>
          </p:cNvPicPr>
          <p:nvPr/>
        </p:nvPicPr>
        <p:blipFill>
          <a:blip r:embed="rId11" cstate="print"/>
          <a:srcRect/>
          <a:stretch>
            <a:fillRect/>
          </a:stretch>
        </p:blipFill>
        <p:spPr bwMode="auto">
          <a:xfrm>
            <a:off x="2143125" y="6045200"/>
            <a:ext cx="1295400" cy="314325"/>
          </a:xfrm>
          <a:prstGeom prst="rect">
            <a:avLst/>
          </a:prstGeom>
          <a:noFill/>
          <a:ln w="9525">
            <a:noFill/>
            <a:miter lim="800000"/>
            <a:headEnd/>
            <a:tailEnd/>
          </a:ln>
        </p:spPr>
      </p:pic>
      <p:pic>
        <p:nvPicPr>
          <p:cNvPr id="41" name="Picture 27" descr="http://media.cnbc.com/i/CNBC/Sections/News_And_Analysis/__Story_Inserts/graphics/__COMPANY_IMAGES/H-Q/honeywell_logo.jpg"/>
          <p:cNvPicPr>
            <a:picLocks noChangeAspect="1" noChangeArrowheads="1"/>
          </p:cNvPicPr>
          <p:nvPr/>
        </p:nvPicPr>
        <p:blipFill>
          <a:blip r:embed="rId12" cstate="print"/>
          <a:srcRect t="32012" b="14563"/>
          <a:stretch>
            <a:fillRect/>
          </a:stretch>
        </p:blipFill>
        <p:spPr bwMode="auto">
          <a:xfrm>
            <a:off x="1951037" y="3971925"/>
            <a:ext cx="1411287" cy="400050"/>
          </a:xfrm>
          <a:prstGeom prst="rect">
            <a:avLst/>
          </a:prstGeom>
          <a:noFill/>
          <a:ln w="9525">
            <a:noFill/>
            <a:miter lim="800000"/>
            <a:headEnd/>
            <a:tailEnd/>
          </a:ln>
        </p:spPr>
      </p:pic>
      <p:pic>
        <p:nvPicPr>
          <p:cNvPr id="42" name="Picture 39" descr="http://www.grupoinac.com/grupoinac/imagenes/logos%20de%20clientes/Logo%20de%20Interceramic.jpg"/>
          <p:cNvPicPr>
            <a:picLocks noChangeAspect="1" noChangeArrowheads="1"/>
          </p:cNvPicPr>
          <p:nvPr/>
        </p:nvPicPr>
        <p:blipFill>
          <a:blip r:embed="rId13" cstate="print"/>
          <a:srcRect/>
          <a:stretch>
            <a:fillRect/>
          </a:stretch>
        </p:blipFill>
        <p:spPr bwMode="auto">
          <a:xfrm>
            <a:off x="7181850" y="3432175"/>
            <a:ext cx="1685925" cy="320040"/>
          </a:xfrm>
          <a:prstGeom prst="rect">
            <a:avLst/>
          </a:prstGeom>
          <a:noFill/>
          <a:ln w="9525">
            <a:noFill/>
            <a:miter lim="800000"/>
            <a:headEnd/>
            <a:tailEnd/>
          </a:ln>
        </p:spPr>
      </p:pic>
      <p:pic>
        <p:nvPicPr>
          <p:cNvPr id="43" name="Picture 2"/>
          <p:cNvPicPr>
            <a:picLocks noChangeAspect="1" noChangeArrowheads="1"/>
          </p:cNvPicPr>
          <p:nvPr/>
        </p:nvPicPr>
        <p:blipFill>
          <a:blip r:embed="rId14" cstate="print"/>
          <a:srcRect t="24648"/>
          <a:stretch>
            <a:fillRect/>
          </a:stretch>
        </p:blipFill>
        <p:spPr bwMode="auto">
          <a:xfrm>
            <a:off x="333375" y="4162425"/>
            <a:ext cx="1476375" cy="509588"/>
          </a:xfrm>
          <a:prstGeom prst="rect">
            <a:avLst/>
          </a:prstGeom>
          <a:noFill/>
          <a:ln w="9525">
            <a:noFill/>
            <a:miter lim="800000"/>
            <a:headEnd/>
            <a:tailEnd/>
          </a:ln>
        </p:spPr>
      </p:pic>
      <p:pic>
        <p:nvPicPr>
          <p:cNvPr id="44" name="Picture 43"/>
          <p:cNvPicPr>
            <a:picLocks noChangeAspect="1" noChangeArrowheads="1"/>
          </p:cNvPicPr>
          <p:nvPr/>
        </p:nvPicPr>
        <p:blipFill>
          <a:blip r:embed="rId15" cstate="print"/>
          <a:srcRect t="21638" b="24165"/>
          <a:stretch>
            <a:fillRect/>
          </a:stretch>
        </p:blipFill>
        <p:spPr bwMode="auto">
          <a:xfrm>
            <a:off x="219075" y="4981575"/>
            <a:ext cx="1239788" cy="523875"/>
          </a:xfrm>
          <a:prstGeom prst="rect">
            <a:avLst/>
          </a:prstGeom>
          <a:noFill/>
          <a:ln w="9525">
            <a:noFill/>
            <a:miter lim="800000"/>
            <a:headEnd/>
            <a:tailEnd/>
          </a:ln>
        </p:spPr>
      </p:pic>
      <p:pic>
        <p:nvPicPr>
          <p:cNvPr id="45" name="Picture 33" descr="http://www.productopolis.com/uploads/1543logo%20lamosa.jpg"/>
          <p:cNvPicPr>
            <a:picLocks noChangeAspect="1" noChangeArrowheads="1"/>
          </p:cNvPicPr>
          <p:nvPr/>
        </p:nvPicPr>
        <p:blipFill>
          <a:blip r:embed="rId16" cstate="print"/>
          <a:srcRect t="37354" b="37743"/>
          <a:stretch>
            <a:fillRect/>
          </a:stretch>
        </p:blipFill>
        <p:spPr bwMode="auto">
          <a:xfrm>
            <a:off x="5095875" y="3943350"/>
            <a:ext cx="1223963" cy="304800"/>
          </a:xfrm>
          <a:prstGeom prst="rect">
            <a:avLst/>
          </a:prstGeom>
          <a:noFill/>
          <a:ln w="9525">
            <a:noFill/>
            <a:miter lim="800000"/>
            <a:headEnd/>
            <a:tailEnd/>
          </a:ln>
        </p:spPr>
      </p:pic>
      <p:pic>
        <p:nvPicPr>
          <p:cNvPr id="46" name="Picture 31" descr="http://old.aceee.org/images/Logos/JCI%20logo.jpg"/>
          <p:cNvPicPr>
            <a:picLocks noChangeAspect="1" noChangeArrowheads="1"/>
          </p:cNvPicPr>
          <p:nvPr/>
        </p:nvPicPr>
        <p:blipFill>
          <a:blip r:embed="rId17" cstate="print"/>
          <a:srcRect t="13565"/>
          <a:stretch>
            <a:fillRect/>
          </a:stretch>
        </p:blipFill>
        <p:spPr bwMode="auto">
          <a:xfrm>
            <a:off x="3594100" y="3867150"/>
            <a:ext cx="1206500" cy="576559"/>
          </a:xfrm>
          <a:prstGeom prst="rect">
            <a:avLst/>
          </a:prstGeom>
          <a:noFill/>
          <a:ln w="9525">
            <a:noFill/>
            <a:miter lim="800000"/>
            <a:headEnd/>
            <a:tailEnd/>
          </a:ln>
        </p:spPr>
      </p:pic>
      <p:pic>
        <p:nvPicPr>
          <p:cNvPr id="47" name="Picture 46"/>
          <p:cNvPicPr>
            <a:picLocks noChangeAspect="1" noChangeArrowheads="1"/>
          </p:cNvPicPr>
          <p:nvPr/>
        </p:nvPicPr>
        <p:blipFill>
          <a:blip r:embed="rId18" cstate="print"/>
          <a:srcRect l="68309" t="18993" r="14563" b="69933"/>
          <a:stretch>
            <a:fillRect/>
          </a:stretch>
        </p:blipFill>
        <p:spPr bwMode="auto">
          <a:xfrm>
            <a:off x="7620000" y="3965576"/>
            <a:ext cx="1285875" cy="665296"/>
          </a:xfrm>
          <a:prstGeom prst="rect">
            <a:avLst/>
          </a:prstGeom>
          <a:noFill/>
          <a:ln w="9525">
            <a:noFill/>
            <a:miter lim="800000"/>
            <a:headEnd/>
            <a:tailEnd/>
          </a:ln>
        </p:spPr>
      </p:pic>
      <p:pic>
        <p:nvPicPr>
          <p:cNvPr id="48" name="Picture 45" descr="http://www.plcmexico.com/imagenes/CLIENTES/metalsa.gif"/>
          <p:cNvPicPr>
            <a:picLocks noChangeAspect="1" noChangeArrowheads="1"/>
          </p:cNvPicPr>
          <p:nvPr/>
        </p:nvPicPr>
        <p:blipFill>
          <a:blip r:embed="rId19" cstate="print"/>
          <a:srcRect/>
          <a:stretch>
            <a:fillRect/>
          </a:stretch>
        </p:blipFill>
        <p:spPr bwMode="auto">
          <a:xfrm>
            <a:off x="6515100" y="3879850"/>
            <a:ext cx="942975" cy="809625"/>
          </a:xfrm>
          <a:prstGeom prst="rect">
            <a:avLst/>
          </a:prstGeom>
          <a:noFill/>
          <a:ln w="9525">
            <a:noFill/>
            <a:miter lim="800000"/>
            <a:headEnd/>
            <a:tailEnd/>
          </a:ln>
        </p:spPr>
      </p:pic>
      <p:pic>
        <p:nvPicPr>
          <p:cNvPr id="49" name="Picture 12"/>
          <p:cNvPicPr>
            <a:picLocks noChangeAspect="1" noChangeArrowheads="1"/>
          </p:cNvPicPr>
          <p:nvPr/>
        </p:nvPicPr>
        <p:blipFill>
          <a:blip r:embed="rId20" cstate="print"/>
          <a:srcRect l="36028" t="27316" r="36214" b="48322"/>
          <a:stretch>
            <a:fillRect/>
          </a:stretch>
        </p:blipFill>
        <p:spPr bwMode="auto">
          <a:xfrm>
            <a:off x="4826427" y="4837114"/>
            <a:ext cx="802847" cy="563562"/>
          </a:xfrm>
          <a:prstGeom prst="rect">
            <a:avLst/>
          </a:prstGeom>
          <a:noFill/>
          <a:ln w="9525">
            <a:noFill/>
            <a:miter lim="800000"/>
            <a:headEnd/>
            <a:tailEnd/>
          </a:ln>
        </p:spPr>
      </p:pic>
      <p:pic>
        <p:nvPicPr>
          <p:cNvPr id="50" name="Picture 9"/>
          <p:cNvPicPr>
            <a:picLocks noChangeAspect="1" noChangeArrowheads="1"/>
          </p:cNvPicPr>
          <p:nvPr/>
        </p:nvPicPr>
        <p:blipFill>
          <a:blip r:embed="rId21" cstate="print"/>
          <a:srcRect l="20081" t="18913" r="71060" b="72964"/>
          <a:stretch>
            <a:fillRect/>
          </a:stretch>
        </p:blipFill>
        <p:spPr bwMode="auto">
          <a:xfrm>
            <a:off x="6357938" y="5665787"/>
            <a:ext cx="1079500" cy="792163"/>
          </a:xfrm>
          <a:prstGeom prst="rect">
            <a:avLst/>
          </a:prstGeom>
          <a:noFill/>
          <a:ln w="9525">
            <a:noFill/>
            <a:miter lim="800000"/>
            <a:headEnd/>
            <a:tailEnd/>
          </a:ln>
        </p:spPr>
      </p:pic>
      <p:pic>
        <p:nvPicPr>
          <p:cNvPr id="51" name="Picture 41" descr="http://www.demek.com/eng/images/logo.gif"/>
          <p:cNvPicPr>
            <a:picLocks noChangeAspect="1" noChangeArrowheads="1"/>
          </p:cNvPicPr>
          <p:nvPr/>
        </p:nvPicPr>
        <p:blipFill>
          <a:blip r:embed="rId22" cstate="print"/>
          <a:srcRect/>
          <a:stretch>
            <a:fillRect/>
          </a:stretch>
        </p:blipFill>
        <p:spPr bwMode="auto">
          <a:xfrm>
            <a:off x="3052763" y="4976813"/>
            <a:ext cx="1296987" cy="492125"/>
          </a:xfrm>
          <a:prstGeom prst="rect">
            <a:avLst/>
          </a:prstGeom>
          <a:noFill/>
          <a:ln w="9525">
            <a:noFill/>
            <a:miter lim="800000"/>
            <a:headEnd/>
            <a:tailEnd/>
          </a:ln>
        </p:spPr>
      </p:pic>
      <p:pic>
        <p:nvPicPr>
          <p:cNvPr id="52" name="Picture 43" descr="http://www.seeklogo.com/images/M/macrom-logo-221539354B-seeklogo.com.gif"/>
          <p:cNvPicPr>
            <a:picLocks noChangeAspect="1" noChangeArrowheads="1"/>
          </p:cNvPicPr>
          <p:nvPr/>
        </p:nvPicPr>
        <p:blipFill>
          <a:blip r:embed="rId23" cstate="print"/>
          <a:srcRect/>
          <a:stretch>
            <a:fillRect/>
          </a:stretch>
        </p:blipFill>
        <p:spPr bwMode="auto">
          <a:xfrm>
            <a:off x="1951038" y="4762500"/>
            <a:ext cx="936625" cy="935038"/>
          </a:xfrm>
          <a:prstGeom prst="rect">
            <a:avLst/>
          </a:prstGeom>
          <a:noFill/>
          <a:ln w="9525">
            <a:noFill/>
            <a:miter lim="800000"/>
            <a:headEnd/>
            <a:tailEnd/>
          </a:ln>
        </p:spPr>
      </p:pic>
      <p:sp>
        <p:nvSpPr>
          <p:cNvPr id="53" name="Rectangle 28"/>
          <p:cNvSpPr>
            <a:spLocks noChangeArrowheads="1"/>
          </p:cNvSpPr>
          <p:nvPr/>
        </p:nvSpPr>
        <p:spPr bwMode="auto">
          <a:xfrm>
            <a:off x="7226300" y="-49212"/>
            <a:ext cx="1885950" cy="523875"/>
          </a:xfrm>
          <a:prstGeom prst="rect">
            <a:avLst/>
          </a:prstGeom>
          <a:noFill/>
          <a:ln w="9525">
            <a:noFill/>
            <a:miter lim="800000"/>
            <a:headEnd/>
            <a:tailEnd/>
          </a:ln>
        </p:spPr>
        <p:txBody>
          <a:bodyPr wrap="square" anchor="ctr">
            <a:spAutoFit/>
          </a:bodyPr>
          <a:lstStyle/>
          <a:p>
            <a:pPr algn="r">
              <a:tabLst>
                <a:tab pos="228600" algn="l"/>
              </a:tabLst>
            </a:pPr>
            <a:r>
              <a:rPr lang="es-ES" sz="2800" u="none" dirty="0">
                <a:solidFill>
                  <a:schemeClr val="bg1">
                    <a:lumMod val="65000"/>
                  </a:schemeClr>
                </a:solidFill>
                <a:latin typeface="Calibri" pitchFamily="34" charset="0"/>
                <a:cs typeface="Calibri" pitchFamily="34" charset="0"/>
              </a:rPr>
              <a:t>Resultados</a:t>
            </a:r>
            <a:endParaRPr lang="es-ES" sz="2800" u="none" dirty="0">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89"/>
          <p:cNvSpPr>
            <a:spLocks noChangeArrowheads="1"/>
          </p:cNvSpPr>
          <p:nvPr/>
        </p:nvSpPr>
        <p:spPr bwMode="auto">
          <a:xfrm>
            <a:off x="549494" y="4118412"/>
            <a:ext cx="4838699" cy="365125"/>
          </a:xfrm>
          <a:prstGeom prst="rect">
            <a:avLst/>
          </a:prstGeom>
          <a:noFill/>
          <a:ln w="9525" algn="ctr">
            <a:noFill/>
            <a:miter lim="800000"/>
            <a:headEnd/>
            <a:tailEnd/>
          </a:ln>
        </p:spPr>
        <p:txBody>
          <a:bodyPr/>
          <a:lstStyle/>
          <a:p>
            <a:pPr algn="l"/>
            <a:r>
              <a:rPr lang="es-MX" sz="1400" u="none" dirty="0">
                <a:solidFill>
                  <a:srgbClr val="990033"/>
                </a:solidFill>
              </a:rPr>
              <a:t>En </a:t>
            </a:r>
            <a:r>
              <a:rPr lang="es-MX" sz="1400" u="none" dirty="0" smtClean="0">
                <a:solidFill>
                  <a:srgbClr val="990033"/>
                </a:solidFill>
              </a:rPr>
              <a:t>2010 se </a:t>
            </a:r>
            <a:r>
              <a:rPr lang="es-MX" sz="1400" u="none" dirty="0">
                <a:solidFill>
                  <a:srgbClr val="990033"/>
                </a:solidFill>
              </a:rPr>
              <a:t>otorgaron 5 títulos de patente mexicana:</a:t>
            </a:r>
            <a:r>
              <a:rPr lang="en-US" sz="1400" u="none" dirty="0">
                <a:solidFill>
                  <a:srgbClr val="990033"/>
                </a:solidFill>
              </a:rPr>
              <a:t> </a:t>
            </a:r>
          </a:p>
        </p:txBody>
      </p:sp>
      <p:graphicFrame>
        <p:nvGraphicFramePr>
          <p:cNvPr id="7" name="6 Tabla"/>
          <p:cNvGraphicFramePr>
            <a:graphicFrameLocks noGrp="1"/>
          </p:cNvGraphicFramePr>
          <p:nvPr/>
        </p:nvGraphicFramePr>
        <p:xfrm>
          <a:off x="558800" y="4468812"/>
          <a:ext cx="8021955" cy="2259330"/>
        </p:xfrm>
        <a:graphic>
          <a:graphicData uri="http://schemas.openxmlformats.org/drawingml/2006/table">
            <a:tbl>
              <a:tblPr/>
              <a:tblGrid>
                <a:gridCol w="5563032"/>
                <a:gridCol w="2458923"/>
              </a:tblGrid>
              <a:tr h="161925">
                <a:tc>
                  <a:txBody>
                    <a:bodyPr/>
                    <a:lstStyle/>
                    <a:p>
                      <a:pPr algn="ctr">
                        <a:spcAft>
                          <a:spcPts val="0"/>
                        </a:spcAft>
                      </a:pPr>
                      <a:r>
                        <a:rPr lang="es-MX" sz="1400" b="0" dirty="0">
                          <a:solidFill>
                            <a:schemeClr val="bg1"/>
                          </a:solidFill>
                          <a:effectLst/>
                          <a:latin typeface="Arial"/>
                          <a:ea typeface="Times New Roman"/>
                          <a:cs typeface="Times New Roman"/>
                        </a:rPr>
                        <a:t>Título</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solidFill>
                  </a:tcPr>
                </a:tc>
                <a:tc>
                  <a:txBody>
                    <a:bodyPr/>
                    <a:lstStyle/>
                    <a:p>
                      <a:pPr algn="ctr">
                        <a:spcAft>
                          <a:spcPts val="0"/>
                        </a:spcAft>
                      </a:pPr>
                      <a:r>
                        <a:rPr lang="es-MX" sz="1400" b="0" dirty="0">
                          <a:solidFill>
                            <a:schemeClr val="bg1"/>
                          </a:solidFill>
                          <a:effectLst/>
                          <a:latin typeface="Arial"/>
                          <a:ea typeface="Times New Roman"/>
                          <a:cs typeface="Times New Roman"/>
                        </a:rPr>
                        <a:t>Número de Patente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solidFill>
                  </a:tcPr>
                </a:tc>
              </a:tr>
              <a:tr h="323850">
                <a:tc>
                  <a:txBody>
                    <a:bodyPr/>
                    <a:lstStyle/>
                    <a:p>
                      <a:pPr algn="ctr">
                        <a:spcAft>
                          <a:spcPts val="0"/>
                        </a:spcAft>
                      </a:pPr>
                      <a:r>
                        <a:rPr lang="es-MX" sz="1400" b="0" dirty="0">
                          <a:solidFill>
                            <a:schemeClr val="tx1"/>
                          </a:solidFill>
                          <a:latin typeface="Arial"/>
                          <a:ea typeface="Times New Roman"/>
                          <a:cs typeface="Times New Roman"/>
                        </a:rPr>
                        <a:t>Materiales compuestos con base Aluminio-nano tubos de carbono y su proceso de fabricación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0" dirty="0" smtClean="0">
                          <a:solidFill>
                            <a:schemeClr val="tx1"/>
                          </a:solidFill>
                          <a:latin typeface="Arial"/>
                          <a:ea typeface="Times New Roman"/>
                          <a:cs typeface="Times New Roman"/>
                        </a:rPr>
                        <a:t>MX 276,808</a:t>
                      </a:r>
                      <a:endParaRPr lang="es-MX" sz="1400" b="0" dirty="0">
                        <a:solidFill>
                          <a:schemeClr val="tx1"/>
                        </a:solidFill>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7700">
                <a:tc>
                  <a:txBody>
                    <a:bodyPr/>
                    <a:lstStyle/>
                    <a:p>
                      <a:pPr algn="ctr">
                        <a:spcAft>
                          <a:spcPts val="0"/>
                        </a:spcAft>
                      </a:pPr>
                      <a:r>
                        <a:rPr lang="es-MX" sz="1400" b="0" dirty="0">
                          <a:solidFill>
                            <a:schemeClr val="tx1"/>
                          </a:solidFill>
                          <a:latin typeface="Arial"/>
                          <a:ea typeface="Times New Roman"/>
                          <a:cs typeface="Times New Roman"/>
                        </a:rPr>
                        <a:t>Dispositivo </a:t>
                      </a:r>
                      <a:r>
                        <a:rPr lang="es-MX" sz="1400" b="0" dirty="0" err="1">
                          <a:solidFill>
                            <a:schemeClr val="tx1"/>
                          </a:solidFill>
                          <a:latin typeface="Arial"/>
                          <a:ea typeface="Times New Roman"/>
                          <a:cs typeface="Times New Roman"/>
                        </a:rPr>
                        <a:t>multi</a:t>
                      </a:r>
                      <a:r>
                        <a:rPr lang="es-MX" sz="1400" b="0" dirty="0">
                          <a:solidFill>
                            <a:schemeClr val="tx1"/>
                          </a:solidFill>
                          <a:latin typeface="Arial"/>
                          <a:ea typeface="Times New Roman"/>
                          <a:cs typeface="Times New Roman"/>
                        </a:rPr>
                        <a:t>-unión de celda solar con estructura monolítica con secuencia y conexiones variables, formada por uniones elementales de capas tipo "p" y "n"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0" dirty="0" smtClean="0">
                          <a:solidFill>
                            <a:schemeClr val="tx1"/>
                          </a:solidFill>
                          <a:latin typeface="Arial"/>
                          <a:ea typeface="Times New Roman"/>
                          <a:cs typeface="Times New Roman"/>
                        </a:rPr>
                        <a:t>MX 274,256</a:t>
                      </a:r>
                      <a:endParaRPr lang="es-MX" sz="1400" b="0" dirty="0">
                        <a:solidFill>
                          <a:schemeClr val="tx1"/>
                        </a:solidFill>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50">
                <a:tc>
                  <a:txBody>
                    <a:bodyPr/>
                    <a:lstStyle/>
                    <a:p>
                      <a:pPr algn="ctr">
                        <a:spcAft>
                          <a:spcPts val="0"/>
                        </a:spcAft>
                      </a:pPr>
                      <a:r>
                        <a:rPr lang="es-MX" sz="1400" b="0" dirty="0">
                          <a:solidFill>
                            <a:schemeClr val="tx1"/>
                          </a:solidFill>
                          <a:latin typeface="Arial"/>
                          <a:ea typeface="Times New Roman"/>
                          <a:cs typeface="Times New Roman"/>
                        </a:rPr>
                        <a:t>Aleación de aluminio reforzado y su proceso de fabricación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0" dirty="0">
                          <a:solidFill>
                            <a:schemeClr val="tx1"/>
                          </a:solidFill>
                          <a:latin typeface="Arial"/>
                          <a:ea typeface="Times New Roman"/>
                          <a:cs typeface="Times New Roman"/>
                        </a:rPr>
                        <a:t>MX 277,555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50">
                <a:tc>
                  <a:txBody>
                    <a:bodyPr/>
                    <a:lstStyle/>
                    <a:p>
                      <a:pPr algn="ctr">
                        <a:spcAft>
                          <a:spcPts val="0"/>
                        </a:spcAft>
                      </a:pPr>
                      <a:r>
                        <a:rPr lang="es-MX" sz="1400" b="0" dirty="0">
                          <a:solidFill>
                            <a:schemeClr val="tx1"/>
                          </a:solidFill>
                          <a:latin typeface="Arial"/>
                          <a:ea typeface="Times New Roman"/>
                          <a:cs typeface="Times New Roman"/>
                        </a:rPr>
                        <a:t>Equipo para </a:t>
                      </a:r>
                      <a:r>
                        <a:rPr lang="es-MX" sz="1400" b="0" dirty="0" smtClean="0">
                          <a:solidFill>
                            <a:schemeClr val="tx1"/>
                          </a:solidFill>
                          <a:latin typeface="Arial"/>
                          <a:ea typeface="Times New Roman"/>
                          <a:cs typeface="Times New Roman"/>
                        </a:rPr>
                        <a:t>desinfección </a:t>
                      </a:r>
                      <a:r>
                        <a:rPr lang="es-MX" sz="1400" b="0" dirty="0">
                          <a:solidFill>
                            <a:schemeClr val="tx1"/>
                          </a:solidFill>
                          <a:latin typeface="Arial"/>
                          <a:ea typeface="Times New Roman"/>
                          <a:cs typeface="Times New Roman"/>
                        </a:rPr>
                        <a:t>de </a:t>
                      </a:r>
                      <a:r>
                        <a:rPr lang="es-MX" sz="1400" b="0" dirty="0" smtClean="0">
                          <a:solidFill>
                            <a:schemeClr val="tx1"/>
                          </a:solidFill>
                          <a:latin typeface="Arial"/>
                          <a:ea typeface="Times New Roman"/>
                          <a:cs typeface="Times New Roman"/>
                        </a:rPr>
                        <a:t>agua </a:t>
                      </a:r>
                      <a:r>
                        <a:rPr lang="es-MX" sz="1400" b="0" dirty="0">
                          <a:solidFill>
                            <a:schemeClr val="tx1"/>
                          </a:solidFill>
                          <a:latin typeface="Arial"/>
                          <a:ea typeface="Times New Roman"/>
                          <a:cs typeface="Times New Roman"/>
                        </a:rPr>
                        <a:t>por </a:t>
                      </a:r>
                      <a:r>
                        <a:rPr lang="es-MX" sz="1400" b="0" dirty="0" smtClean="0">
                          <a:solidFill>
                            <a:schemeClr val="tx1"/>
                          </a:solidFill>
                          <a:latin typeface="Arial"/>
                          <a:ea typeface="Times New Roman"/>
                          <a:cs typeface="Times New Roman"/>
                        </a:rPr>
                        <a:t>medio </a:t>
                      </a:r>
                      <a:r>
                        <a:rPr lang="es-MX" sz="1400" b="0" dirty="0">
                          <a:solidFill>
                            <a:schemeClr val="tx1"/>
                          </a:solidFill>
                          <a:latin typeface="Arial"/>
                          <a:ea typeface="Times New Roman"/>
                          <a:cs typeface="Times New Roman"/>
                        </a:rPr>
                        <a:t>de </a:t>
                      </a:r>
                      <a:r>
                        <a:rPr lang="es-MX" sz="1400" b="0" dirty="0" smtClean="0">
                          <a:solidFill>
                            <a:schemeClr val="tx1"/>
                          </a:solidFill>
                          <a:latin typeface="Arial"/>
                          <a:ea typeface="Times New Roman"/>
                          <a:cs typeface="Times New Roman"/>
                        </a:rPr>
                        <a:t>energía solar</a:t>
                      </a:r>
                      <a:endParaRPr lang="es-MX" sz="1400" b="0" dirty="0">
                        <a:solidFill>
                          <a:schemeClr val="tx1"/>
                        </a:solidFill>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0" dirty="0" smtClean="0">
                          <a:solidFill>
                            <a:schemeClr val="tx1"/>
                          </a:solidFill>
                          <a:latin typeface="Arial"/>
                          <a:ea typeface="Times New Roman"/>
                          <a:cs typeface="Times New Roman"/>
                        </a:rPr>
                        <a:t>MX 276,819</a:t>
                      </a:r>
                      <a:endParaRPr lang="es-MX" sz="1400" b="0" dirty="0">
                        <a:solidFill>
                          <a:schemeClr val="tx1"/>
                        </a:solidFill>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1000"/>
                      </a:schemeClr>
                    </a:solidFill>
                  </a:tcPr>
                </a:tc>
              </a:tr>
              <a:tr h="323850">
                <a:tc>
                  <a:txBody>
                    <a:bodyPr/>
                    <a:lstStyle/>
                    <a:p>
                      <a:pPr algn="ctr">
                        <a:spcAft>
                          <a:spcPts val="0"/>
                        </a:spcAft>
                      </a:pPr>
                      <a:r>
                        <a:rPr lang="es-MX" sz="1400" b="0" dirty="0">
                          <a:solidFill>
                            <a:schemeClr val="tx1"/>
                          </a:solidFill>
                          <a:latin typeface="Arial"/>
                          <a:ea typeface="Times New Roman"/>
                          <a:cs typeface="Times New Roman"/>
                        </a:rPr>
                        <a:t>Quemador para horno ladrillero</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0" dirty="0">
                          <a:solidFill>
                            <a:schemeClr val="tx1"/>
                          </a:solidFill>
                          <a:latin typeface="Arial"/>
                          <a:ea typeface="Times New Roman"/>
                          <a:cs typeface="Times New Roman"/>
                        </a:rPr>
                        <a:t>Aún sin número</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1000"/>
                      </a:schemeClr>
                    </a:solidFill>
                  </a:tcPr>
                </a:tc>
              </a:tr>
            </a:tbl>
          </a:graphicData>
        </a:graphic>
      </p:graphicFrame>
      <p:pic>
        <p:nvPicPr>
          <p:cNvPr id="4098" name="Picture 2"/>
          <p:cNvPicPr>
            <a:picLocks noChangeAspect="1" noChangeArrowheads="1"/>
          </p:cNvPicPr>
          <p:nvPr/>
        </p:nvPicPr>
        <p:blipFill>
          <a:blip r:embed="rId3" cstate="screen"/>
          <a:srcRect l="1428" t="6826" r="6468" b="24191"/>
          <a:stretch>
            <a:fillRect/>
          </a:stretch>
        </p:blipFill>
        <p:spPr bwMode="auto">
          <a:xfrm>
            <a:off x="1932059" y="1143000"/>
            <a:ext cx="5308263" cy="2790825"/>
          </a:xfrm>
          <a:prstGeom prst="rect">
            <a:avLst/>
          </a:prstGeom>
          <a:noFill/>
          <a:ln w="9525">
            <a:noFill/>
            <a:miter lim="800000"/>
            <a:headEnd/>
            <a:tailEnd/>
          </a:ln>
          <a:effectLst/>
        </p:spPr>
      </p:pic>
      <p:sp>
        <p:nvSpPr>
          <p:cNvPr id="6" name="Rectangle 5"/>
          <p:cNvSpPr>
            <a:spLocks noChangeArrowheads="1"/>
          </p:cNvSpPr>
          <p:nvPr/>
        </p:nvSpPr>
        <p:spPr bwMode="auto">
          <a:xfrm>
            <a:off x="7785100" y="25400"/>
            <a:ext cx="1409700" cy="400110"/>
          </a:xfrm>
          <a:prstGeom prst="rect">
            <a:avLst/>
          </a:prstGeom>
          <a:noFill/>
          <a:ln w="9525" algn="ctr">
            <a:noFill/>
            <a:miter lim="800000"/>
            <a:headEnd/>
            <a:tailEnd/>
          </a:ln>
        </p:spPr>
        <p:txBody>
          <a:bodyPr wrap="square">
            <a:spAutoFit/>
          </a:bodyPr>
          <a:lstStyle/>
          <a:p>
            <a:pPr marL="1701800" indent="-1701800" eaLnBrk="0" hangingPunct="0">
              <a:tabLst>
                <a:tab pos="1701800" algn="l"/>
              </a:tabLst>
              <a:defRPr/>
            </a:pPr>
            <a:r>
              <a:rPr lang="es-ES" sz="2000" u="none" dirty="0" smtClean="0">
                <a:solidFill>
                  <a:srgbClr val="C00000"/>
                </a:solidFill>
              </a:rPr>
              <a:t>Patentes</a:t>
            </a:r>
            <a:endParaRPr lang="es-ES" sz="2000" u="none" dirty="0">
              <a:solidFill>
                <a:srgbClr val="C00000"/>
              </a:solidFill>
            </a:endParaRPr>
          </a:p>
        </p:txBody>
      </p:sp>
      <p:sp>
        <p:nvSpPr>
          <p:cNvPr id="8" name="Rectangle 5"/>
          <p:cNvSpPr>
            <a:spLocks noChangeArrowheads="1"/>
          </p:cNvSpPr>
          <p:nvPr/>
        </p:nvSpPr>
        <p:spPr bwMode="auto">
          <a:xfrm>
            <a:off x="2501900" y="774700"/>
            <a:ext cx="4279900" cy="400110"/>
          </a:xfrm>
          <a:prstGeom prst="rect">
            <a:avLst/>
          </a:prstGeom>
          <a:noFill/>
          <a:ln w="9525" algn="ctr">
            <a:noFill/>
            <a:miter lim="800000"/>
            <a:headEnd/>
            <a:tailEnd/>
          </a:ln>
        </p:spPr>
        <p:txBody>
          <a:bodyPr wrap="square">
            <a:spAutoFit/>
          </a:bodyPr>
          <a:lstStyle/>
          <a:p>
            <a:pPr marL="1701800" indent="-1701800" eaLnBrk="0" hangingPunct="0">
              <a:tabLst>
                <a:tab pos="1701800" algn="l"/>
              </a:tabLst>
              <a:defRPr/>
            </a:pPr>
            <a:r>
              <a:rPr lang="es-ES" sz="2000" u="none" dirty="0" smtClean="0">
                <a:solidFill>
                  <a:srgbClr val="C00000"/>
                </a:solidFill>
              </a:rPr>
              <a:t>Registro de Patentes</a:t>
            </a:r>
            <a:endParaRPr lang="es-ES" sz="2000" u="none" dirty="0">
              <a:solidFill>
                <a:srgbClr val="C00000"/>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8"/>
          <p:cNvSpPr>
            <a:spLocks noChangeArrowheads="1"/>
          </p:cNvSpPr>
          <p:nvPr/>
        </p:nvSpPr>
        <p:spPr bwMode="auto">
          <a:xfrm>
            <a:off x="2256817" y="685799"/>
            <a:ext cx="3521414" cy="588524"/>
          </a:xfrm>
          <a:prstGeom prst="rect">
            <a:avLst/>
          </a:prstGeom>
          <a:noFill/>
          <a:ln w="9525" algn="ctr">
            <a:noFill/>
            <a:miter lim="800000"/>
            <a:headEnd/>
            <a:tailEnd/>
          </a:ln>
        </p:spPr>
        <p:txBody>
          <a:bodyPr/>
          <a:lstStyle/>
          <a:p>
            <a:r>
              <a:rPr lang="es-MX" sz="1600" u="none" dirty="0">
                <a:solidFill>
                  <a:srgbClr val="990033"/>
                </a:solidFill>
                <a:cs typeface="Arial" charset="0"/>
              </a:rPr>
              <a:t>Instituciones Mexicanas </a:t>
            </a:r>
            <a:r>
              <a:rPr lang="es-MX" sz="1600" u="none" dirty="0" smtClean="0">
                <a:solidFill>
                  <a:srgbClr val="990033"/>
                </a:solidFill>
                <a:cs typeface="Arial" charset="0"/>
              </a:rPr>
              <a:t>Líderes</a:t>
            </a:r>
          </a:p>
          <a:p>
            <a:r>
              <a:rPr lang="es-MX" sz="1600" u="none" dirty="0" smtClean="0">
                <a:solidFill>
                  <a:srgbClr val="990033"/>
                </a:solidFill>
                <a:cs typeface="Arial" charset="0"/>
              </a:rPr>
              <a:t>en </a:t>
            </a:r>
            <a:r>
              <a:rPr lang="es-MX" sz="1600" u="none" dirty="0">
                <a:solidFill>
                  <a:srgbClr val="990033"/>
                </a:solidFill>
                <a:cs typeface="Arial" charset="0"/>
              </a:rPr>
              <a:t>Solicitudes de Patente </a:t>
            </a:r>
            <a:r>
              <a:rPr lang="es-MX" sz="1600" u="none" dirty="0" smtClean="0">
                <a:solidFill>
                  <a:srgbClr val="990033"/>
                </a:solidFill>
                <a:cs typeface="Arial" charset="0"/>
              </a:rPr>
              <a:t>– 2010</a:t>
            </a:r>
          </a:p>
          <a:p>
            <a:endParaRPr lang="es-MX" sz="1600" u="none" dirty="0">
              <a:solidFill>
                <a:srgbClr val="990033"/>
              </a:solidFill>
              <a:cs typeface="Arial" charset="0"/>
            </a:endParaRPr>
          </a:p>
        </p:txBody>
      </p:sp>
      <p:sp>
        <p:nvSpPr>
          <p:cNvPr id="36867" name="Text Box 69"/>
          <p:cNvSpPr txBox="1">
            <a:spLocks noChangeArrowheads="1"/>
          </p:cNvSpPr>
          <p:nvPr/>
        </p:nvSpPr>
        <p:spPr bwMode="auto">
          <a:xfrm>
            <a:off x="0" y="6583363"/>
            <a:ext cx="1057275" cy="274637"/>
          </a:xfrm>
          <a:prstGeom prst="rect">
            <a:avLst/>
          </a:prstGeom>
          <a:noFill/>
          <a:ln w="9525" algn="ctr">
            <a:noFill/>
            <a:miter lim="800000"/>
            <a:headEnd/>
            <a:tailEnd/>
          </a:ln>
        </p:spPr>
        <p:txBody>
          <a:bodyPr wrap="none">
            <a:spAutoFit/>
          </a:bodyPr>
          <a:lstStyle/>
          <a:p>
            <a:pPr algn="r"/>
            <a:r>
              <a:rPr lang="es-ES" b="0" u="none">
                <a:solidFill>
                  <a:schemeClr val="accent2"/>
                </a:solidFill>
              </a:rPr>
              <a:t>Fuente: IMPI</a:t>
            </a:r>
          </a:p>
        </p:txBody>
      </p:sp>
      <p:graphicFrame>
        <p:nvGraphicFramePr>
          <p:cNvPr id="5" name="4 Tabla"/>
          <p:cNvGraphicFramePr>
            <a:graphicFrameLocks noGrp="1"/>
          </p:cNvGraphicFramePr>
          <p:nvPr/>
        </p:nvGraphicFramePr>
        <p:xfrm>
          <a:off x="812800" y="1362037"/>
          <a:ext cx="7264400" cy="5047093"/>
        </p:xfrm>
        <a:graphic>
          <a:graphicData uri="http://schemas.openxmlformats.org/drawingml/2006/table">
            <a:tbl>
              <a:tblPr>
                <a:effectLst>
                  <a:innerShdw blurRad="63500" dist="50800" dir="13500000">
                    <a:schemeClr val="accent2">
                      <a:lumMod val="40000"/>
                      <a:lumOff val="60000"/>
                      <a:alpha val="50000"/>
                    </a:schemeClr>
                  </a:innerShdw>
                </a:effectLst>
              </a:tblPr>
              <a:tblGrid>
                <a:gridCol w="770466"/>
                <a:gridCol w="5581809"/>
                <a:gridCol w="912125"/>
              </a:tblGrid>
              <a:tr h="390236">
                <a:tc>
                  <a:txBody>
                    <a:bodyPr/>
                    <a:lstStyle/>
                    <a:p>
                      <a:pPr algn="ctr" fontAlgn="ctr"/>
                      <a:r>
                        <a:rPr lang="es-MX" sz="1400" b="1" i="0" u="none" strike="noStrike" dirty="0">
                          <a:solidFill>
                            <a:srgbClr val="FFFFFF"/>
                          </a:solidFill>
                          <a:latin typeface="Arial" pitchFamily="34" charset="0"/>
                          <a:cs typeface="Arial" pitchFamily="34" charset="0"/>
                        </a:rPr>
                        <a:t>Posición</a:t>
                      </a:r>
                    </a:p>
                  </a:txBody>
                  <a:tcPr marL="7697" marR="7697" marT="76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s-MX" sz="1400" b="1" i="0" u="none" strike="noStrike" dirty="0">
                          <a:solidFill>
                            <a:srgbClr val="FFFFFF"/>
                          </a:solidFill>
                          <a:latin typeface="Arial" pitchFamily="34" charset="0"/>
                          <a:cs typeface="Arial" pitchFamily="34" charset="0"/>
                        </a:rPr>
                        <a:t>Instituciones</a:t>
                      </a:r>
                    </a:p>
                  </a:txBody>
                  <a:tcPr marL="7697" marR="7697" marT="7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s-MX" sz="1400" b="1" i="0" u="none" strike="noStrike">
                          <a:solidFill>
                            <a:srgbClr val="FFFFFF"/>
                          </a:solidFill>
                          <a:latin typeface="Arial" pitchFamily="34" charset="0"/>
                          <a:cs typeface="Arial" pitchFamily="34" charset="0"/>
                        </a:rPr>
                        <a:t>No. Solicitudes</a:t>
                      </a:r>
                    </a:p>
                  </a:txBody>
                  <a:tcPr marL="7697" marR="7697" marT="76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r>
              <a:tr h="275819">
                <a:tc>
                  <a:txBody>
                    <a:bodyPr/>
                    <a:lstStyle/>
                    <a:p>
                      <a:pPr algn="ctr" fontAlgn="t"/>
                      <a:r>
                        <a:rPr lang="es-MX" sz="1400" b="1" i="0" u="none" strike="noStrike" dirty="0">
                          <a:solidFill>
                            <a:schemeClr val="tx1"/>
                          </a:solidFill>
                          <a:latin typeface="Arial" pitchFamily="34" charset="0"/>
                          <a:cs typeface="Arial" pitchFamily="34" charset="0"/>
                        </a:rPr>
                        <a:t>1</a:t>
                      </a:r>
                    </a:p>
                  </a:txBody>
                  <a:tcPr marL="7697" marR="7697" marT="769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400" b="0" i="0" u="none" strike="noStrike" dirty="0">
                          <a:solidFill>
                            <a:schemeClr val="tx1"/>
                          </a:solidFill>
                          <a:latin typeface="Arial" pitchFamily="34" charset="0"/>
                          <a:cs typeface="Arial" pitchFamily="34" charset="0"/>
                        </a:rPr>
                        <a:t>Instituto Tecnológico y de Estudios Superiores de Monterrey (ITESM)</a:t>
                      </a:r>
                    </a:p>
                  </a:txBody>
                  <a:tcPr marL="7697" marR="7697" marT="76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400" b="1" i="0" u="none" strike="noStrike" dirty="0">
                          <a:solidFill>
                            <a:schemeClr val="tx1"/>
                          </a:solidFill>
                          <a:latin typeface="Arial" pitchFamily="34" charset="0"/>
                          <a:cs typeface="Arial" pitchFamily="34" charset="0"/>
                        </a:rPr>
                        <a:t>42</a:t>
                      </a:r>
                    </a:p>
                  </a:txBody>
                  <a:tcPr marL="7697" marR="7697" marT="769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400">
                <a:tc>
                  <a:txBody>
                    <a:bodyPr/>
                    <a:lstStyle/>
                    <a:p>
                      <a:pPr algn="ctr" fontAlgn="t"/>
                      <a:r>
                        <a:rPr lang="es-MX" sz="1400" b="1" i="0" u="none" strike="noStrike" dirty="0">
                          <a:solidFill>
                            <a:schemeClr val="tx1"/>
                          </a:solidFill>
                          <a:latin typeface="Arial" pitchFamily="34" charset="0"/>
                          <a:cs typeface="Arial" pitchFamily="34" charset="0"/>
                        </a:rPr>
                        <a:t>2</a:t>
                      </a:r>
                    </a:p>
                  </a:txBody>
                  <a:tcPr marL="7697" marR="7697" marT="769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400" b="0" i="0" u="none" strike="noStrike" dirty="0">
                          <a:solidFill>
                            <a:schemeClr val="tx1"/>
                          </a:solidFill>
                          <a:latin typeface="Arial" pitchFamily="34" charset="0"/>
                          <a:cs typeface="Arial" pitchFamily="34" charset="0"/>
                        </a:rPr>
                        <a:t>Centro de Investigación y Estudios Avanzados (CINVESTAV</a:t>
                      </a:r>
                      <a:r>
                        <a:rPr lang="es-MX" sz="1400" b="0" i="0" u="none" strike="noStrike" dirty="0" smtClean="0">
                          <a:solidFill>
                            <a:schemeClr val="tx1"/>
                          </a:solidFill>
                          <a:latin typeface="Arial" pitchFamily="34" charset="0"/>
                          <a:cs typeface="Arial" pitchFamily="34" charset="0"/>
                        </a:rPr>
                        <a:t>) del </a:t>
                      </a:r>
                      <a:r>
                        <a:rPr lang="es-MX" sz="1400" b="0" i="0" u="none" strike="noStrike" dirty="0">
                          <a:solidFill>
                            <a:schemeClr val="tx1"/>
                          </a:solidFill>
                          <a:latin typeface="Arial" pitchFamily="34" charset="0"/>
                          <a:cs typeface="Arial" pitchFamily="34" charset="0"/>
                        </a:rPr>
                        <a:t>I.P.N.</a:t>
                      </a:r>
                    </a:p>
                  </a:txBody>
                  <a:tcPr marL="7697" marR="7697" marT="76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400" b="1" i="0" u="none" strike="noStrike" dirty="0">
                          <a:solidFill>
                            <a:schemeClr val="tx1"/>
                          </a:solidFill>
                          <a:latin typeface="Arial" pitchFamily="34" charset="0"/>
                          <a:cs typeface="Arial" pitchFamily="34" charset="0"/>
                        </a:rPr>
                        <a:t>33</a:t>
                      </a:r>
                    </a:p>
                  </a:txBody>
                  <a:tcPr marL="7697" marR="7697" marT="769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8564">
                <a:tc>
                  <a:txBody>
                    <a:bodyPr/>
                    <a:lstStyle/>
                    <a:p>
                      <a:pPr algn="ctr" fontAlgn="t"/>
                      <a:r>
                        <a:rPr lang="es-MX" sz="1400" b="1" i="0" u="none" strike="noStrike" dirty="0">
                          <a:solidFill>
                            <a:schemeClr val="tx1"/>
                          </a:solidFill>
                          <a:latin typeface="Arial" pitchFamily="34" charset="0"/>
                          <a:cs typeface="Arial" pitchFamily="34" charset="0"/>
                        </a:rPr>
                        <a:t>3</a:t>
                      </a:r>
                    </a:p>
                  </a:txBody>
                  <a:tcPr marL="7697" marR="7697" marT="769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400" b="0" i="0" u="none" strike="noStrike" dirty="0">
                          <a:solidFill>
                            <a:schemeClr val="tx1"/>
                          </a:solidFill>
                          <a:latin typeface="Arial" pitchFamily="34" charset="0"/>
                          <a:cs typeface="Arial" pitchFamily="34" charset="0"/>
                        </a:rPr>
                        <a:t>Universidad Nacional Autónoma de México (UNAM)</a:t>
                      </a:r>
                    </a:p>
                  </a:txBody>
                  <a:tcPr marL="7697" marR="7697" marT="76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400" b="1" i="0" u="none" strike="noStrike">
                          <a:solidFill>
                            <a:schemeClr val="tx1"/>
                          </a:solidFill>
                          <a:latin typeface="Arial" pitchFamily="34" charset="0"/>
                          <a:cs typeface="Arial" pitchFamily="34" charset="0"/>
                        </a:rPr>
                        <a:t>29</a:t>
                      </a:r>
                    </a:p>
                  </a:txBody>
                  <a:tcPr marL="7697" marR="7697" marT="769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610">
                <a:tc>
                  <a:txBody>
                    <a:bodyPr/>
                    <a:lstStyle/>
                    <a:p>
                      <a:pPr algn="ctr" fontAlgn="t"/>
                      <a:r>
                        <a:rPr lang="es-MX" sz="1400" b="1" i="0" u="none" strike="noStrike" dirty="0">
                          <a:solidFill>
                            <a:schemeClr val="tx1"/>
                          </a:solidFill>
                          <a:latin typeface="Arial" pitchFamily="34" charset="0"/>
                          <a:cs typeface="Arial" pitchFamily="34" charset="0"/>
                        </a:rPr>
                        <a:t>4</a:t>
                      </a:r>
                    </a:p>
                  </a:txBody>
                  <a:tcPr marL="7697" marR="7697" marT="769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400" b="0" i="0" u="none" strike="noStrike" dirty="0">
                          <a:solidFill>
                            <a:schemeClr val="tx1"/>
                          </a:solidFill>
                          <a:latin typeface="Arial" pitchFamily="34" charset="0"/>
                          <a:cs typeface="Arial" pitchFamily="34" charset="0"/>
                        </a:rPr>
                        <a:t>Universidad Autónoma Metropolitana (UAM)</a:t>
                      </a:r>
                    </a:p>
                  </a:txBody>
                  <a:tcPr marL="7697" marR="7697" marT="76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400" b="1" i="0" u="none" strike="noStrike" dirty="0">
                          <a:solidFill>
                            <a:schemeClr val="tx1"/>
                          </a:solidFill>
                          <a:latin typeface="Arial" pitchFamily="34" charset="0"/>
                          <a:cs typeface="Arial" pitchFamily="34" charset="0"/>
                        </a:rPr>
                        <a:t>13</a:t>
                      </a:r>
                    </a:p>
                  </a:txBody>
                  <a:tcPr marL="7697" marR="7697" marT="769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819">
                <a:tc>
                  <a:txBody>
                    <a:bodyPr/>
                    <a:lstStyle/>
                    <a:p>
                      <a:pPr algn="ctr" fontAlgn="t"/>
                      <a:r>
                        <a:rPr lang="es-MX" sz="1400" b="1" i="0" u="none" strike="noStrike" dirty="0">
                          <a:solidFill>
                            <a:schemeClr val="tx1"/>
                          </a:solidFill>
                          <a:latin typeface="Arial" pitchFamily="34" charset="0"/>
                          <a:cs typeface="Arial" pitchFamily="34" charset="0"/>
                        </a:rPr>
                        <a:t>5</a:t>
                      </a:r>
                    </a:p>
                  </a:txBody>
                  <a:tcPr marL="7697" marR="7697" marT="769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400" b="0" i="0" u="none" strike="noStrike" dirty="0">
                          <a:solidFill>
                            <a:schemeClr val="tx1"/>
                          </a:solidFill>
                          <a:latin typeface="Arial" pitchFamily="34" charset="0"/>
                          <a:cs typeface="Arial" pitchFamily="34" charset="0"/>
                        </a:rPr>
                        <a:t>Centro de Investigación en Química Aplicada (CIQA)</a:t>
                      </a:r>
                    </a:p>
                  </a:txBody>
                  <a:tcPr marL="7697" marR="7697" marT="76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400" b="1" i="0" u="none" strike="noStrike">
                          <a:solidFill>
                            <a:schemeClr val="tx1"/>
                          </a:solidFill>
                          <a:latin typeface="Arial" pitchFamily="34" charset="0"/>
                          <a:cs typeface="Arial" pitchFamily="34" charset="0"/>
                        </a:rPr>
                        <a:t>11</a:t>
                      </a:r>
                    </a:p>
                  </a:txBody>
                  <a:tcPr marL="7697" marR="7697" marT="769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819">
                <a:tc>
                  <a:txBody>
                    <a:bodyPr/>
                    <a:lstStyle/>
                    <a:p>
                      <a:pPr algn="ctr" fontAlgn="t"/>
                      <a:r>
                        <a:rPr lang="es-MX" sz="1400" b="1" i="0" u="none" strike="noStrike" dirty="0">
                          <a:solidFill>
                            <a:schemeClr val="tx1"/>
                          </a:solidFill>
                          <a:latin typeface="Arial" pitchFamily="34" charset="0"/>
                          <a:cs typeface="Arial" pitchFamily="34" charset="0"/>
                        </a:rPr>
                        <a:t>5</a:t>
                      </a:r>
                    </a:p>
                  </a:txBody>
                  <a:tcPr marL="7697" marR="7697" marT="769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400" b="0" i="0" u="none" strike="noStrike" dirty="0">
                          <a:solidFill>
                            <a:schemeClr val="tx1"/>
                          </a:solidFill>
                          <a:latin typeface="Arial" pitchFamily="34" charset="0"/>
                          <a:cs typeface="Arial" pitchFamily="34" charset="0"/>
                        </a:rPr>
                        <a:t>Instituto Mexicano del Petróleo (IMP)</a:t>
                      </a:r>
                    </a:p>
                  </a:txBody>
                  <a:tcPr marL="7697" marR="7697" marT="76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400" b="1" i="0" u="none" strike="noStrike" dirty="0">
                          <a:solidFill>
                            <a:schemeClr val="tx1"/>
                          </a:solidFill>
                          <a:latin typeface="Arial" pitchFamily="34" charset="0"/>
                          <a:cs typeface="Arial" pitchFamily="34" charset="0"/>
                        </a:rPr>
                        <a:t>11</a:t>
                      </a:r>
                    </a:p>
                  </a:txBody>
                  <a:tcPr marL="7697" marR="7697" marT="769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819">
                <a:tc>
                  <a:txBody>
                    <a:bodyPr/>
                    <a:lstStyle/>
                    <a:p>
                      <a:pPr algn="ctr" fontAlgn="t"/>
                      <a:r>
                        <a:rPr lang="es-MX" sz="1400" b="1" i="0" u="none" strike="noStrike" dirty="0">
                          <a:solidFill>
                            <a:schemeClr val="tx1"/>
                          </a:solidFill>
                          <a:latin typeface="Arial" pitchFamily="34" charset="0"/>
                          <a:cs typeface="Arial" pitchFamily="34" charset="0"/>
                        </a:rPr>
                        <a:t>6</a:t>
                      </a:r>
                    </a:p>
                  </a:txBody>
                  <a:tcPr marL="7697" marR="7697" marT="769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a:txBody>
                    <a:bodyPr/>
                    <a:lstStyle/>
                    <a:p>
                      <a:pPr algn="l" fontAlgn="t"/>
                      <a:r>
                        <a:rPr lang="es-MX" sz="1400" b="0" i="0" u="none" strike="noStrike">
                          <a:solidFill>
                            <a:srgbClr val="000000"/>
                          </a:solidFill>
                          <a:latin typeface="Arial" pitchFamily="34" charset="0"/>
                          <a:cs typeface="Arial" pitchFamily="34" charset="0"/>
                        </a:rPr>
                        <a:t>Centro de Investigación en Materiales Avanzados, S.C. (CIMAV)</a:t>
                      </a:r>
                    </a:p>
                  </a:txBody>
                  <a:tcPr marL="7697" marR="7697" marT="76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a:txBody>
                    <a:bodyPr/>
                    <a:lstStyle/>
                    <a:p>
                      <a:pPr algn="ctr" fontAlgn="t"/>
                      <a:r>
                        <a:rPr lang="es-MX" sz="1400" b="1" i="0" u="none" strike="noStrike">
                          <a:solidFill>
                            <a:schemeClr val="tx1"/>
                          </a:solidFill>
                          <a:latin typeface="Arial" pitchFamily="34" charset="0"/>
                          <a:cs typeface="Arial" pitchFamily="34" charset="0"/>
                        </a:rPr>
                        <a:t>10</a:t>
                      </a:r>
                    </a:p>
                  </a:txBody>
                  <a:tcPr marL="7697" marR="7697" marT="769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r>
              <a:tr h="275819">
                <a:tc>
                  <a:txBody>
                    <a:bodyPr/>
                    <a:lstStyle/>
                    <a:p>
                      <a:pPr algn="ctr" fontAlgn="t"/>
                      <a:r>
                        <a:rPr lang="es-MX" sz="1400" b="1" i="0" u="none" strike="noStrike" dirty="0">
                          <a:solidFill>
                            <a:schemeClr val="tx1"/>
                          </a:solidFill>
                          <a:latin typeface="Arial" pitchFamily="34" charset="0"/>
                          <a:cs typeface="Arial" pitchFamily="34" charset="0"/>
                        </a:rPr>
                        <a:t>7</a:t>
                      </a:r>
                    </a:p>
                  </a:txBody>
                  <a:tcPr marL="7697" marR="7697" marT="769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400" b="0" i="0" u="none" strike="noStrike" dirty="0">
                          <a:solidFill>
                            <a:schemeClr val="tx1"/>
                          </a:solidFill>
                          <a:latin typeface="Arial" pitchFamily="34" charset="0"/>
                          <a:cs typeface="Arial" pitchFamily="34" charset="0"/>
                        </a:rPr>
                        <a:t>Universidad Autónoma del Estado de Baja California</a:t>
                      </a:r>
                    </a:p>
                  </a:txBody>
                  <a:tcPr marL="7697" marR="7697" marT="76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400" b="1" i="0" u="none" strike="noStrike" dirty="0">
                          <a:solidFill>
                            <a:schemeClr val="tx1"/>
                          </a:solidFill>
                          <a:latin typeface="Arial" pitchFamily="34" charset="0"/>
                          <a:cs typeface="Arial" pitchFamily="34" charset="0"/>
                        </a:rPr>
                        <a:t>9</a:t>
                      </a:r>
                    </a:p>
                  </a:txBody>
                  <a:tcPr marL="7697" marR="7697" marT="769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2356">
                <a:tc>
                  <a:txBody>
                    <a:bodyPr/>
                    <a:lstStyle/>
                    <a:p>
                      <a:pPr algn="ctr" fontAlgn="t"/>
                      <a:r>
                        <a:rPr lang="es-MX" sz="1400" b="1" i="0" u="none" strike="noStrike" dirty="0">
                          <a:solidFill>
                            <a:schemeClr val="tx1"/>
                          </a:solidFill>
                          <a:latin typeface="Arial" pitchFamily="34" charset="0"/>
                          <a:cs typeface="Arial" pitchFamily="34" charset="0"/>
                        </a:rPr>
                        <a:t>8</a:t>
                      </a:r>
                    </a:p>
                  </a:txBody>
                  <a:tcPr marL="7697" marR="7697" marT="769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400" b="0" i="0" u="none" strike="noStrike" dirty="0">
                          <a:solidFill>
                            <a:schemeClr val="tx1"/>
                          </a:solidFill>
                          <a:latin typeface="Arial" pitchFamily="34" charset="0"/>
                          <a:cs typeface="Arial" pitchFamily="34" charset="0"/>
                        </a:rPr>
                        <a:t>Universidad de Guanajuato (</a:t>
                      </a:r>
                      <a:r>
                        <a:rPr lang="es-MX" sz="1400" b="0" i="0" u="none" strike="noStrike" dirty="0" err="1">
                          <a:solidFill>
                            <a:schemeClr val="tx1"/>
                          </a:solidFill>
                          <a:latin typeface="Arial" pitchFamily="34" charset="0"/>
                          <a:cs typeface="Arial" pitchFamily="34" charset="0"/>
                        </a:rPr>
                        <a:t>UdeG</a:t>
                      </a:r>
                      <a:r>
                        <a:rPr lang="es-MX" sz="1400" b="0" i="0" u="none" strike="noStrike" dirty="0">
                          <a:solidFill>
                            <a:schemeClr val="tx1"/>
                          </a:solidFill>
                          <a:latin typeface="Arial" pitchFamily="34" charset="0"/>
                          <a:cs typeface="Arial" pitchFamily="34" charset="0"/>
                        </a:rPr>
                        <a:t>)</a:t>
                      </a:r>
                    </a:p>
                  </a:txBody>
                  <a:tcPr marL="7697" marR="7697" marT="76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400" b="1" i="0" u="none" strike="noStrike" dirty="0">
                          <a:solidFill>
                            <a:schemeClr val="tx1"/>
                          </a:solidFill>
                          <a:latin typeface="Arial" pitchFamily="34" charset="0"/>
                          <a:cs typeface="Arial" pitchFamily="34" charset="0"/>
                        </a:rPr>
                        <a:t>8</a:t>
                      </a:r>
                    </a:p>
                  </a:txBody>
                  <a:tcPr marL="7697" marR="7697" marT="769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819">
                <a:tc>
                  <a:txBody>
                    <a:bodyPr/>
                    <a:lstStyle/>
                    <a:p>
                      <a:pPr algn="ctr" fontAlgn="t"/>
                      <a:r>
                        <a:rPr lang="es-MX" sz="1400" b="1" i="0" u="none" strike="noStrike" dirty="0">
                          <a:solidFill>
                            <a:schemeClr val="tx1"/>
                          </a:solidFill>
                          <a:latin typeface="Arial" pitchFamily="34" charset="0"/>
                          <a:cs typeface="Arial" pitchFamily="34" charset="0"/>
                        </a:rPr>
                        <a:t>9</a:t>
                      </a:r>
                    </a:p>
                  </a:txBody>
                  <a:tcPr marL="7697" marR="7697" marT="769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400" b="0" i="0" u="none" strike="noStrike" dirty="0">
                          <a:solidFill>
                            <a:schemeClr val="tx1"/>
                          </a:solidFill>
                          <a:latin typeface="Arial" pitchFamily="34" charset="0"/>
                          <a:cs typeface="Arial" pitchFamily="34" charset="0"/>
                        </a:rPr>
                        <a:t>Instituto de Investigaciones Eléctricas (IIE)</a:t>
                      </a:r>
                    </a:p>
                  </a:txBody>
                  <a:tcPr marL="7697" marR="7697" marT="76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400" b="1" i="0" u="none" strike="noStrike" dirty="0">
                          <a:solidFill>
                            <a:schemeClr val="tx1"/>
                          </a:solidFill>
                          <a:latin typeface="Arial" pitchFamily="34" charset="0"/>
                          <a:cs typeface="Arial" pitchFamily="34" charset="0"/>
                        </a:rPr>
                        <a:t>6</a:t>
                      </a:r>
                    </a:p>
                  </a:txBody>
                  <a:tcPr marL="7697" marR="7697" marT="769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819">
                <a:tc>
                  <a:txBody>
                    <a:bodyPr/>
                    <a:lstStyle/>
                    <a:p>
                      <a:pPr algn="ctr" fontAlgn="t"/>
                      <a:r>
                        <a:rPr lang="es-MX" sz="1400" b="1" i="0" u="none" strike="noStrike" dirty="0">
                          <a:solidFill>
                            <a:schemeClr val="tx1"/>
                          </a:solidFill>
                          <a:latin typeface="Arial" pitchFamily="34" charset="0"/>
                          <a:cs typeface="Arial" pitchFamily="34" charset="0"/>
                        </a:rPr>
                        <a:t>10</a:t>
                      </a:r>
                    </a:p>
                  </a:txBody>
                  <a:tcPr marL="7697" marR="7697" marT="769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400" b="0" i="0" u="none" strike="noStrike" dirty="0">
                          <a:solidFill>
                            <a:schemeClr val="tx1"/>
                          </a:solidFill>
                          <a:latin typeface="Arial" pitchFamily="34" charset="0"/>
                          <a:cs typeface="Arial" pitchFamily="34" charset="0"/>
                        </a:rPr>
                        <a:t>Instituto Politécnico Nacional</a:t>
                      </a:r>
                    </a:p>
                  </a:txBody>
                  <a:tcPr marL="7697" marR="7697" marT="76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400" b="1" i="0" u="none" strike="noStrike" dirty="0">
                          <a:solidFill>
                            <a:schemeClr val="tx1"/>
                          </a:solidFill>
                          <a:latin typeface="Arial" pitchFamily="34" charset="0"/>
                          <a:cs typeface="Arial" pitchFamily="34" charset="0"/>
                        </a:rPr>
                        <a:t>5</a:t>
                      </a:r>
                    </a:p>
                  </a:txBody>
                  <a:tcPr marL="7697" marR="7697" marT="769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819">
                <a:tc>
                  <a:txBody>
                    <a:bodyPr/>
                    <a:lstStyle/>
                    <a:p>
                      <a:pPr algn="ctr" fontAlgn="t"/>
                      <a:r>
                        <a:rPr lang="es-MX" sz="1400" b="1" i="0" u="none" strike="noStrike" dirty="0">
                          <a:solidFill>
                            <a:schemeClr val="tx1"/>
                          </a:solidFill>
                          <a:latin typeface="Arial" pitchFamily="34" charset="0"/>
                          <a:cs typeface="Arial" pitchFamily="34" charset="0"/>
                        </a:rPr>
                        <a:t>10</a:t>
                      </a:r>
                    </a:p>
                  </a:txBody>
                  <a:tcPr marL="7697" marR="7697" marT="769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400" b="0" i="0" u="none" strike="noStrike" dirty="0">
                          <a:solidFill>
                            <a:schemeClr val="tx1"/>
                          </a:solidFill>
                          <a:latin typeface="Arial" pitchFamily="34" charset="0"/>
                          <a:cs typeface="Arial" pitchFamily="34" charset="0"/>
                        </a:rPr>
                        <a:t>Universidad Autónoma de Sinaloa</a:t>
                      </a:r>
                    </a:p>
                  </a:txBody>
                  <a:tcPr marL="7697" marR="7697" marT="76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400" b="1" i="0" u="none" strike="noStrike">
                          <a:solidFill>
                            <a:schemeClr val="tx1"/>
                          </a:solidFill>
                          <a:latin typeface="Arial" pitchFamily="34" charset="0"/>
                          <a:cs typeface="Arial" pitchFamily="34" charset="0"/>
                        </a:rPr>
                        <a:t>5</a:t>
                      </a:r>
                    </a:p>
                  </a:txBody>
                  <a:tcPr marL="7697" marR="7697" marT="769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0236">
                <a:tc>
                  <a:txBody>
                    <a:bodyPr/>
                    <a:lstStyle/>
                    <a:p>
                      <a:pPr algn="ctr" fontAlgn="t"/>
                      <a:r>
                        <a:rPr lang="es-MX" sz="1400" b="1" i="0" u="none" strike="noStrike" dirty="0">
                          <a:solidFill>
                            <a:schemeClr val="tx1"/>
                          </a:solidFill>
                          <a:latin typeface="Arial" pitchFamily="34" charset="0"/>
                          <a:cs typeface="Arial" pitchFamily="34" charset="0"/>
                        </a:rPr>
                        <a:t>10</a:t>
                      </a:r>
                    </a:p>
                  </a:txBody>
                  <a:tcPr marL="7697" marR="7697" marT="769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400" b="0" i="0" u="none" strike="noStrike" dirty="0">
                          <a:solidFill>
                            <a:schemeClr val="tx1"/>
                          </a:solidFill>
                          <a:latin typeface="Arial" pitchFamily="34" charset="0"/>
                          <a:cs typeface="Arial" pitchFamily="34" charset="0"/>
                        </a:rPr>
                        <a:t>Centro de Investigación y Asistencia en Tecnología y Diseño del Estado de Jalisco A.C. (CIATEJ)</a:t>
                      </a:r>
                    </a:p>
                  </a:txBody>
                  <a:tcPr marL="7697" marR="7697" marT="76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400" b="1" i="0" u="none" strike="noStrike" dirty="0">
                          <a:solidFill>
                            <a:schemeClr val="tx1"/>
                          </a:solidFill>
                          <a:latin typeface="Arial" pitchFamily="34" charset="0"/>
                          <a:cs typeface="Arial" pitchFamily="34" charset="0"/>
                        </a:rPr>
                        <a:t>5</a:t>
                      </a:r>
                    </a:p>
                  </a:txBody>
                  <a:tcPr marL="7697" marR="7697" marT="769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0236">
                <a:tc>
                  <a:txBody>
                    <a:bodyPr/>
                    <a:lstStyle/>
                    <a:p>
                      <a:pPr algn="ctr" fontAlgn="t"/>
                      <a:r>
                        <a:rPr lang="es-MX" sz="1400" b="1" i="0" u="none" strike="noStrike" dirty="0">
                          <a:solidFill>
                            <a:schemeClr val="tx1"/>
                          </a:solidFill>
                          <a:latin typeface="Arial" pitchFamily="34" charset="0"/>
                          <a:cs typeface="Arial" pitchFamily="34" charset="0"/>
                        </a:rPr>
                        <a:t>10</a:t>
                      </a:r>
                    </a:p>
                  </a:txBody>
                  <a:tcPr marL="7697" marR="7697" marT="769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s-MX" sz="1400" b="0" i="0" u="none" strike="noStrike" dirty="0">
                          <a:solidFill>
                            <a:schemeClr val="tx1"/>
                          </a:solidFill>
                          <a:latin typeface="Arial" pitchFamily="34" charset="0"/>
                          <a:cs typeface="Arial" pitchFamily="34" charset="0"/>
                        </a:rPr>
                        <a:t>Centro de Investigación Aplicada en Tecnologías Competitivas (CIATEC, A.C.)</a:t>
                      </a:r>
                    </a:p>
                  </a:txBody>
                  <a:tcPr marL="7697" marR="7697" marT="76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s-MX" sz="1400" b="1" i="0" u="none" strike="noStrike" dirty="0">
                          <a:solidFill>
                            <a:schemeClr val="tx1"/>
                          </a:solidFill>
                          <a:latin typeface="Arial" pitchFamily="34" charset="0"/>
                          <a:cs typeface="Arial" pitchFamily="34" charset="0"/>
                        </a:rPr>
                        <a:t>5</a:t>
                      </a:r>
                    </a:p>
                  </a:txBody>
                  <a:tcPr marL="7697" marR="7697" marT="769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1"/>
          <p:cNvPicPr>
            <a:picLocks noChangeAspect="1" noChangeArrowheads="1"/>
          </p:cNvPicPr>
          <p:nvPr/>
        </p:nvPicPr>
        <p:blipFill>
          <a:blip r:embed="rId3" cstate="print"/>
          <a:srcRect/>
          <a:stretch>
            <a:fillRect/>
          </a:stretch>
        </p:blipFill>
        <p:spPr bwMode="auto">
          <a:xfrm>
            <a:off x="807395" y="556368"/>
            <a:ext cx="1284051" cy="745910"/>
          </a:xfrm>
          <a:prstGeom prst="rect">
            <a:avLst/>
          </a:prstGeom>
          <a:noFill/>
          <a:ln w="1">
            <a:noFill/>
            <a:miter lim="800000"/>
            <a:headEnd/>
            <a:tailEnd/>
          </a:ln>
        </p:spPr>
      </p:pic>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3"/>
          <p:cNvSpPr txBox="1">
            <a:spLocks noChangeArrowheads="1"/>
          </p:cNvSpPr>
          <p:nvPr/>
        </p:nvSpPr>
        <p:spPr bwMode="auto">
          <a:xfrm>
            <a:off x="236112" y="6464300"/>
            <a:ext cx="2965876" cy="215444"/>
          </a:xfrm>
          <a:prstGeom prst="rect">
            <a:avLst/>
          </a:prstGeom>
          <a:noFill/>
          <a:ln w="9525" algn="ctr">
            <a:noFill/>
            <a:miter lim="800000"/>
            <a:headEnd/>
            <a:tailEnd/>
          </a:ln>
        </p:spPr>
        <p:txBody>
          <a:bodyPr wrap="none">
            <a:spAutoFit/>
          </a:bodyPr>
          <a:lstStyle/>
          <a:p>
            <a:pPr algn="r"/>
            <a:r>
              <a:rPr lang="es-ES" sz="800" b="0" u="none" dirty="0">
                <a:solidFill>
                  <a:schemeClr val="accent2"/>
                </a:solidFill>
              </a:rPr>
              <a:t>Nota: Investigadores según páginas Web de cada Institución</a:t>
            </a:r>
          </a:p>
        </p:txBody>
      </p:sp>
      <p:sp>
        <p:nvSpPr>
          <p:cNvPr id="37891" name="Rectangle 54"/>
          <p:cNvSpPr>
            <a:spLocks noChangeArrowheads="1"/>
          </p:cNvSpPr>
          <p:nvPr/>
        </p:nvSpPr>
        <p:spPr bwMode="auto">
          <a:xfrm>
            <a:off x="702824" y="651483"/>
            <a:ext cx="7886700" cy="482600"/>
          </a:xfrm>
          <a:prstGeom prst="rect">
            <a:avLst/>
          </a:prstGeom>
          <a:noFill/>
          <a:ln w="9525" algn="ctr">
            <a:noFill/>
            <a:miter lim="800000"/>
            <a:headEnd/>
            <a:tailEnd/>
          </a:ln>
        </p:spPr>
        <p:txBody>
          <a:bodyPr/>
          <a:lstStyle/>
          <a:p>
            <a:pPr algn="r"/>
            <a:r>
              <a:rPr lang="es-MX" sz="1600" u="none" dirty="0">
                <a:solidFill>
                  <a:srgbClr val="990033"/>
                </a:solidFill>
                <a:cs typeface="Arial" charset="0"/>
              </a:rPr>
              <a:t>Instituciones Mexicanas Líderes en Solicitudes de Patente Per Cápita- </a:t>
            </a:r>
            <a:r>
              <a:rPr lang="es-MX" sz="1600" u="none" dirty="0" smtClean="0">
                <a:solidFill>
                  <a:srgbClr val="990033"/>
                </a:solidFill>
                <a:cs typeface="Arial" charset="0"/>
              </a:rPr>
              <a:t>2010</a:t>
            </a:r>
            <a:endParaRPr lang="es-MX" sz="1600" u="none" dirty="0">
              <a:solidFill>
                <a:srgbClr val="990033"/>
              </a:solidFill>
              <a:cs typeface="Arial" charset="0"/>
            </a:endParaRPr>
          </a:p>
        </p:txBody>
      </p:sp>
      <p:graphicFrame>
        <p:nvGraphicFramePr>
          <p:cNvPr id="5" name="4 Tabla"/>
          <p:cNvGraphicFramePr>
            <a:graphicFrameLocks noGrp="1"/>
          </p:cNvGraphicFramePr>
          <p:nvPr/>
        </p:nvGraphicFramePr>
        <p:xfrm>
          <a:off x="457201" y="1282701"/>
          <a:ext cx="8369298" cy="4203698"/>
        </p:xfrm>
        <a:graphic>
          <a:graphicData uri="http://schemas.openxmlformats.org/drawingml/2006/table">
            <a:tbl>
              <a:tblPr/>
              <a:tblGrid>
                <a:gridCol w="994371"/>
                <a:gridCol w="2209716"/>
                <a:gridCol w="1310045"/>
                <a:gridCol w="1692800"/>
                <a:gridCol w="947022"/>
                <a:gridCol w="1215344"/>
              </a:tblGrid>
              <a:tr h="1528620">
                <a:tc>
                  <a:txBody>
                    <a:bodyPr/>
                    <a:lstStyle/>
                    <a:p>
                      <a:pPr algn="ctr" fontAlgn="ctr"/>
                      <a:r>
                        <a:rPr lang="es-MX" sz="1200" b="1" i="0" u="none" strike="noStrike" dirty="0">
                          <a:solidFill>
                            <a:srgbClr val="FFFFFF"/>
                          </a:solidFill>
                          <a:latin typeface="Arial" pitchFamily="34" charset="0"/>
                          <a:cs typeface="Arial" pitchFamily="34" charset="0"/>
                        </a:rPr>
                        <a:t>Posición</a:t>
                      </a:r>
                    </a:p>
                  </a:txBody>
                  <a:tcPr marL="8626" marR="8626" marT="86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s-MX" sz="1200" b="1" i="0" u="none" strike="noStrike" dirty="0">
                          <a:solidFill>
                            <a:srgbClr val="FFFFFF"/>
                          </a:solidFill>
                          <a:latin typeface="Arial" pitchFamily="34" charset="0"/>
                          <a:cs typeface="Arial" pitchFamily="34" charset="0"/>
                        </a:rPr>
                        <a:t>Instituciones</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s-MX" sz="1200" b="1" i="0" u="none" strike="noStrike" dirty="0">
                          <a:solidFill>
                            <a:srgbClr val="FFFFFF"/>
                          </a:solidFill>
                          <a:latin typeface="Arial" pitchFamily="34" charset="0"/>
                          <a:cs typeface="Arial" pitchFamily="34" charset="0"/>
                        </a:rPr>
                        <a:t>No. Solicitudes</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s-MX" sz="1200" b="1" i="0" u="none" strike="noStrike" dirty="0">
                          <a:solidFill>
                            <a:srgbClr val="FFFFFF"/>
                          </a:solidFill>
                          <a:latin typeface="Arial" pitchFamily="34" charset="0"/>
                          <a:cs typeface="Arial" pitchFamily="34" charset="0"/>
                        </a:rPr>
                        <a:t>Investigadores /    Académicos</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s-MX" sz="1200" b="1" i="0" u="none" strike="noStrike" dirty="0">
                          <a:solidFill>
                            <a:srgbClr val="FFFFFF"/>
                          </a:solidFill>
                          <a:latin typeface="Arial" pitchFamily="34" charset="0"/>
                          <a:cs typeface="Arial" pitchFamily="34" charset="0"/>
                        </a:rPr>
                        <a:t>Solicitudes </a:t>
                      </a:r>
                      <a:r>
                        <a:rPr lang="es-MX" sz="1200" b="1" i="0" u="none" strike="noStrike" dirty="0" err="1">
                          <a:solidFill>
                            <a:srgbClr val="FFFFFF"/>
                          </a:solidFill>
                          <a:latin typeface="Arial" pitchFamily="34" charset="0"/>
                          <a:cs typeface="Arial" pitchFamily="34" charset="0"/>
                        </a:rPr>
                        <a:t>Percápita</a:t>
                      </a:r>
                      <a:endParaRPr lang="es-MX" sz="1200" b="1" i="0" u="none" strike="noStrike" dirty="0">
                        <a:solidFill>
                          <a:srgbClr val="FFFFFF"/>
                        </a:solidFill>
                        <a:latin typeface="Arial" pitchFamily="34" charset="0"/>
                        <a:cs typeface="Arial" pitchFamily="34" charset="0"/>
                      </a:endParaRP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s-MX" sz="1200" b="1" i="0" u="none" strike="noStrike" dirty="0">
                          <a:solidFill>
                            <a:srgbClr val="FFFFFF"/>
                          </a:solidFill>
                          <a:latin typeface="Arial" pitchFamily="34" charset="0"/>
                          <a:cs typeface="Arial" pitchFamily="34" charset="0"/>
                        </a:rPr>
                        <a:t>Número de Investigadores por solicitud de patente</a:t>
                      </a:r>
                    </a:p>
                  </a:txBody>
                  <a:tcPr marL="8626" marR="8626" marT="86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r>
              <a:tr h="382154">
                <a:tc>
                  <a:txBody>
                    <a:bodyPr/>
                    <a:lstStyle/>
                    <a:p>
                      <a:pPr algn="ctr" fontAlgn="ctr"/>
                      <a:r>
                        <a:rPr lang="es-MX" sz="1600" b="0" i="0" u="none" strike="noStrike" dirty="0">
                          <a:solidFill>
                            <a:schemeClr val="tx1"/>
                          </a:solidFill>
                          <a:latin typeface="Arial" pitchFamily="34" charset="0"/>
                          <a:cs typeface="Arial" pitchFamily="34" charset="0"/>
                        </a:rPr>
                        <a:t>1</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dirty="0">
                          <a:solidFill>
                            <a:schemeClr val="tx1"/>
                          </a:solidFill>
                          <a:latin typeface="Arial" pitchFamily="34" charset="0"/>
                          <a:cs typeface="Arial" pitchFamily="34" charset="0"/>
                        </a:rPr>
                        <a:t>ITESM</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chemeClr val="tx1"/>
                          </a:solidFill>
                          <a:latin typeface="Arial" pitchFamily="34" charset="0"/>
                          <a:cs typeface="Arial" pitchFamily="34" charset="0"/>
                        </a:rPr>
                        <a:t>42</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chemeClr val="tx1"/>
                          </a:solidFill>
                          <a:latin typeface="Arial" pitchFamily="34" charset="0"/>
                          <a:cs typeface="Arial" pitchFamily="34" charset="0"/>
                        </a:rPr>
                        <a:t>1113</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chemeClr val="tx1"/>
                          </a:solidFill>
                          <a:latin typeface="Arial" pitchFamily="34" charset="0"/>
                          <a:cs typeface="Arial" pitchFamily="34" charset="0"/>
                        </a:rPr>
                        <a:t>0.04</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chemeClr val="tx1"/>
                          </a:solidFill>
                          <a:latin typeface="Arial" pitchFamily="34" charset="0"/>
                          <a:cs typeface="Arial" pitchFamily="34" charset="0"/>
                        </a:rPr>
                        <a:t>27</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154">
                <a:tc>
                  <a:txBody>
                    <a:bodyPr/>
                    <a:lstStyle/>
                    <a:p>
                      <a:pPr algn="ctr" fontAlgn="ctr"/>
                      <a:r>
                        <a:rPr lang="es-MX" sz="1600" b="0" i="0" u="none" strike="noStrike">
                          <a:solidFill>
                            <a:schemeClr val="tx1"/>
                          </a:solidFill>
                          <a:latin typeface="Arial" pitchFamily="34" charset="0"/>
                          <a:cs typeface="Arial" pitchFamily="34" charset="0"/>
                        </a:rPr>
                        <a:t>2</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a:solidFill>
                            <a:schemeClr val="tx1"/>
                          </a:solidFill>
                          <a:latin typeface="Arial" pitchFamily="34" charset="0"/>
                          <a:cs typeface="Arial" pitchFamily="34" charset="0"/>
                        </a:rPr>
                        <a:t>CINVESTAV</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chemeClr val="tx1"/>
                          </a:solidFill>
                          <a:latin typeface="Arial" pitchFamily="34" charset="0"/>
                          <a:cs typeface="Arial" pitchFamily="34" charset="0"/>
                        </a:rPr>
                        <a:t>33</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chemeClr val="tx1"/>
                          </a:solidFill>
                          <a:latin typeface="Arial" pitchFamily="34" charset="0"/>
                          <a:cs typeface="Arial" pitchFamily="34" charset="0"/>
                        </a:rPr>
                        <a:t>640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chemeClr val="tx1"/>
                          </a:solidFill>
                          <a:latin typeface="Arial" pitchFamily="34" charset="0"/>
                          <a:cs typeface="Arial" pitchFamily="34" charset="0"/>
                        </a:rPr>
                        <a:t>0.05</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chemeClr val="tx1"/>
                          </a:solidFill>
                          <a:latin typeface="Arial" pitchFamily="34" charset="0"/>
                          <a:cs typeface="Arial" pitchFamily="34" charset="0"/>
                        </a:rPr>
                        <a:t>19</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154">
                <a:tc>
                  <a:txBody>
                    <a:bodyPr/>
                    <a:lstStyle/>
                    <a:p>
                      <a:pPr algn="ctr" fontAlgn="ctr"/>
                      <a:r>
                        <a:rPr lang="es-MX" sz="1600" b="0" i="0" u="none" strike="noStrike">
                          <a:solidFill>
                            <a:schemeClr val="tx1"/>
                          </a:solidFill>
                          <a:latin typeface="Arial" pitchFamily="34" charset="0"/>
                          <a:cs typeface="Arial" pitchFamily="34" charset="0"/>
                        </a:rPr>
                        <a:t>3</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a:solidFill>
                            <a:schemeClr val="tx1"/>
                          </a:solidFill>
                          <a:latin typeface="Arial" pitchFamily="34" charset="0"/>
                          <a:cs typeface="Arial" pitchFamily="34" charset="0"/>
                        </a:rPr>
                        <a:t>UNAM</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chemeClr val="tx1"/>
                          </a:solidFill>
                          <a:latin typeface="Arial" pitchFamily="34" charset="0"/>
                          <a:cs typeface="Arial" pitchFamily="34" charset="0"/>
                        </a:rPr>
                        <a:t>29</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chemeClr val="tx1"/>
                          </a:solidFill>
                          <a:latin typeface="Arial" pitchFamily="34" charset="0"/>
                          <a:cs typeface="Arial" pitchFamily="34" charset="0"/>
                        </a:rPr>
                        <a:t>4927</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chemeClr val="tx1"/>
                          </a:solidFill>
                          <a:latin typeface="Arial" pitchFamily="34" charset="0"/>
                          <a:cs typeface="Arial" pitchFamily="34" charset="0"/>
                        </a:rPr>
                        <a:t>0.01</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chemeClr val="tx1"/>
                          </a:solidFill>
                          <a:latin typeface="Arial" pitchFamily="34" charset="0"/>
                          <a:cs typeface="Arial" pitchFamily="34" charset="0"/>
                        </a:rPr>
                        <a:t>170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154">
                <a:tc>
                  <a:txBody>
                    <a:bodyPr/>
                    <a:lstStyle/>
                    <a:p>
                      <a:pPr algn="ctr" fontAlgn="ctr"/>
                      <a:r>
                        <a:rPr lang="es-MX" sz="1600" b="0" i="0" u="none" strike="noStrike">
                          <a:solidFill>
                            <a:schemeClr val="tx1"/>
                          </a:solidFill>
                          <a:latin typeface="Arial" pitchFamily="34" charset="0"/>
                          <a:cs typeface="Arial" pitchFamily="34" charset="0"/>
                        </a:rPr>
                        <a:t>4</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a:solidFill>
                            <a:schemeClr val="tx1"/>
                          </a:solidFill>
                          <a:latin typeface="Arial" pitchFamily="34" charset="0"/>
                          <a:cs typeface="Arial" pitchFamily="34" charset="0"/>
                        </a:rPr>
                        <a:t>UAM</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chemeClr val="tx1"/>
                          </a:solidFill>
                          <a:latin typeface="Arial" pitchFamily="34" charset="0"/>
                          <a:cs typeface="Arial" pitchFamily="34" charset="0"/>
                        </a:rPr>
                        <a:t>13</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chemeClr val="tx1"/>
                          </a:solidFill>
                          <a:latin typeface="Arial" pitchFamily="34" charset="0"/>
                          <a:cs typeface="Arial" pitchFamily="34" charset="0"/>
                        </a:rPr>
                        <a:t>2575</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chemeClr val="tx1"/>
                          </a:solidFill>
                          <a:latin typeface="Arial" pitchFamily="34" charset="0"/>
                          <a:cs typeface="Arial" pitchFamily="34" charset="0"/>
                        </a:rPr>
                        <a:t>0.01</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chemeClr val="tx1"/>
                          </a:solidFill>
                          <a:latin typeface="Arial" pitchFamily="34" charset="0"/>
                          <a:cs typeface="Arial" pitchFamily="34" charset="0"/>
                        </a:rPr>
                        <a:t>198</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154">
                <a:tc>
                  <a:txBody>
                    <a:bodyPr/>
                    <a:lstStyle/>
                    <a:p>
                      <a:pPr algn="ctr" fontAlgn="ctr"/>
                      <a:r>
                        <a:rPr lang="es-MX" sz="1600" b="0" i="0" u="none" strike="noStrike">
                          <a:solidFill>
                            <a:schemeClr val="tx1"/>
                          </a:solidFill>
                          <a:latin typeface="Arial" pitchFamily="34" charset="0"/>
                          <a:cs typeface="Arial" pitchFamily="34" charset="0"/>
                        </a:rPr>
                        <a:t>5</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a:solidFill>
                            <a:schemeClr val="tx1"/>
                          </a:solidFill>
                          <a:latin typeface="Arial" pitchFamily="34" charset="0"/>
                          <a:cs typeface="Arial" pitchFamily="34" charset="0"/>
                        </a:rPr>
                        <a:t>CIQA</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chemeClr val="tx1"/>
                          </a:solidFill>
                          <a:latin typeface="Arial" pitchFamily="34" charset="0"/>
                          <a:cs typeface="Arial" pitchFamily="34" charset="0"/>
                        </a:rPr>
                        <a:t>11</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chemeClr val="tx1"/>
                          </a:solidFill>
                          <a:latin typeface="Arial" pitchFamily="34" charset="0"/>
                          <a:cs typeface="Arial" pitchFamily="34" charset="0"/>
                        </a:rPr>
                        <a:t>74</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chemeClr val="tx1"/>
                          </a:solidFill>
                          <a:latin typeface="Arial" pitchFamily="34" charset="0"/>
                          <a:cs typeface="Arial" pitchFamily="34" charset="0"/>
                        </a:rPr>
                        <a:t>0.15</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smtClean="0">
                          <a:solidFill>
                            <a:schemeClr val="tx1"/>
                          </a:solidFill>
                          <a:latin typeface="Arial" pitchFamily="34" charset="0"/>
                          <a:cs typeface="Arial" pitchFamily="34" charset="0"/>
                        </a:rPr>
                        <a:t>7</a:t>
                      </a:r>
                      <a:endParaRPr lang="es-MX" sz="1600" b="0" i="0" u="none" strike="noStrike" dirty="0">
                        <a:solidFill>
                          <a:schemeClr val="tx1"/>
                        </a:solidFill>
                        <a:latin typeface="Arial" pitchFamily="34" charset="0"/>
                        <a:cs typeface="Arial" pitchFamily="34" charset="0"/>
                      </a:endParaRP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154">
                <a:tc>
                  <a:txBody>
                    <a:bodyPr/>
                    <a:lstStyle/>
                    <a:p>
                      <a:pPr algn="ctr" fontAlgn="ctr"/>
                      <a:r>
                        <a:rPr lang="es-MX" sz="1600" b="0" i="0" u="none" strike="noStrike">
                          <a:solidFill>
                            <a:schemeClr val="tx1"/>
                          </a:solidFill>
                          <a:latin typeface="Arial" pitchFamily="34" charset="0"/>
                          <a:cs typeface="Arial" pitchFamily="34" charset="0"/>
                        </a:rPr>
                        <a:t>5</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a:solidFill>
                            <a:schemeClr val="tx1"/>
                          </a:solidFill>
                          <a:latin typeface="Arial" pitchFamily="34" charset="0"/>
                          <a:cs typeface="Arial" pitchFamily="34" charset="0"/>
                        </a:rPr>
                        <a:t>IMP</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chemeClr val="tx1"/>
                          </a:solidFill>
                          <a:latin typeface="Arial" pitchFamily="34" charset="0"/>
                          <a:cs typeface="Arial" pitchFamily="34" charset="0"/>
                        </a:rPr>
                        <a:t>11</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chemeClr val="tx1"/>
                          </a:solidFill>
                          <a:latin typeface="Arial" pitchFamily="34" charset="0"/>
                          <a:cs typeface="Arial" pitchFamily="34" charset="0"/>
                        </a:rPr>
                        <a:t>258</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chemeClr val="tx1"/>
                          </a:solidFill>
                          <a:latin typeface="Arial" pitchFamily="34" charset="0"/>
                          <a:cs typeface="Arial" pitchFamily="34" charset="0"/>
                        </a:rPr>
                        <a:t>0.04</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chemeClr val="tx1"/>
                          </a:solidFill>
                          <a:latin typeface="Arial" pitchFamily="34" charset="0"/>
                          <a:cs typeface="Arial" pitchFamily="34" charset="0"/>
                        </a:rPr>
                        <a:t>23</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154">
                <a:tc>
                  <a:txBody>
                    <a:bodyPr/>
                    <a:lstStyle/>
                    <a:p>
                      <a:pPr algn="ctr" fontAlgn="ctr"/>
                      <a:r>
                        <a:rPr lang="es-MX" sz="1600" b="0" i="0" u="none" strike="noStrike">
                          <a:solidFill>
                            <a:schemeClr val="tx1"/>
                          </a:solidFill>
                          <a:latin typeface="Arial" pitchFamily="34" charset="0"/>
                          <a:cs typeface="Arial" pitchFamily="34" charset="0"/>
                        </a:rPr>
                        <a:t>6</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a:txBody>
                    <a:bodyPr/>
                    <a:lstStyle/>
                    <a:p>
                      <a:pPr algn="l" fontAlgn="ctr"/>
                      <a:r>
                        <a:rPr lang="es-MX" sz="1600" b="0" i="0" u="none" strike="noStrike">
                          <a:solidFill>
                            <a:schemeClr val="tx1"/>
                          </a:solidFill>
                          <a:latin typeface="Arial" pitchFamily="34" charset="0"/>
                          <a:cs typeface="Arial" pitchFamily="34" charset="0"/>
                        </a:rPr>
                        <a:t>CIMAV</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a:txBody>
                    <a:bodyPr/>
                    <a:lstStyle/>
                    <a:p>
                      <a:pPr algn="ctr" fontAlgn="ctr"/>
                      <a:r>
                        <a:rPr lang="es-MX" sz="1600" b="0" i="0" u="none" strike="noStrike">
                          <a:solidFill>
                            <a:schemeClr val="tx1"/>
                          </a:solidFill>
                          <a:latin typeface="Arial" pitchFamily="34" charset="0"/>
                          <a:cs typeface="Arial" pitchFamily="34" charset="0"/>
                        </a:rPr>
                        <a:t>10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a:txBody>
                    <a:bodyPr/>
                    <a:lstStyle/>
                    <a:p>
                      <a:pPr algn="ctr" fontAlgn="ctr"/>
                      <a:r>
                        <a:rPr lang="es-MX" sz="1600" b="0" i="0" u="none" strike="noStrike">
                          <a:solidFill>
                            <a:schemeClr val="tx1"/>
                          </a:solidFill>
                          <a:latin typeface="Arial" pitchFamily="34" charset="0"/>
                          <a:cs typeface="Arial" pitchFamily="34" charset="0"/>
                        </a:rPr>
                        <a:t>49</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a:txBody>
                    <a:bodyPr/>
                    <a:lstStyle/>
                    <a:p>
                      <a:pPr algn="ctr" fontAlgn="ctr"/>
                      <a:r>
                        <a:rPr lang="es-MX" sz="1600" b="0" i="0" u="none" strike="noStrike">
                          <a:solidFill>
                            <a:schemeClr val="tx1"/>
                          </a:solidFill>
                          <a:latin typeface="Arial" pitchFamily="34" charset="0"/>
                          <a:cs typeface="Arial" pitchFamily="34" charset="0"/>
                        </a:rPr>
                        <a:t>0.20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a:txBody>
                    <a:bodyPr/>
                    <a:lstStyle/>
                    <a:p>
                      <a:pPr algn="ctr" fontAlgn="ctr"/>
                      <a:r>
                        <a:rPr lang="es-MX" sz="1600" b="0" i="0" u="none" strike="noStrike" dirty="0">
                          <a:solidFill>
                            <a:schemeClr val="tx1"/>
                          </a:solidFill>
                          <a:latin typeface="Arial" pitchFamily="34" charset="0"/>
                          <a:cs typeface="Arial" pitchFamily="34" charset="0"/>
                        </a:rPr>
                        <a:t>5</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r>
            </a:tbl>
          </a:graphicData>
        </a:graphic>
      </p:graphicFrame>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228600" y="1600200"/>
          <a:ext cx="8724899" cy="3835400"/>
        </p:xfrm>
        <a:graphic>
          <a:graphicData uri="http://schemas.openxmlformats.org/drawingml/2006/table">
            <a:tbl>
              <a:tblPr/>
              <a:tblGrid>
                <a:gridCol w="976213"/>
                <a:gridCol w="756034"/>
                <a:gridCol w="806436"/>
                <a:gridCol w="806436"/>
                <a:gridCol w="785215"/>
                <a:gridCol w="827657"/>
                <a:gridCol w="827657"/>
                <a:gridCol w="894552"/>
                <a:gridCol w="622823"/>
                <a:gridCol w="763993"/>
                <a:gridCol w="657883"/>
              </a:tblGrid>
              <a:tr h="574161">
                <a:tc rowSpan="2">
                  <a:txBody>
                    <a:bodyPr/>
                    <a:lstStyle/>
                    <a:p>
                      <a:pPr algn="ctr" rtl="0" fontAlgn="ctr"/>
                      <a:r>
                        <a:rPr lang="es-MX" sz="1200" b="1" i="0" u="none" strike="noStrike" dirty="0">
                          <a:solidFill>
                            <a:schemeClr val="bg1"/>
                          </a:solidFill>
                          <a:latin typeface="Arial"/>
                        </a:rPr>
                        <a:t>Institución</a:t>
                      </a:r>
                    </a:p>
                  </a:txBody>
                  <a:tcPr marL="5658" marR="5658" marT="565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gridSpan="2">
                  <a:txBody>
                    <a:bodyPr/>
                    <a:lstStyle/>
                    <a:p>
                      <a:pPr algn="ctr" rtl="0" fontAlgn="ctr"/>
                      <a:r>
                        <a:rPr lang="es-MX" sz="1200" b="1" i="0" u="none" strike="noStrike" dirty="0">
                          <a:solidFill>
                            <a:srgbClr val="FFFFFF"/>
                          </a:solidFill>
                          <a:latin typeface="Arial"/>
                        </a:rPr>
                        <a:t>2007</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hMerge="1">
                  <a:txBody>
                    <a:bodyPr/>
                    <a:lstStyle/>
                    <a:p>
                      <a:endParaRPr lang="es-MX"/>
                    </a:p>
                  </a:txBody>
                  <a:tcPr/>
                </a:tc>
                <a:tc gridSpan="2">
                  <a:txBody>
                    <a:bodyPr/>
                    <a:lstStyle/>
                    <a:p>
                      <a:pPr algn="ctr" rtl="0" fontAlgn="ctr"/>
                      <a:r>
                        <a:rPr lang="es-MX" sz="1200" b="1" i="0" u="none" strike="noStrike">
                          <a:solidFill>
                            <a:srgbClr val="FFFFFF"/>
                          </a:solidFill>
                          <a:latin typeface="Arial"/>
                        </a:rPr>
                        <a:t>2008</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hMerge="1">
                  <a:txBody>
                    <a:bodyPr/>
                    <a:lstStyle/>
                    <a:p>
                      <a:endParaRPr lang="es-MX"/>
                    </a:p>
                  </a:txBody>
                  <a:tcPr/>
                </a:tc>
                <a:tc gridSpan="2">
                  <a:txBody>
                    <a:bodyPr/>
                    <a:lstStyle/>
                    <a:p>
                      <a:pPr algn="ctr" rtl="0" fontAlgn="ctr"/>
                      <a:r>
                        <a:rPr lang="es-MX" sz="1200" b="1" i="0" u="none" strike="noStrike">
                          <a:solidFill>
                            <a:srgbClr val="FFFFFF"/>
                          </a:solidFill>
                          <a:latin typeface="Arial"/>
                        </a:rPr>
                        <a:t>2009</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hMerge="1">
                  <a:txBody>
                    <a:bodyPr/>
                    <a:lstStyle/>
                    <a:p>
                      <a:endParaRPr lang="es-MX"/>
                    </a:p>
                  </a:txBody>
                  <a:tcPr/>
                </a:tc>
                <a:tc gridSpan="2">
                  <a:txBody>
                    <a:bodyPr/>
                    <a:lstStyle/>
                    <a:p>
                      <a:pPr algn="ctr" rtl="0" fontAlgn="ctr"/>
                      <a:r>
                        <a:rPr lang="es-MX" sz="1200" b="1" i="0" u="none" strike="noStrike">
                          <a:solidFill>
                            <a:srgbClr val="FFFFFF"/>
                          </a:solidFill>
                          <a:latin typeface="Arial"/>
                        </a:rPr>
                        <a:t>2010</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hMerge="1">
                  <a:txBody>
                    <a:bodyPr/>
                    <a:lstStyle/>
                    <a:p>
                      <a:endParaRPr lang="es-MX"/>
                    </a:p>
                  </a:txBody>
                  <a:tcPr/>
                </a:tc>
                <a:tc gridSpan="2">
                  <a:txBody>
                    <a:bodyPr/>
                    <a:lstStyle/>
                    <a:p>
                      <a:pPr algn="ctr" rtl="0" fontAlgn="ctr"/>
                      <a:r>
                        <a:rPr lang="es-MX" sz="1200" b="1" i="0" u="none" strike="noStrike">
                          <a:solidFill>
                            <a:srgbClr val="FFFFFF"/>
                          </a:solidFill>
                          <a:latin typeface="Arial"/>
                        </a:rPr>
                        <a:t>ACUMULADO</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endParaRPr lang="es-MX"/>
                    </a:p>
                  </a:txBody>
                  <a:tcPr/>
                </a:tc>
              </a:tr>
              <a:tr h="482298">
                <a:tc vMerge="1">
                  <a:txBody>
                    <a:bodyPr/>
                    <a:lstStyle/>
                    <a:p>
                      <a:endParaRPr lang="es-MX"/>
                    </a:p>
                  </a:txBody>
                  <a:tcPr/>
                </a:tc>
                <a:tc>
                  <a:txBody>
                    <a:bodyPr/>
                    <a:lstStyle/>
                    <a:p>
                      <a:pPr algn="ctr" rtl="0" fontAlgn="ctr"/>
                      <a:r>
                        <a:rPr lang="es-MX" sz="1100" b="1" i="0" u="none" strike="noStrike" dirty="0">
                          <a:solidFill>
                            <a:srgbClr val="FFFFFF"/>
                          </a:solidFill>
                          <a:latin typeface="Arial"/>
                        </a:rPr>
                        <a:t>Solicitudes</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s-MX" sz="1100" b="1" i="0" u="none" strike="noStrike" dirty="0">
                          <a:solidFill>
                            <a:srgbClr val="FFFFFF"/>
                          </a:solidFill>
                          <a:latin typeface="Arial"/>
                        </a:rPr>
                        <a:t>Posición</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s-MX" sz="1100" b="1" i="0" u="none" strike="noStrike" dirty="0">
                          <a:solidFill>
                            <a:srgbClr val="FFFFFF"/>
                          </a:solidFill>
                          <a:latin typeface="Arial"/>
                        </a:rPr>
                        <a:t>Solicitudes</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s-MX" sz="1100" b="1" i="0" u="none" strike="noStrike" dirty="0">
                          <a:solidFill>
                            <a:srgbClr val="FFFFFF"/>
                          </a:solidFill>
                          <a:latin typeface="Arial"/>
                        </a:rPr>
                        <a:t>Posición</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s-MX" sz="1100" b="1" i="0" u="none" strike="noStrike" dirty="0">
                          <a:solidFill>
                            <a:srgbClr val="FFFFFF"/>
                          </a:solidFill>
                          <a:latin typeface="Arial"/>
                        </a:rPr>
                        <a:t>Solicitudes</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s-MX" sz="1100" b="1" i="0" u="none" strike="noStrike" dirty="0">
                          <a:solidFill>
                            <a:srgbClr val="FFFFFF"/>
                          </a:solidFill>
                          <a:latin typeface="Arial"/>
                        </a:rPr>
                        <a:t>Posición</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s-MX" sz="1100" b="1" i="0" u="none" strike="noStrike" dirty="0">
                          <a:solidFill>
                            <a:srgbClr val="FFFFFF"/>
                          </a:solidFill>
                          <a:latin typeface="Arial"/>
                        </a:rPr>
                        <a:t>Solicitudes</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s-MX" sz="1100" b="1" i="0" u="none" strike="noStrike" dirty="0">
                          <a:solidFill>
                            <a:srgbClr val="FFFFFF"/>
                          </a:solidFill>
                          <a:latin typeface="Arial"/>
                        </a:rPr>
                        <a:t>Posición</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rtl="0" fontAlgn="ctr"/>
                      <a:r>
                        <a:rPr lang="es-MX" sz="1100" b="1" i="0" u="none" strike="noStrike" dirty="0">
                          <a:solidFill>
                            <a:srgbClr val="FFFFFF"/>
                          </a:solidFill>
                          <a:latin typeface="Arial"/>
                        </a:rPr>
                        <a:t>Solicitudes</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rtl="0" fontAlgn="ctr"/>
                      <a:r>
                        <a:rPr lang="es-MX" sz="1100" b="1" i="0" u="none" strike="noStrike" dirty="0">
                          <a:solidFill>
                            <a:srgbClr val="FFFFFF"/>
                          </a:solidFill>
                          <a:latin typeface="Arial"/>
                        </a:rPr>
                        <a:t>Posición </a:t>
                      </a:r>
                    </a:p>
                  </a:txBody>
                  <a:tcPr marL="5658" marR="5658" marT="565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r>
              <a:tr h="551195">
                <a:tc>
                  <a:txBody>
                    <a:bodyPr/>
                    <a:lstStyle/>
                    <a:p>
                      <a:pPr algn="ctr" rtl="0" fontAlgn="ctr"/>
                      <a:r>
                        <a:rPr lang="es-MX" sz="1200" b="1" i="0" u="none" strike="noStrike" dirty="0" smtClean="0">
                          <a:solidFill>
                            <a:srgbClr val="C00000"/>
                          </a:solidFill>
                          <a:latin typeface="Arial"/>
                        </a:rPr>
                        <a:t>   ITESM</a:t>
                      </a:r>
                      <a:endParaRPr lang="es-MX" sz="1200" b="1" i="0" u="none" strike="noStrike" dirty="0">
                        <a:solidFill>
                          <a:srgbClr val="C00000"/>
                        </a:solidFill>
                        <a:latin typeface="Arial"/>
                      </a:endParaRPr>
                    </a:p>
                  </a:txBody>
                  <a:tcPr marL="5658" marR="5658" marT="565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20</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1°</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31</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1°</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37</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1°</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43</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1°</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rgbClr val="0000FF"/>
                          </a:solidFill>
                          <a:latin typeface="Arial"/>
                        </a:rPr>
                        <a:t>131</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rgbClr val="0000FF"/>
                          </a:solidFill>
                          <a:latin typeface="Arial"/>
                        </a:rPr>
                        <a:t>1°</a:t>
                      </a:r>
                    </a:p>
                  </a:txBody>
                  <a:tcPr marL="5658" marR="5658" marT="565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1195">
                <a:tc>
                  <a:txBody>
                    <a:bodyPr/>
                    <a:lstStyle/>
                    <a:p>
                      <a:pPr algn="ctr" rtl="0" fontAlgn="ctr"/>
                      <a:r>
                        <a:rPr lang="es-MX" sz="1200" b="1" i="0" u="none" strike="noStrike" dirty="0">
                          <a:solidFill>
                            <a:srgbClr val="C00000"/>
                          </a:solidFill>
                          <a:latin typeface="Arial"/>
                        </a:rPr>
                        <a:t>UANL</a:t>
                      </a:r>
                    </a:p>
                  </a:txBody>
                  <a:tcPr marL="5658" marR="5658" marT="565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chemeClr val="tx1"/>
                          </a:solidFill>
                          <a:latin typeface="Arial"/>
                        </a:rPr>
                        <a:t>15</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chemeClr val="tx1"/>
                          </a:solidFill>
                          <a:latin typeface="Arial"/>
                        </a:rPr>
                        <a:t>2°</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chemeClr val="tx1"/>
                          </a:solidFill>
                          <a:latin typeface="Arial"/>
                        </a:rPr>
                        <a:t>17</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2°</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21</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2°</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29</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3°</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rgbClr val="0000FF"/>
                          </a:solidFill>
                          <a:latin typeface="Arial"/>
                        </a:rPr>
                        <a:t>82</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rgbClr val="0000FF"/>
                          </a:solidFill>
                          <a:latin typeface="Arial"/>
                        </a:rPr>
                        <a:t>2°</a:t>
                      </a:r>
                    </a:p>
                  </a:txBody>
                  <a:tcPr marL="5658" marR="5658" marT="565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1195">
                <a:tc>
                  <a:txBody>
                    <a:bodyPr/>
                    <a:lstStyle/>
                    <a:p>
                      <a:pPr algn="ctr" rtl="0" fontAlgn="ctr"/>
                      <a:r>
                        <a:rPr lang="es-MX" sz="1200" b="1" i="0" u="none" strike="noStrike" dirty="0">
                          <a:solidFill>
                            <a:srgbClr val="C00000"/>
                          </a:solidFill>
                          <a:latin typeface="Arial"/>
                        </a:rPr>
                        <a:t>IMP</a:t>
                      </a:r>
                    </a:p>
                  </a:txBody>
                  <a:tcPr marL="5658" marR="5658" marT="565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chemeClr val="tx1"/>
                          </a:solidFill>
                          <a:latin typeface="Arial"/>
                        </a:rPr>
                        <a:t>11</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chemeClr val="tx1"/>
                          </a:solidFill>
                          <a:latin typeface="Arial"/>
                        </a:rPr>
                        <a:t>4°</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chemeClr val="tx1"/>
                          </a:solidFill>
                          <a:latin typeface="Arial"/>
                        </a:rPr>
                        <a:t>13</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chemeClr val="tx1"/>
                          </a:solidFill>
                          <a:latin typeface="Arial"/>
                        </a:rPr>
                        <a:t>3°</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chemeClr val="tx1"/>
                          </a:solidFill>
                          <a:latin typeface="Arial"/>
                        </a:rPr>
                        <a:t>12</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chemeClr val="tx1"/>
                          </a:solidFill>
                          <a:latin typeface="Arial"/>
                        </a:rPr>
                        <a:t>4°</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11</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5°</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rgbClr val="0000FF"/>
                          </a:solidFill>
                          <a:latin typeface="Arial"/>
                        </a:rPr>
                        <a:t>47</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rgbClr val="0000FF"/>
                          </a:solidFill>
                          <a:latin typeface="Arial"/>
                        </a:rPr>
                        <a:t>3°</a:t>
                      </a:r>
                    </a:p>
                  </a:txBody>
                  <a:tcPr marL="5658" marR="5658" marT="565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1195">
                <a:tc>
                  <a:txBody>
                    <a:bodyPr/>
                    <a:lstStyle/>
                    <a:p>
                      <a:pPr algn="ctr" rtl="0" fontAlgn="ctr"/>
                      <a:r>
                        <a:rPr lang="es-MX" sz="1200" b="1" i="0" u="none" strike="noStrike" dirty="0">
                          <a:solidFill>
                            <a:srgbClr val="C00000"/>
                          </a:solidFill>
                          <a:latin typeface="Arial"/>
                        </a:rPr>
                        <a:t>CINVESTAV</a:t>
                      </a:r>
                    </a:p>
                  </a:txBody>
                  <a:tcPr marL="5658" marR="5658" marT="565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chemeClr val="tx1"/>
                          </a:solidFill>
                          <a:latin typeface="Arial"/>
                        </a:rPr>
                        <a:t> </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chemeClr val="tx1"/>
                          </a:solidFill>
                          <a:latin typeface="Arial"/>
                        </a:rPr>
                        <a:t> </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chemeClr val="tx1"/>
                          </a:solidFill>
                          <a:latin typeface="Arial"/>
                        </a:rPr>
                        <a:t> </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chemeClr val="tx1"/>
                          </a:solidFill>
                          <a:latin typeface="Arial"/>
                        </a:rPr>
                        <a:t> </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chemeClr val="tx1"/>
                          </a:solidFill>
                          <a:latin typeface="Arial"/>
                        </a:rPr>
                        <a:t>14 </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3°</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33</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chemeClr val="tx1"/>
                          </a:solidFill>
                          <a:latin typeface="Arial"/>
                        </a:rPr>
                        <a:t>2°</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rgbClr val="0000FF"/>
                          </a:solidFill>
                          <a:latin typeface="Arial"/>
                        </a:rPr>
                        <a:t>47</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dirty="0">
                          <a:solidFill>
                            <a:srgbClr val="0000FF"/>
                          </a:solidFill>
                          <a:latin typeface="Arial"/>
                        </a:rPr>
                        <a:t>3°</a:t>
                      </a:r>
                    </a:p>
                  </a:txBody>
                  <a:tcPr marL="5658" marR="5658" marT="565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4161">
                <a:tc>
                  <a:txBody>
                    <a:bodyPr/>
                    <a:lstStyle/>
                    <a:p>
                      <a:pPr algn="ctr" rtl="0" fontAlgn="ctr"/>
                      <a:r>
                        <a:rPr lang="es-MX" sz="1200" b="1" i="0" u="none" strike="noStrike" dirty="0">
                          <a:solidFill>
                            <a:srgbClr val="C00000"/>
                          </a:solidFill>
                          <a:latin typeface="Arial"/>
                        </a:rPr>
                        <a:t>CIMAV</a:t>
                      </a:r>
                    </a:p>
                  </a:txBody>
                  <a:tcPr marL="5658" marR="5658" marT="565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MX" sz="1400" b="1" i="0" u="none" strike="noStrike">
                          <a:solidFill>
                            <a:schemeClr val="tx1"/>
                          </a:solidFill>
                          <a:latin typeface="Arial"/>
                        </a:rPr>
                        <a:t>10</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MX" sz="1400" b="1" i="0" u="none" strike="noStrike">
                          <a:solidFill>
                            <a:schemeClr val="tx1"/>
                          </a:solidFill>
                          <a:latin typeface="Arial"/>
                        </a:rPr>
                        <a:t>5°</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MX" sz="1400" b="1" i="0" u="none" strike="noStrike">
                          <a:solidFill>
                            <a:schemeClr val="tx1"/>
                          </a:solidFill>
                          <a:latin typeface="Arial"/>
                        </a:rPr>
                        <a:t>12</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MX" sz="1400" b="1" i="0" u="none" strike="noStrike">
                          <a:solidFill>
                            <a:schemeClr val="tx1"/>
                          </a:solidFill>
                          <a:latin typeface="Arial"/>
                        </a:rPr>
                        <a:t>5°</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MX" sz="1400" b="1" i="0" u="none" strike="noStrike">
                          <a:solidFill>
                            <a:schemeClr val="tx1"/>
                          </a:solidFill>
                          <a:latin typeface="Arial"/>
                        </a:rPr>
                        <a:t>10</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MX" sz="1400" b="1" i="0" u="none" strike="noStrike">
                          <a:solidFill>
                            <a:schemeClr val="tx1"/>
                          </a:solidFill>
                          <a:latin typeface="Arial"/>
                        </a:rPr>
                        <a:t>5°</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MX" sz="1400" b="1" i="0" u="none" strike="noStrike">
                          <a:solidFill>
                            <a:schemeClr val="tx1"/>
                          </a:solidFill>
                          <a:latin typeface="Arial"/>
                        </a:rPr>
                        <a:t>10</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MX" sz="1400" b="1" i="0" u="none" strike="noStrike" dirty="0">
                          <a:solidFill>
                            <a:schemeClr val="tx1"/>
                          </a:solidFill>
                          <a:latin typeface="Arial"/>
                        </a:rPr>
                        <a:t>6°</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MX" sz="1400" b="1" i="0" u="none" strike="noStrike">
                          <a:solidFill>
                            <a:srgbClr val="0000FF"/>
                          </a:solidFill>
                          <a:latin typeface="Arial"/>
                        </a:rPr>
                        <a:t>42</a:t>
                      </a:r>
                    </a:p>
                  </a:txBody>
                  <a:tcPr marL="5658" marR="5658" marT="56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MX" sz="1400" b="1" i="0" u="none" strike="noStrike" dirty="0">
                          <a:solidFill>
                            <a:srgbClr val="0000FF"/>
                          </a:solidFill>
                          <a:latin typeface="Arial"/>
                        </a:rPr>
                        <a:t>4°</a:t>
                      </a:r>
                    </a:p>
                  </a:txBody>
                  <a:tcPr marL="5658" marR="5658" marT="565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sp>
        <p:nvSpPr>
          <p:cNvPr id="6" name="Rectangle 54"/>
          <p:cNvSpPr>
            <a:spLocks noChangeArrowheads="1"/>
          </p:cNvSpPr>
          <p:nvPr/>
        </p:nvSpPr>
        <p:spPr bwMode="auto">
          <a:xfrm>
            <a:off x="221574" y="661481"/>
            <a:ext cx="8737600" cy="812800"/>
          </a:xfrm>
          <a:prstGeom prst="rect">
            <a:avLst/>
          </a:prstGeom>
          <a:noFill/>
          <a:ln w="9525" algn="ctr">
            <a:noFill/>
            <a:miter lim="800000"/>
            <a:headEnd/>
            <a:tailEnd/>
          </a:ln>
        </p:spPr>
        <p:txBody>
          <a:bodyPr/>
          <a:lstStyle/>
          <a:p>
            <a:pPr algn="ctr"/>
            <a:r>
              <a:rPr lang="es-MX" sz="1600" u="none" dirty="0">
                <a:solidFill>
                  <a:srgbClr val="990033"/>
                </a:solidFill>
                <a:cs typeface="Arial" charset="0"/>
              </a:rPr>
              <a:t>Instituciones Mexicanas Líderes en Solicitudes de Patente</a:t>
            </a:r>
          </a:p>
          <a:p>
            <a:pPr algn="ctr"/>
            <a:r>
              <a:rPr lang="es-MX" sz="1600" u="none" dirty="0" smtClean="0">
                <a:solidFill>
                  <a:srgbClr val="990033"/>
                </a:solidFill>
                <a:cs typeface="Arial" charset="0"/>
              </a:rPr>
              <a:t>2007-2010</a:t>
            </a:r>
          </a:p>
          <a:p>
            <a:pPr algn="ctr"/>
            <a:endParaRPr lang="es-MX" sz="1600" u="none" dirty="0">
              <a:solidFill>
                <a:srgbClr val="990033"/>
              </a:solidFill>
              <a:cs typeface="Arial" charset="0"/>
            </a:endParaRPr>
          </a:p>
        </p:txBody>
      </p:sp>
      <p:sp>
        <p:nvSpPr>
          <p:cNvPr id="7" name="Text Box 69"/>
          <p:cNvSpPr txBox="1">
            <a:spLocks noChangeArrowheads="1"/>
          </p:cNvSpPr>
          <p:nvPr/>
        </p:nvSpPr>
        <p:spPr bwMode="auto">
          <a:xfrm>
            <a:off x="234950" y="6116638"/>
            <a:ext cx="1057275" cy="274637"/>
          </a:xfrm>
          <a:prstGeom prst="rect">
            <a:avLst/>
          </a:prstGeom>
          <a:noFill/>
          <a:ln w="9525" algn="ctr">
            <a:noFill/>
            <a:miter lim="800000"/>
            <a:headEnd/>
            <a:tailEnd/>
          </a:ln>
        </p:spPr>
        <p:txBody>
          <a:bodyPr wrap="none">
            <a:spAutoFit/>
          </a:bodyPr>
          <a:lstStyle/>
          <a:p>
            <a:pPr algn="r"/>
            <a:r>
              <a:rPr lang="es-ES" b="0" u="none" dirty="0">
                <a:solidFill>
                  <a:schemeClr val="accent2"/>
                </a:solidFill>
              </a:rPr>
              <a:t>Fuente: IMPI</a:t>
            </a:r>
          </a:p>
        </p:txBody>
      </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477388" y="457925"/>
            <a:ext cx="6343650" cy="366713"/>
          </a:xfrm>
          <a:prstGeom prst="rect">
            <a:avLst/>
          </a:prstGeom>
          <a:noFill/>
          <a:ln w="9525" algn="ctr">
            <a:noFill/>
            <a:miter lim="800000"/>
            <a:headEnd/>
            <a:tailEnd/>
          </a:ln>
        </p:spPr>
        <p:txBody>
          <a:bodyPr wrap="none" anchor="ctr">
            <a:spAutoFit/>
          </a:bodyPr>
          <a:lstStyle/>
          <a:p>
            <a:pPr algn="r"/>
            <a:r>
              <a:rPr lang="es-MX" sz="1800" u="none" dirty="0">
                <a:solidFill>
                  <a:srgbClr val="990033"/>
                </a:solidFill>
              </a:rPr>
              <a:t>Evolución de la matrícula de los programas de posgrado</a:t>
            </a:r>
          </a:p>
        </p:txBody>
      </p:sp>
      <p:pic>
        <p:nvPicPr>
          <p:cNvPr id="5" name="Picture 2"/>
          <p:cNvPicPr>
            <a:picLocks noChangeAspect="1" noChangeArrowheads="1"/>
          </p:cNvPicPr>
          <p:nvPr/>
        </p:nvPicPr>
        <p:blipFill>
          <a:blip r:embed="rId3" cstate="print"/>
          <a:srcRect/>
          <a:stretch>
            <a:fillRect/>
          </a:stretch>
        </p:blipFill>
        <p:spPr bwMode="auto">
          <a:xfrm>
            <a:off x="1042042" y="899042"/>
            <a:ext cx="7449849" cy="50720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3 Rectángulo"/>
          <p:cNvSpPr/>
          <p:nvPr/>
        </p:nvSpPr>
        <p:spPr>
          <a:xfrm>
            <a:off x="1753732" y="6091491"/>
            <a:ext cx="6093726" cy="738664"/>
          </a:xfrm>
          <a:prstGeom prst="rect">
            <a:avLst/>
          </a:prstGeom>
        </p:spPr>
        <p:txBody>
          <a:bodyPr wrap="square">
            <a:spAutoFit/>
          </a:bodyPr>
          <a:lstStyle/>
          <a:p>
            <a:r>
              <a:rPr lang="es-MX" sz="1400" u="none" dirty="0" smtClean="0">
                <a:solidFill>
                  <a:srgbClr val="C00000"/>
                </a:solidFill>
                <a:latin typeface="Arial" pitchFamily="34" charset="0"/>
                <a:cs typeface="Arial" pitchFamily="34" charset="0"/>
              </a:rPr>
              <a:t>Promedio de Graduados por año en los últimos 3 años:</a:t>
            </a:r>
          </a:p>
          <a:p>
            <a:r>
              <a:rPr lang="es-MX" sz="1400" u="none" dirty="0" smtClean="0">
                <a:solidFill>
                  <a:srgbClr val="C00000"/>
                </a:solidFill>
                <a:latin typeface="Arial" pitchFamily="34" charset="0"/>
                <a:cs typeface="Arial" pitchFamily="34" charset="0"/>
              </a:rPr>
              <a:t>33  Maestría</a:t>
            </a:r>
          </a:p>
          <a:p>
            <a:r>
              <a:rPr lang="es-MX" sz="1400" u="none" dirty="0" smtClean="0">
                <a:solidFill>
                  <a:srgbClr val="C00000"/>
                </a:solidFill>
                <a:latin typeface="Arial" pitchFamily="34" charset="0"/>
                <a:cs typeface="Arial" pitchFamily="34" charset="0"/>
              </a:rPr>
              <a:t>23  Doctorado (0.47 </a:t>
            </a:r>
            <a:r>
              <a:rPr lang="es-MX" sz="1400" u="none" dirty="0" err="1" smtClean="0">
                <a:solidFill>
                  <a:srgbClr val="C00000"/>
                </a:solidFill>
                <a:latin typeface="Arial" pitchFamily="34" charset="0"/>
                <a:cs typeface="Arial" pitchFamily="34" charset="0"/>
              </a:rPr>
              <a:t>Inv</a:t>
            </a:r>
            <a:r>
              <a:rPr lang="es-MX" sz="1400" u="none" dirty="0" smtClean="0">
                <a:solidFill>
                  <a:srgbClr val="C00000"/>
                </a:solidFill>
                <a:latin typeface="Arial" pitchFamily="34" charset="0"/>
                <a:cs typeface="Arial" pitchFamily="34" charset="0"/>
              </a:rPr>
              <a:t>/año)</a:t>
            </a:r>
            <a:endParaRPr lang="es-MX" sz="1400" u="none" dirty="0">
              <a:solidFill>
                <a:srgbClr val="C00000"/>
              </a:solidFill>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8"/>
          <p:cNvSpPr>
            <a:spLocks noChangeArrowheads="1"/>
          </p:cNvSpPr>
          <p:nvPr/>
        </p:nvSpPr>
        <p:spPr bwMode="auto">
          <a:xfrm>
            <a:off x="4572001" y="22195"/>
            <a:ext cx="4559300" cy="400110"/>
          </a:xfrm>
          <a:prstGeom prst="rect">
            <a:avLst/>
          </a:prstGeom>
          <a:noFill/>
          <a:ln w="9525">
            <a:noFill/>
            <a:miter lim="800000"/>
            <a:headEnd/>
            <a:tailEnd/>
          </a:ln>
        </p:spPr>
        <p:txBody>
          <a:bodyPr wrap="square" anchor="ctr">
            <a:spAutoFit/>
          </a:bodyPr>
          <a:lstStyle/>
          <a:p>
            <a:pPr marL="1701800" indent="-1701800" algn="r" eaLnBrk="0" hangingPunct="0">
              <a:tabLst>
                <a:tab pos="1701800" algn="l"/>
              </a:tabLst>
              <a:defRPr/>
            </a:pPr>
            <a:r>
              <a:rPr lang="es-ES" sz="2000" u="none" dirty="0" smtClean="0">
                <a:solidFill>
                  <a:srgbClr val="C00000"/>
                </a:solidFill>
              </a:rPr>
              <a:t>Convenios Internacionales</a:t>
            </a:r>
            <a:endParaRPr lang="es-ES" sz="2000" u="none" dirty="0">
              <a:solidFill>
                <a:srgbClr val="C00000"/>
              </a:solidFill>
            </a:endParaRPr>
          </a:p>
        </p:txBody>
      </p:sp>
      <p:pic>
        <p:nvPicPr>
          <p:cNvPr id="8" name="Picture 2"/>
          <p:cNvPicPr>
            <a:picLocks noChangeAspect="1" noChangeArrowheads="1"/>
          </p:cNvPicPr>
          <p:nvPr/>
        </p:nvPicPr>
        <p:blipFill>
          <a:blip r:embed="rId3" cstate="screen"/>
          <a:srcRect l="49085" t="18000" r="2596" b="11000"/>
          <a:stretch>
            <a:fillRect/>
          </a:stretch>
        </p:blipFill>
        <p:spPr bwMode="auto">
          <a:xfrm>
            <a:off x="1609725" y="5892945"/>
            <a:ext cx="2347842" cy="688829"/>
          </a:xfrm>
          <a:prstGeom prst="rect">
            <a:avLst/>
          </a:prstGeom>
          <a:noFill/>
          <a:ln w="9525">
            <a:noFill/>
            <a:miter lim="800000"/>
            <a:headEnd/>
            <a:tailEnd/>
          </a:ln>
          <a:effectLst/>
        </p:spPr>
      </p:pic>
      <p:sp>
        <p:nvSpPr>
          <p:cNvPr id="10" name="Round Same Side Corner Rectangle 9"/>
          <p:cNvSpPr/>
          <p:nvPr/>
        </p:nvSpPr>
        <p:spPr bwMode="auto">
          <a:xfrm>
            <a:off x="1726280" y="1952625"/>
            <a:ext cx="6235700" cy="1790700"/>
          </a:xfrm>
          <a:prstGeom prst="round2SameRect">
            <a:avLst>
              <a:gd name="adj1" fmla="val 20922"/>
              <a:gd name="adj2" fmla="val 0"/>
            </a:avLst>
          </a:prstGeom>
          <a:solidFill>
            <a:srgbClr val="993300"/>
          </a:solidFill>
          <a:ln w="9525" cap="flat" cmpd="sng" algn="ctr">
            <a:noFill/>
            <a:prstDash val="solid"/>
            <a:round/>
            <a:headEnd type="none" w="med" len="med"/>
            <a:tailEnd type="none" w="med" len="med"/>
          </a:ln>
          <a:effectLst>
            <a:outerShdw blurRad="76200" dir="18900000" sy="23000" kx="-1200000" algn="b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pic>
        <p:nvPicPr>
          <p:cNvPr id="11" name="Picture 10" descr="UT AUSTIN.png"/>
          <p:cNvPicPr>
            <a:picLocks noChangeAspect="1"/>
          </p:cNvPicPr>
          <p:nvPr/>
        </p:nvPicPr>
        <p:blipFill>
          <a:blip r:embed="rId4" cstate="print"/>
          <a:stretch>
            <a:fillRect/>
          </a:stretch>
        </p:blipFill>
        <p:spPr>
          <a:xfrm>
            <a:off x="497850" y="5734050"/>
            <a:ext cx="998555" cy="1009650"/>
          </a:xfrm>
          <a:prstGeom prst="rect">
            <a:avLst/>
          </a:prstGeom>
        </p:spPr>
      </p:pic>
      <p:sp>
        <p:nvSpPr>
          <p:cNvPr id="12" name="4 Rectángulo"/>
          <p:cNvSpPr/>
          <p:nvPr/>
        </p:nvSpPr>
        <p:spPr>
          <a:xfrm>
            <a:off x="1045935" y="1511858"/>
            <a:ext cx="6732240" cy="400110"/>
          </a:xfrm>
          <a:prstGeom prst="rect">
            <a:avLst/>
          </a:prstGeom>
        </p:spPr>
        <p:txBody>
          <a:bodyPr wrap="square">
            <a:spAutoFit/>
          </a:bodyPr>
          <a:lstStyle/>
          <a:p>
            <a:pPr algn="ctr" fontAlgn="base">
              <a:spcBef>
                <a:spcPct val="0"/>
              </a:spcBef>
              <a:spcAft>
                <a:spcPct val="0"/>
              </a:spcAft>
            </a:pPr>
            <a:r>
              <a:rPr lang="es-MX" sz="2000" b="1" u="none" dirty="0">
                <a:solidFill>
                  <a:srgbClr val="333399"/>
                </a:solidFill>
                <a:cs typeface="Arial" charset="0"/>
              </a:rPr>
              <a:t>Convenio CIMAV-The University of Texas at Austin </a:t>
            </a:r>
          </a:p>
        </p:txBody>
      </p:sp>
      <p:sp>
        <p:nvSpPr>
          <p:cNvPr id="13" name="6 Rectángulo"/>
          <p:cNvSpPr/>
          <p:nvPr/>
        </p:nvSpPr>
        <p:spPr>
          <a:xfrm>
            <a:off x="1636515" y="3855234"/>
            <a:ext cx="6443860" cy="1754326"/>
          </a:xfrm>
          <a:prstGeom prst="rect">
            <a:avLst/>
          </a:prstGeom>
        </p:spPr>
        <p:txBody>
          <a:bodyPr wrap="square">
            <a:spAutoFit/>
          </a:bodyPr>
          <a:lstStyle/>
          <a:p>
            <a:pPr algn="l" fontAlgn="base">
              <a:spcBef>
                <a:spcPct val="0"/>
              </a:spcBef>
              <a:spcAft>
                <a:spcPct val="0"/>
              </a:spcAft>
            </a:pPr>
            <a:r>
              <a:rPr lang="es-MX" sz="2400" b="1" u="none" dirty="0" smtClean="0">
                <a:solidFill>
                  <a:srgbClr val="C00000"/>
                </a:solidFill>
                <a:cs typeface="Arial" charset="0"/>
              </a:rPr>
              <a:t>Propuesta </a:t>
            </a:r>
            <a:r>
              <a:rPr lang="es-MX" sz="2400" b="1" u="none" dirty="0">
                <a:solidFill>
                  <a:srgbClr val="C00000"/>
                </a:solidFill>
                <a:cs typeface="Arial" charset="0"/>
              </a:rPr>
              <a:t>aprobada FOMIX Nuevo León:  </a:t>
            </a:r>
          </a:p>
          <a:p>
            <a:pPr algn="l" fontAlgn="base">
              <a:spcBef>
                <a:spcPct val="0"/>
              </a:spcBef>
              <a:spcAft>
                <a:spcPct val="0"/>
              </a:spcAft>
              <a:buClr>
                <a:srgbClr val="2D2D8A"/>
              </a:buClr>
              <a:buFont typeface="Wingdings" pitchFamily="2" charset="2"/>
              <a:buChar char="Ø"/>
            </a:pPr>
            <a:r>
              <a:rPr lang="es-MX" sz="2400" b="1" u="none" dirty="0" smtClean="0">
                <a:solidFill>
                  <a:srgbClr val="000000"/>
                </a:solidFill>
                <a:cs typeface="Arial" charset="0"/>
              </a:rPr>
              <a:t> </a:t>
            </a:r>
            <a:r>
              <a:rPr lang="es-MX" sz="2400" b="1" u="none" dirty="0">
                <a:solidFill>
                  <a:srgbClr val="333399"/>
                </a:solidFill>
                <a:cs typeface="Arial" charset="0"/>
              </a:rPr>
              <a:t>$ </a:t>
            </a:r>
            <a:r>
              <a:rPr lang="es-MX" sz="2000" b="1" i="1" u="none" dirty="0" smtClean="0">
                <a:solidFill>
                  <a:srgbClr val="333399"/>
                </a:solidFill>
                <a:cs typeface="Arial" charset="0"/>
              </a:rPr>
              <a:t>5 </a:t>
            </a:r>
            <a:r>
              <a:rPr lang="es-MX" sz="2000" b="1" i="1" u="none" dirty="0">
                <a:solidFill>
                  <a:srgbClr val="333399"/>
                </a:solidFill>
                <a:cs typeface="Arial" charset="0"/>
              </a:rPr>
              <a:t>millones de </a:t>
            </a:r>
            <a:r>
              <a:rPr lang="es-MX" sz="2000" b="1" i="1" u="none" dirty="0" smtClean="0">
                <a:solidFill>
                  <a:srgbClr val="333399"/>
                </a:solidFill>
                <a:cs typeface="Arial" charset="0"/>
              </a:rPr>
              <a:t>pesos</a:t>
            </a:r>
            <a:endParaRPr lang="es-MX" sz="2000" b="1" i="1" u="none" dirty="0">
              <a:solidFill>
                <a:srgbClr val="333399"/>
              </a:solidFill>
              <a:cs typeface="Arial" charset="0"/>
            </a:endParaRPr>
          </a:p>
          <a:p>
            <a:pPr marL="355600" indent="-355600" algn="l" fontAlgn="base">
              <a:spcBef>
                <a:spcPct val="0"/>
              </a:spcBef>
              <a:spcAft>
                <a:spcPct val="0"/>
              </a:spcAft>
              <a:buFont typeface="Wingdings" pitchFamily="2" charset="2"/>
              <a:buChar char="Ø"/>
            </a:pPr>
            <a:r>
              <a:rPr lang="es-MX" sz="2000" b="1" i="1" u="none" dirty="0">
                <a:solidFill>
                  <a:srgbClr val="333399"/>
                </a:solidFill>
                <a:cs typeface="Arial" charset="0"/>
              </a:rPr>
              <a:t>Movilidad, intercambio, diseño de </a:t>
            </a:r>
            <a:r>
              <a:rPr lang="es-MX" sz="2000" b="1" i="1" u="none" dirty="0" smtClean="0">
                <a:solidFill>
                  <a:srgbClr val="333399"/>
                </a:solidFill>
                <a:cs typeface="Arial" charset="0"/>
              </a:rPr>
              <a:t>programas</a:t>
            </a:r>
            <a:endParaRPr lang="es-MX" sz="2000" i="1" u="none" dirty="0" smtClean="0">
              <a:solidFill>
                <a:srgbClr val="333399"/>
              </a:solidFill>
            </a:endParaRPr>
          </a:p>
          <a:p>
            <a:pPr marL="355600" indent="-355600" algn="l" fontAlgn="base">
              <a:spcBef>
                <a:spcPct val="0"/>
              </a:spcBef>
              <a:spcAft>
                <a:spcPct val="0"/>
              </a:spcAft>
              <a:buFont typeface="Wingdings" pitchFamily="2" charset="2"/>
              <a:buChar char="Ø"/>
            </a:pPr>
            <a:r>
              <a:rPr lang="es-MX" sz="2000" b="1" i="1" u="none" dirty="0" smtClean="0">
                <a:solidFill>
                  <a:srgbClr val="333399"/>
                </a:solidFill>
                <a:cs typeface="Arial" charset="0"/>
              </a:rPr>
              <a:t>10 becas del I2T2</a:t>
            </a:r>
          </a:p>
          <a:p>
            <a:pPr marL="355600" indent="-355600" algn="l">
              <a:buFont typeface="Wingdings" pitchFamily="2" charset="2"/>
              <a:buChar char="Ø"/>
            </a:pPr>
            <a:r>
              <a:rPr lang="es-MX" sz="2000" i="1" u="none" dirty="0" smtClean="0">
                <a:solidFill>
                  <a:srgbClr val="333399"/>
                </a:solidFill>
              </a:rPr>
              <a:t>Primeros estudiantes. Enero 2012</a:t>
            </a:r>
            <a:endParaRPr lang="es-MX" sz="2000" i="1" u="none" dirty="0" smtClean="0">
              <a:solidFill>
                <a:srgbClr val="333399"/>
              </a:solidFill>
              <a:cs typeface="Arial" charset="0"/>
            </a:endParaRPr>
          </a:p>
        </p:txBody>
      </p:sp>
      <p:sp>
        <p:nvSpPr>
          <p:cNvPr id="14" name="Rectangle 13"/>
          <p:cNvSpPr>
            <a:spLocks noChangeArrowheads="1"/>
          </p:cNvSpPr>
          <p:nvPr/>
        </p:nvSpPr>
        <p:spPr bwMode="auto">
          <a:xfrm>
            <a:off x="1114272" y="615986"/>
            <a:ext cx="7291813" cy="415498"/>
          </a:xfrm>
          <a:prstGeom prst="rect">
            <a:avLst/>
          </a:prstGeom>
          <a:noFill/>
          <a:ln w="9525" algn="ctr">
            <a:noFill/>
            <a:miter lim="800000"/>
            <a:headEnd/>
            <a:tailEnd/>
          </a:ln>
        </p:spPr>
        <p:txBody>
          <a:bodyPr wrap="square" bIns="0" anchor="ctr">
            <a:spAutoFit/>
          </a:bodyPr>
          <a:lstStyle/>
          <a:p>
            <a:pPr algn="l">
              <a:spcBef>
                <a:spcPct val="50000"/>
              </a:spcBef>
            </a:pPr>
            <a:r>
              <a:rPr lang="es-ES" sz="2400" u="none" smtClean="0">
                <a:ln w="9000" cmpd="sng">
                  <a:noFill/>
                  <a:prstDash val="solid"/>
                </a:ln>
                <a:solidFill>
                  <a:srgbClr val="C00000"/>
                </a:solidFill>
                <a:effectLst/>
                <a:latin typeface="+mj-lt"/>
              </a:rPr>
              <a:t>Convenios con </a:t>
            </a:r>
            <a:r>
              <a:rPr lang="es-ES" sz="2400" u="none" dirty="0" smtClean="0">
                <a:ln w="9000" cmpd="sng">
                  <a:noFill/>
                  <a:prstDash val="solid"/>
                </a:ln>
                <a:solidFill>
                  <a:srgbClr val="C00000"/>
                </a:solidFill>
                <a:effectLst/>
                <a:latin typeface="+mj-lt"/>
              </a:rPr>
              <a:t>Instituciones Internacionales</a:t>
            </a:r>
          </a:p>
        </p:txBody>
      </p:sp>
      <p:sp>
        <p:nvSpPr>
          <p:cNvPr id="15" name="7 Rectángulo"/>
          <p:cNvSpPr/>
          <p:nvPr/>
        </p:nvSpPr>
        <p:spPr>
          <a:xfrm>
            <a:off x="1894880" y="2036117"/>
            <a:ext cx="6159500" cy="1261884"/>
          </a:xfrm>
          <a:prstGeom prst="rect">
            <a:avLst/>
          </a:prstGeom>
        </p:spPr>
        <p:txBody>
          <a:bodyPr wrap="square">
            <a:spAutoFit/>
          </a:bodyPr>
          <a:lstStyle/>
          <a:p>
            <a:pPr algn="ctr" fontAlgn="base">
              <a:spcBef>
                <a:spcPct val="0"/>
              </a:spcBef>
              <a:spcAft>
                <a:spcPct val="0"/>
              </a:spcAft>
            </a:pPr>
            <a:r>
              <a:rPr lang="es-MX" sz="3200" b="1" u="none" dirty="0">
                <a:solidFill>
                  <a:schemeClr val="bg1"/>
                </a:solidFill>
                <a:cs typeface="Arial" charset="0"/>
              </a:rPr>
              <a:t>Doctorado </a:t>
            </a:r>
            <a:r>
              <a:rPr lang="es-MX" sz="3200" b="1" u="none" dirty="0" smtClean="0">
                <a:solidFill>
                  <a:schemeClr val="bg1"/>
                </a:solidFill>
                <a:cs typeface="Arial" charset="0"/>
              </a:rPr>
              <a:t>en Nanotecnología</a:t>
            </a:r>
            <a:endParaRPr lang="es-MX" sz="3200" b="1" u="none" dirty="0">
              <a:solidFill>
                <a:schemeClr val="bg1"/>
              </a:solidFill>
              <a:cs typeface="Arial" charset="0"/>
            </a:endParaRPr>
          </a:p>
          <a:p>
            <a:pPr algn="ctr" fontAlgn="base">
              <a:spcBef>
                <a:spcPct val="0"/>
              </a:spcBef>
              <a:spcAft>
                <a:spcPct val="0"/>
              </a:spcAft>
            </a:pPr>
            <a:r>
              <a:rPr lang="es-MX" sz="4400" b="1" u="none" dirty="0">
                <a:solidFill>
                  <a:schemeClr val="bg1"/>
                </a:solidFill>
                <a:cs typeface="Arial" charset="0"/>
              </a:rPr>
              <a:t>Grado </a:t>
            </a:r>
            <a:r>
              <a:rPr lang="es-MX" sz="4400" b="1" u="none" dirty="0" smtClean="0">
                <a:solidFill>
                  <a:schemeClr val="bg1"/>
                </a:solidFill>
                <a:cs typeface="Arial" charset="0"/>
              </a:rPr>
              <a:t>Dual</a:t>
            </a:r>
          </a:p>
        </p:txBody>
      </p:sp>
      <p:sp>
        <p:nvSpPr>
          <p:cNvPr id="17" name="Rectangle 16"/>
          <p:cNvSpPr/>
          <p:nvPr/>
        </p:nvSpPr>
        <p:spPr>
          <a:xfrm>
            <a:off x="2524258" y="3249226"/>
            <a:ext cx="4620047" cy="461665"/>
          </a:xfrm>
          <a:prstGeom prst="rect">
            <a:avLst/>
          </a:prstGeom>
        </p:spPr>
        <p:txBody>
          <a:bodyPr wrap="none">
            <a:spAutoFit/>
          </a:bodyPr>
          <a:lstStyle/>
          <a:p>
            <a:pPr algn="ctr"/>
            <a:r>
              <a:rPr lang="es-MX" sz="2400" u="none" dirty="0" smtClean="0">
                <a:solidFill>
                  <a:schemeClr val="bg1"/>
                </a:solidFill>
              </a:rPr>
              <a:t>CIMAV-Texas Material </a:t>
            </a:r>
            <a:r>
              <a:rPr lang="es-MX" sz="2400" u="none" dirty="0" err="1" smtClean="0">
                <a:solidFill>
                  <a:schemeClr val="bg1"/>
                </a:solidFill>
              </a:rPr>
              <a:t>Institute</a:t>
            </a:r>
            <a:endParaRPr lang="es-MX" sz="3600" u="none" dirty="0">
              <a:solidFill>
                <a:schemeClr val="bg1"/>
              </a:solidFill>
            </a:endParaRPr>
          </a:p>
        </p:txBody>
      </p:sp>
      <p:pic>
        <p:nvPicPr>
          <p:cNvPr id="18" name="Picture 2"/>
          <p:cNvPicPr>
            <a:picLocks noChangeAspect="1" noChangeArrowheads="1"/>
          </p:cNvPicPr>
          <p:nvPr/>
        </p:nvPicPr>
        <p:blipFill>
          <a:blip r:embed="rId3" cstate="screen"/>
          <a:srcRect l="2396" t="7000" r="54875" b="9000"/>
          <a:stretch>
            <a:fillRect/>
          </a:stretch>
        </p:blipFill>
        <p:spPr bwMode="auto">
          <a:xfrm>
            <a:off x="4162425" y="5867400"/>
            <a:ext cx="1800225" cy="706630"/>
          </a:xfrm>
          <a:prstGeom prst="rect">
            <a:avLst/>
          </a:prstGeom>
          <a:noFill/>
          <a:ln w="9525">
            <a:noFill/>
            <a:miter lim="800000"/>
            <a:headEnd/>
            <a:tailEnd/>
          </a:ln>
          <a:effectLst/>
        </p:spPr>
      </p:pic>
      <p:sp>
        <p:nvSpPr>
          <p:cNvPr id="19" name="Rectangle 18"/>
          <p:cNvSpPr/>
          <p:nvPr/>
        </p:nvSpPr>
        <p:spPr>
          <a:xfrm>
            <a:off x="2093669" y="1067562"/>
            <a:ext cx="4447051" cy="400110"/>
          </a:xfrm>
          <a:prstGeom prst="rect">
            <a:avLst/>
          </a:prstGeom>
        </p:spPr>
        <p:txBody>
          <a:bodyPr wrap="none">
            <a:spAutoFit/>
          </a:bodyPr>
          <a:lstStyle/>
          <a:p>
            <a:pPr algn="l">
              <a:spcBef>
                <a:spcPct val="50000"/>
              </a:spcBef>
            </a:pPr>
            <a:r>
              <a:rPr lang="es-ES" sz="2000" u="none" dirty="0" smtClean="0">
                <a:ln w="9000" cmpd="sng">
                  <a:noFill/>
                  <a:prstDash val="solid"/>
                </a:ln>
                <a:solidFill>
                  <a:srgbClr val="C00000"/>
                </a:solidFill>
              </a:rPr>
              <a:t>Formación De Recursos Humanos </a:t>
            </a:r>
          </a:p>
        </p:txBody>
      </p:sp>
      <p:pic>
        <p:nvPicPr>
          <p:cNvPr id="35841" name="Picture 1"/>
          <p:cNvPicPr>
            <a:picLocks noChangeAspect="1" noChangeArrowheads="1"/>
          </p:cNvPicPr>
          <p:nvPr/>
        </p:nvPicPr>
        <p:blipFill>
          <a:blip r:embed="rId5" cstate="print"/>
          <a:srcRect l="27356" t="44138" r="50498" b="44582"/>
          <a:stretch>
            <a:fillRect/>
          </a:stretch>
        </p:blipFill>
        <p:spPr bwMode="auto">
          <a:xfrm>
            <a:off x="5980386" y="5728137"/>
            <a:ext cx="3037490" cy="96695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546100" y="705070"/>
            <a:ext cx="8407400" cy="830997"/>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2400" i="0" u="none" strike="noStrike" cap="none" normalizeH="0" baseline="0" dirty="0" smtClean="0">
                <a:ln>
                  <a:noFill/>
                </a:ln>
                <a:effectLst/>
                <a:latin typeface="Arial" pitchFamily="34" charset="0"/>
                <a:ea typeface="Times New Roman" pitchFamily="18" charset="0"/>
              </a:rPr>
              <a:t>Department of Materials and Manufacturing Technology</a:t>
            </a:r>
            <a:r>
              <a:rPr kumimoji="0" lang="en-US" sz="2400" i="0" u="none" strike="noStrike" cap="none" normalizeH="0" dirty="0" smtClean="0">
                <a:ln>
                  <a:noFill/>
                </a:ln>
                <a:effectLst/>
                <a:latin typeface="Arial" pitchFamily="34" charset="0"/>
                <a:ea typeface="Times New Roman" pitchFamily="18" charset="0"/>
              </a:rPr>
              <a:t> </a:t>
            </a:r>
            <a:r>
              <a:rPr kumimoji="0" lang="en-US" sz="2400" i="0" u="none" strike="noStrike" cap="none" normalizeH="0" baseline="0" dirty="0" smtClean="0">
                <a:ln>
                  <a:noFill/>
                </a:ln>
                <a:effectLst/>
                <a:latin typeface="Arial" pitchFamily="34" charset="0"/>
                <a:ea typeface="Times New Roman" pitchFamily="18" charset="0"/>
              </a:rPr>
              <a:t>Chalmers Sweden and CIMAV</a:t>
            </a:r>
            <a:endParaRPr kumimoji="0" lang="es-MX" sz="2400" i="0" u="none" strike="noStrike" cap="none" normalizeH="0" baseline="0" dirty="0" smtClean="0">
              <a:ln>
                <a:noFill/>
              </a:ln>
              <a:effectLst/>
              <a:latin typeface="Arial" pitchFamily="34" charset="0"/>
            </a:endParaRPr>
          </a:p>
        </p:txBody>
      </p:sp>
      <p:sp>
        <p:nvSpPr>
          <p:cNvPr id="6" name="Rectangle 28"/>
          <p:cNvSpPr>
            <a:spLocks noChangeArrowheads="1"/>
          </p:cNvSpPr>
          <p:nvPr/>
        </p:nvSpPr>
        <p:spPr bwMode="auto">
          <a:xfrm>
            <a:off x="4572001" y="22195"/>
            <a:ext cx="4559300" cy="400110"/>
          </a:xfrm>
          <a:prstGeom prst="rect">
            <a:avLst/>
          </a:prstGeom>
          <a:noFill/>
          <a:ln w="9525">
            <a:noFill/>
            <a:miter lim="800000"/>
            <a:headEnd/>
            <a:tailEnd/>
          </a:ln>
        </p:spPr>
        <p:txBody>
          <a:bodyPr wrap="square" anchor="ctr">
            <a:spAutoFit/>
          </a:bodyPr>
          <a:lstStyle/>
          <a:p>
            <a:pPr marL="1701800" indent="-1701800" algn="r" eaLnBrk="0" hangingPunct="0">
              <a:tabLst>
                <a:tab pos="1701800" algn="l"/>
              </a:tabLst>
              <a:defRPr/>
            </a:pPr>
            <a:r>
              <a:rPr lang="es-ES" sz="2000" u="none" dirty="0" smtClean="0">
                <a:solidFill>
                  <a:schemeClr val="tx1">
                    <a:lumMod val="50000"/>
                    <a:lumOff val="50000"/>
                  </a:schemeClr>
                </a:solidFill>
              </a:rPr>
              <a:t>Convenios Internacionales</a:t>
            </a:r>
            <a:endParaRPr lang="es-ES" sz="2000" u="none" dirty="0">
              <a:solidFill>
                <a:schemeClr val="tx1">
                  <a:lumMod val="50000"/>
                  <a:lumOff val="50000"/>
                </a:schemeClr>
              </a:solidFill>
            </a:endParaRPr>
          </a:p>
        </p:txBody>
      </p:sp>
      <p:pic>
        <p:nvPicPr>
          <p:cNvPr id="81924" name="Picture 4"/>
          <p:cNvPicPr>
            <a:picLocks noChangeAspect="1" noChangeArrowheads="1"/>
          </p:cNvPicPr>
          <p:nvPr/>
        </p:nvPicPr>
        <p:blipFill>
          <a:blip r:embed="rId3" cstate="print"/>
          <a:srcRect/>
          <a:stretch>
            <a:fillRect/>
          </a:stretch>
        </p:blipFill>
        <p:spPr bwMode="auto">
          <a:xfrm>
            <a:off x="101600" y="1638300"/>
            <a:ext cx="3335867" cy="2501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1925" name="Picture 5"/>
          <p:cNvPicPr>
            <a:picLocks noChangeAspect="1" noChangeArrowheads="1"/>
          </p:cNvPicPr>
          <p:nvPr/>
        </p:nvPicPr>
        <p:blipFill>
          <a:blip r:embed="rId4" cstate="print"/>
          <a:srcRect t="6952" b="50375"/>
          <a:stretch>
            <a:fillRect/>
          </a:stretch>
        </p:blipFill>
        <p:spPr bwMode="auto">
          <a:xfrm>
            <a:off x="3276599" y="2781301"/>
            <a:ext cx="3053737" cy="21463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8 CuadroTexto"/>
          <p:cNvSpPr txBox="1"/>
          <p:nvPr/>
        </p:nvSpPr>
        <p:spPr>
          <a:xfrm>
            <a:off x="469900" y="6261100"/>
            <a:ext cx="8255000" cy="369332"/>
          </a:xfrm>
          <a:prstGeom prst="rect">
            <a:avLst/>
          </a:prstGeom>
          <a:solidFill>
            <a:schemeClr val="accent2"/>
          </a:solidFill>
        </p:spPr>
        <p:txBody>
          <a:bodyPr wrap="square" rtlCol="0">
            <a:spAutoFit/>
          </a:bodyPr>
          <a:lstStyle/>
          <a:p>
            <a:pPr algn="ctr"/>
            <a:r>
              <a:rPr lang="es-ES" sz="1800" u="none" dirty="0" smtClean="0">
                <a:solidFill>
                  <a:schemeClr val="bg1"/>
                </a:solidFill>
              </a:rPr>
              <a:t>Convenio de Cooperación Académica y Científica</a:t>
            </a:r>
            <a:endParaRPr lang="es-MX" sz="1800" u="none" dirty="0">
              <a:solidFill>
                <a:schemeClr val="bg1"/>
              </a:solidFill>
            </a:endParaRPr>
          </a:p>
        </p:txBody>
      </p:sp>
      <p:pic>
        <p:nvPicPr>
          <p:cNvPr id="81926" name="Picture 6"/>
          <p:cNvPicPr>
            <a:picLocks noChangeAspect="1" noChangeArrowheads="1"/>
          </p:cNvPicPr>
          <p:nvPr/>
        </p:nvPicPr>
        <p:blipFill>
          <a:blip r:embed="rId5" cstate="print"/>
          <a:srcRect/>
          <a:stretch>
            <a:fillRect/>
          </a:stretch>
        </p:blipFill>
        <p:spPr bwMode="auto">
          <a:xfrm>
            <a:off x="5702300" y="3644900"/>
            <a:ext cx="3352800" cy="2514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7 CuadroTexto"/>
          <p:cNvSpPr txBox="1"/>
          <p:nvPr/>
        </p:nvSpPr>
        <p:spPr>
          <a:xfrm>
            <a:off x="0" y="5423180"/>
            <a:ext cx="5530167" cy="523220"/>
          </a:xfrm>
          <a:prstGeom prst="rect">
            <a:avLst/>
          </a:prstGeom>
          <a:noFill/>
        </p:spPr>
        <p:txBody>
          <a:bodyPr wrap="square" rtlCol="0">
            <a:spAutoFit/>
          </a:bodyPr>
          <a:lstStyle/>
          <a:p>
            <a:r>
              <a:rPr lang="en-US" sz="1400" u="none" dirty="0" err="1" smtClean="0">
                <a:solidFill>
                  <a:srgbClr val="353599"/>
                </a:solidFill>
                <a:latin typeface="Arial" pitchFamily="34" charset="0"/>
                <a:cs typeface="Arial" pitchFamily="34" charset="0"/>
              </a:rPr>
              <a:t>Objetivo</a:t>
            </a:r>
            <a:r>
              <a:rPr lang="en-US" sz="1400" u="none" dirty="0" smtClean="0">
                <a:solidFill>
                  <a:srgbClr val="353599"/>
                </a:solidFill>
                <a:latin typeface="Arial" pitchFamily="34" charset="0"/>
                <a:cs typeface="Arial" pitchFamily="34" charset="0"/>
              </a:rPr>
              <a:t>:</a:t>
            </a:r>
          </a:p>
          <a:p>
            <a:r>
              <a:rPr lang="en-US" sz="1400" u="none" dirty="0" err="1" smtClean="0">
                <a:solidFill>
                  <a:srgbClr val="353599"/>
                </a:solidFill>
                <a:latin typeface="Arial" pitchFamily="34" charset="0"/>
                <a:cs typeface="Arial" pitchFamily="34" charset="0"/>
              </a:rPr>
              <a:t>Intercambio</a:t>
            </a:r>
            <a:r>
              <a:rPr lang="en-US" sz="1400" u="none" dirty="0" smtClean="0">
                <a:solidFill>
                  <a:srgbClr val="353599"/>
                </a:solidFill>
                <a:latin typeface="Arial" pitchFamily="34" charset="0"/>
                <a:cs typeface="Arial" pitchFamily="34" charset="0"/>
              </a:rPr>
              <a:t> de personal (</a:t>
            </a:r>
            <a:r>
              <a:rPr lang="en-US" sz="1400" u="none" dirty="0" err="1" smtClean="0">
                <a:solidFill>
                  <a:srgbClr val="353599"/>
                </a:solidFill>
                <a:latin typeface="Arial" pitchFamily="34" charset="0"/>
                <a:cs typeface="Arial" pitchFamily="34" charset="0"/>
              </a:rPr>
              <a:t>Estudiantes</a:t>
            </a:r>
            <a:r>
              <a:rPr lang="en-US" sz="1400" u="none" dirty="0" smtClean="0">
                <a:solidFill>
                  <a:srgbClr val="353599"/>
                </a:solidFill>
                <a:latin typeface="Arial" pitchFamily="34" charset="0"/>
                <a:cs typeface="Arial" pitchFamily="34" charset="0"/>
              </a:rPr>
              <a:t> e </a:t>
            </a:r>
            <a:r>
              <a:rPr lang="en-US" sz="1400" u="none" dirty="0" err="1" smtClean="0">
                <a:solidFill>
                  <a:srgbClr val="353599"/>
                </a:solidFill>
                <a:latin typeface="Arial" pitchFamily="34" charset="0"/>
                <a:cs typeface="Arial" pitchFamily="34" charset="0"/>
              </a:rPr>
              <a:t>Investigadores</a:t>
            </a:r>
            <a:r>
              <a:rPr lang="en-US" sz="1400" u="none" dirty="0" smtClean="0">
                <a:solidFill>
                  <a:srgbClr val="353599"/>
                </a:solidFill>
                <a:latin typeface="Arial" pitchFamily="34" charset="0"/>
                <a:cs typeface="Arial" pitchFamily="34" charset="0"/>
              </a:rPr>
              <a:t>)</a:t>
            </a:r>
            <a:endParaRPr lang="en-US" sz="1400" u="none" dirty="0">
              <a:solidFill>
                <a:srgbClr val="353599"/>
              </a:solidFill>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o"/>
          <p:cNvGrpSpPr/>
          <p:nvPr/>
        </p:nvGrpSpPr>
        <p:grpSpPr>
          <a:xfrm>
            <a:off x="1118656" y="1040524"/>
            <a:ext cx="7163497" cy="5604642"/>
            <a:chOff x="1118656" y="1040524"/>
            <a:chExt cx="7163497" cy="5604642"/>
          </a:xfrm>
        </p:grpSpPr>
        <p:pic>
          <p:nvPicPr>
            <p:cNvPr id="2" name="Picture 1"/>
            <p:cNvPicPr>
              <a:picLocks noChangeAspect="1" noChangeArrowheads="1"/>
            </p:cNvPicPr>
            <p:nvPr/>
          </p:nvPicPr>
          <p:blipFill>
            <a:blip r:embed="rId3" cstate="print"/>
            <a:srcRect l="20277" t="21481" r="39630" b="68741"/>
            <a:stretch>
              <a:fillRect/>
            </a:stretch>
          </p:blipFill>
          <p:spPr bwMode="auto">
            <a:xfrm>
              <a:off x="1446405" y="2204544"/>
              <a:ext cx="6592257" cy="1526628"/>
            </a:xfrm>
            <a:prstGeom prst="rect">
              <a:avLst/>
            </a:prstGeom>
            <a:solidFill>
              <a:schemeClr val="bg1"/>
            </a:solidFill>
            <a:ln w="9525">
              <a:noFill/>
              <a:miter lim="800000"/>
              <a:headEnd/>
              <a:tailEnd/>
            </a:ln>
          </p:spPr>
        </p:pic>
        <p:sp>
          <p:nvSpPr>
            <p:cNvPr id="3" name="2 CuadroTexto"/>
            <p:cNvSpPr txBox="1"/>
            <p:nvPr/>
          </p:nvSpPr>
          <p:spPr>
            <a:xfrm>
              <a:off x="1324304" y="1040524"/>
              <a:ext cx="6495393" cy="830997"/>
            </a:xfrm>
            <a:prstGeom prst="rect">
              <a:avLst/>
            </a:prstGeom>
            <a:noFill/>
          </p:spPr>
          <p:txBody>
            <a:bodyPr wrap="square" rtlCol="0">
              <a:spAutoFit/>
            </a:bodyPr>
            <a:lstStyle/>
            <a:p>
              <a:pPr algn="ctr"/>
              <a:r>
                <a:rPr lang="es-MX" sz="2400" u="none" dirty="0" smtClean="0">
                  <a:solidFill>
                    <a:srgbClr val="FF0000"/>
                  </a:solidFill>
                  <a:latin typeface="Calibri" pitchFamily="34" charset="0"/>
                </a:rPr>
                <a:t>Convenio de Colaboración Instituto de Física</a:t>
              </a:r>
            </a:p>
            <a:p>
              <a:pPr algn="ctr"/>
              <a:r>
                <a:rPr lang="es-MX" sz="2400" u="none" dirty="0" smtClean="0">
                  <a:solidFill>
                    <a:srgbClr val="FF0000"/>
                  </a:solidFill>
                  <a:latin typeface="Calibri" pitchFamily="34" charset="0"/>
                </a:rPr>
                <a:t> USP – CIMAC, CIQA e </a:t>
              </a:r>
              <a:r>
                <a:rPr lang="es-MX" sz="2400" u="none" dirty="0" err="1" smtClean="0">
                  <a:solidFill>
                    <a:srgbClr val="FF0000"/>
                  </a:solidFill>
                  <a:latin typeface="Calibri" pitchFamily="34" charset="0"/>
                </a:rPr>
                <a:t>IPICyT</a:t>
              </a:r>
              <a:endParaRPr lang="es-MX" sz="2400" u="none" dirty="0">
                <a:solidFill>
                  <a:srgbClr val="FF0000"/>
                </a:solidFill>
                <a:latin typeface="Calibri" pitchFamily="34" charset="0"/>
              </a:endParaRPr>
            </a:p>
          </p:txBody>
        </p:sp>
        <p:sp>
          <p:nvSpPr>
            <p:cNvPr id="4" name="3 CuadroTexto"/>
            <p:cNvSpPr txBox="1"/>
            <p:nvPr/>
          </p:nvSpPr>
          <p:spPr>
            <a:xfrm>
              <a:off x="1303281" y="4204138"/>
              <a:ext cx="6978872" cy="861774"/>
            </a:xfrm>
            <a:prstGeom prst="rect">
              <a:avLst/>
            </a:prstGeom>
            <a:noFill/>
          </p:spPr>
          <p:txBody>
            <a:bodyPr wrap="square" rtlCol="0">
              <a:spAutoFit/>
            </a:bodyPr>
            <a:lstStyle/>
            <a:p>
              <a:r>
                <a:rPr lang="es-MX" sz="1800" i="1" u="none" dirty="0" smtClean="0">
                  <a:solidFill>
                    <a:srgbClr val="353599"/>
                  </a:solidFill>
                  <a:latin typeface="Bookman Old Style" pitchFamily="18" charset="0"/>
                </a:rPr>
                <a:t>Objetivo Inicial:</a:t>
              </a:r>
            </a:p>
            <a:p>
              <a:endParaRPr lang="es-MX" sz="1800" i="1" u="none" dirty="0" smtClean="0">
                <a:solidFill>
                  <a:srgbClr val="353599"/>
                </a:solidFill>
                <a:latin typeface="Bookman Old Style" pitchFamily="18" charset="0"/>
              </a:endParaRPr>
            </a:p>
            <a:p>
              <a:r>
                <a:rPr lang="es-MX" sz="1400" i="1" u="none" dirty="0" smtClean="0">
                  <a:solidFill>
                    <a:srgbClr val="353599"/>
                  </a:solidFill>
                  <a:latin typeface="Bookman Old Style" pitchFamily="18" charset="0"/>
                </a:rPr>
                <a:t>Intercambio de personal: Investigadores y Estudiantes de Posgrado</a:t>
              </a:r>
              <a:endParaRPr lang="es-MX" sz="1400" i="1" u="none" dirty="0">
                <a:solidFill>
                  <a:srgbClr val="353599"/>
                </a:solidFill>
                <a:latin typeface="Bookman Old Style" pitchFamily="18" charset="0"/>
              </a:endParaRPr>
            </a:p>
          </p:txBody>
        </p:sp>
        <p:sp>
          <p:nvSpPr>
            <p:cNvPr id="5" name="4 Rectángulo"/>
            <p:cNvSpPr/>
            <p:nvPr/>
          </p:nvSpPr>
          <p:spPr bwMode="auto">
            <a:xfrm>
              <a:off x="4183117" y="2186152"/>
              <a:ext cx="3510455" cy="31531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sp>
          <p:nvSpPr>
            <p:cNvPr id="6" name="5 Rectángulo redondeado"/>
            <p:cNvSpPr/>
            <p:nvPr/>
          </p:nvSpPr>
          <p:spPr bwMode="auto">
            <a:xfrm>
              <a:off x="4162097" y="2217683"/>
              <a:ext cx="3699641" cy="336331"/>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sp>
          <p:nvSpPr>
            <p:cNvPr id="7" name="6 Rectángulo"/>
            <p:cNvSpPr/>
            <p:nvPr/>
          </p:nvSpPr>
          <p:spPr bwMode="auto">
            <a:xfrm>
              <a:off x="4235669" y="2102069"/>
              <a:ext cx="3405352" cy="38888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sp>
          <p:nvSpPr>
            <p:cNvPr id="8" name="7 Rectángulo"/>
            <p:cNvSpPr/>
            <p:nvPr/>
          </p:nvSpPr>
          <p:spPr bwMode="auto">
            <a:xfrm>
              <a:off x="6547945" y="1597572"/>
              <a:ext cx="1660634" cy="34684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sp>
          <p:nvSpPr>
            <p:cNvPr id="9" name="8 Rectángulo redondeado"/>
            <p:cNvSpPr/>
            <p:nvPr/>
          </p:nvSpPr>
          <p:spPr bwMode="auto">
            <a:xfrm>
              <a:off x="4204138" y="2133600"/>
              <a:ext cx="3342290" cy="399393"/>
            </a:xfrm>
            <a:prstGeom prst="roundRect">
              <a:avLst>
                <a:gd name="adj" fmla="val 32457"/>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dirty="0" smtClean="0">
                <a:ln>
                  <a:noFill/>
                </a:ln>
                <a:solidFill>
                  <a:schemeClr val="tx1"/>
                </a:solidFill>
                <a:effectLst/>
                <a:latin typeface="Arial" pitchFamily="34" charset="0"/>
              </a:endParaRPr>
            </a:p>
          </p:txBody>
        </p:sp>
        <p:pic>
          <p:nvPicPr>
            <p:cNvPr id="10" name="Picture 13" descr="cimav-logoforweb"/>
            <p:cNvPicPr>
              <a:picLocks noChangeAspect="1" noChangeArrowheads="1"/>
            </p:cNvPicPr>
            <p:nvPr/>
          </p:nvPicPr>
          <p:blipFill>
            <a:blip r:embed="rId4" cstate="print"/>
            <a:srcRect/>
            <a:stretch>
              <a:fillRect/>
            </a:stretch>
          </p:blipFill>
          <p:spPr bwMode="auto">
            <a:xfrm>
              <a:off x="1118656" y="5412824"/>
              <a:ext cx="2023931" cy="1103533"/>
            </a:xfrm>
            <a:prstGeom prst="rect">
              <a:avLst/>
            </a:prstGeom>
            <a:noFill/>
            <a:ln w="9525">
              <a:noFill/>
              <a:miter lim="800000"/>
              <a:headEnd/>
              <a:tailEnd/>
            </a:ln>
          </p:spPr>
        </p:pic>
        <p:pic>
          <p:nvPicPr>
            <p:cNvPr id="11" name="Picture 12" descr="CIQA"/>
            <p:cNvPicPr>
              <a:picLocks noChangeAspect="1" noChangeArrowheads="1"/>
            </p:cNvPicPr>
            <p:nvPr/>
          </p:nvPicPr>
          <p:blipFill>
            <a:blip r:embed="rId5" cstate="print"/>
            <a:srcRect/>
            <a:stretch>
              <a:fillRect/>
            </a:stretch>
          </p:blipFill>
          <p:spPr bwMode="auto">
            <a:xfrm>
              <a:off x="3522189" y="5475890"/>
              <a:ext cx="2332067" cy="1064665"/>
            </a:xfrm>
            <a:prstGeom prst="rect">
              <a:avLst/>
            </a:prstGeom>
            <a:noFill/>
            <a:ln w="9525">
              <a:noFill/>
              <a:miter lim="800000"/>
              <a:headEnd/>
              <a:tailEnd/>
            </a:ln>
          </p:spPr>
        </p:pic>
        <p:pic>
          <p:nvPicPr>
            <p:cNvPr id="12" name="Picture 6"/>
            <p:cNvPicPr>
              <a:picLocks noChangeAspect="1" noChangeArrowheads="1"/>
            </p:cNvPicPr>
            <p:nvPr/>
          </p:nvPicPr>
          <p:blipFill>
            <a:blip r:embed="rId6" cstate="print"/>
            <a:srcRect/>
            <a:stretch>
              <a:fillRect/>
            </a:stretch>
          </p:blipFill>
          <p:spPr bwMode="auto">
            <a:xfrm>
              <a:off x="6285187" y="5384773"/>
              <a:ext cx="1178335" cy="1260393"/>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6"/>
          <p:cNvSpPr>
            <a:spLocks noChangeArrowheads="1"/>
          </p:cNvSpPr>
          <p:nvPr/>
        </p:nvSpPr>
        <p:spPr bwMode="auto">
          <a:xfrm>
            <a:off x="485591" y="615290"/>
            <a:ext cx="5258171" cy="661720"/>
          </a:xfrm>
          <a:prstGeom prst="rect">
            <a:avLst/>
          </a:prstGeom>
          <a:noFill/>
          <a:ln w="9525" algn="ctr">
            <a:noFill/>
            <a:miter lim="800000"/>
            <a:headEnd/>
            <a:tailEnd/>
          </a:ln>
        </p:spPr>
        <p:txBody>
          <a:bodyPr wrap="none" bIns="0" anchor="ctr">
            <a:spAutoFit/>
          </a:bodyPr>
          <a:lstStyle/>
          <a:p>
            <a:pPr algn="l"/>
            <a:r>
              <a:rPr lang="es-ES" sz="2000" u="none" dirty="0">
                <a:solidFill>
                  <a:srgbClr val="C00000"/>
                </a:solidFill>
              </a:rPr>
              <a:t>Convenios con </a:t>
            </a:r>
            <a:r>
              <a:rPr lang="es-ES" sz="2000" u="none" dirty="0" smtClean="0">
                <a:solidFill>
                  <a:srgbClr val="C00000"/>
                </a:solidFill>
              </a:rPr>
              <a:t>Instituciones Nacionales</a:t>
            </a:r>
            <a:endParaRPr lang="es-ES" sz="2000" u="none" dirty="0">
              <a:solidFill>
                <a:srgbClr val="C00000"/>
              </a:solidFill>
            </a:endParaRPr>
          </a:p>
          <a:p>
            <a:pPr algn="l"/>
            <a:r>
              <a:rPr lang="es-ES" sz="2000" u="none" dirty="0">
                <a:solidFill>
                  <a:srgbClr val="C00000"/>
                </a:solidFill>
              </a:rPr>
              <a:t>Para la Formación de Recursos </a:t>
            </a:r>
            <a:r>
              <a:rPr lang="es-ES" sz="2000" u="none" dirty="0" smtClean="0">
                <a:solidFill>
                  <a:srgbClr val="C00000"/>
                </a:solidFill>
              </a:rPr>
              <a:t>Humanos</a:t>
            </a:r>
            <a:endParaRPr lang="es-ES" sz="2000" u="none" dirty="0">
              <a:solidFill>
                <a:srgbClr val="C00000"/>
              </a:solidFill>
            </a:endParaRPr>
          </a:p>
        </p:txBody>
      </p:sp>
      <p:sp>
        <p:nvSpPr>
          <p:cNvPr id="29702" name="Rectangle 6"/>
          <p:cNvSpPr>
            <a:spLocks noChangeArrowheads="1"/>
          </p:cNvSpPr>
          <p:nvPr/>
        </p:nvSpPr>
        <p:spPr bwMode="auto">
          <a:xfrm>
            <a:off x="396875" y="5383639"/>
            <a:ext cx="3981450" cy="830997"/>
          </a:xfrm>
          <a:prstGeom prst="rect">
            <a:avLst/>
          </a:prstGeom>
          <a:noFill/>
          <a:ln w="9525" algn="ctr">
            <a:noFill/>
            <a:miter lim="800000"/>
            <a:headEnd/>
            <a:tailEnd/>
          </a:ln>
        </p:spPr>
        <p:txBody>
          <a:bodyPr anchor="ctr">
            <a:spAutoFit/>
          </a:bodyPr>
          <a:lstStyle/>
          <a:p>
            <a:pPr algn="ctr"/>
            <a:r>
              <a:rPr lang="es-MX" sz="1600" u="none" dirty="0">
                <a:solidFill>
                  <a:srgbClr val="003399"/>
                </a:solidFill>
              </a:rPr>
              <a:t>Maestría y Doctorado</a:t>
            </a:r>
          </a:p>
          <a:p>
            <a:pPr algn="ctr"/>
            <a:r>
              <a:rPr lang="es-MX" sz="1600" u="none" dirty="0">
                <a:solidFill>
                  <a:srgbClr val="C00000"/>
                </a:solidFill>
              </a:rPr>
              <a:t> Ciencia de Materiales </a:t>
            </a:r>
          </a:p>
          <a:p>
            <a:pPr algn="ctr"/>
            <a:r>
              <a:rPr lang="es-MX" sz="1600" u="none" dirty="0">
                <a:solidFill>
                  <a:srgbClr val="003399"/>
                </a:solidFill>
              </a:rPr>
              <a:t>(Doctorado en Nanotecnología</a:t>
            </a:r>
            <a:r>
              <a:rPr lang="es-MX" sz="1600" u="none" dirty="0" smtClean="0">
                <a:solidFill>
                  <a:srgbClr val="003399"/>
                </a:solidFill>
              </a:rPr>
              <a:t>)</a:t>
            </a:r>
            <a:endParaRPr lang="es-ES" sz="1600" u="none" dirty="0">
              <a:solidFill>
                <a:srgbClr val="003399"/>
              </a:solidFill>
            </a:endParaRPr>
          </a:p>
        </p:txBody>
      </p:sp>
      <p:pic>
        <p:nvPicPr>
          <p:cNvPr id="29703" name="Picture 7" descr="unison-logo"/>
          <p:cNvPicPr>
            <a:picLocks noChangeAspect="1" noChangeArrowheads="1"/>
          </p:cNvPicPr>
          <p:nvPr/>
        </p:nvPicPr>
        <p:blipFill>
          <a:blip r:embed="rId3" cstate="screen"/>
          <a:srcRect/>
          <a:stretch>
            <a:fillRect/>
          </a:stretch>
        </p:blipFill>
        <p:spPr bwMode="auto">
          <a:xfrm>
            <a:off x="2014537" y="1590676"/>
            <a:ext cx="700087" cy="700088"/>
          </a:xfrm>
          <a:prstGeom prst="rect">
            <a:avLst/>
          </a:prstGeom>
          <a:noFill/>
          <a:ln w="9525">
            <a:noFill/>
            <a:miter lim="800000"/>
            <a:headEnd/>
            <a:tailEnd/>
          </a:ln>
        </p:spPr>
      </p:pic>
      <p:pic>
        <p:nvPicPr>
          <p:cNvPr id="29704" name="Picture 8"/>
          <p:cNvPicPr>
            <a:picLocks noChangeAspect="1" noChangeArrowheads="1"/>
          </p:cNvPicPr>
          <p:nvPr/>
        </p:nvPicPr>
        <p:blipFill>
          <a:blip r:embed="rId4" cstate="screen"/>
          <a:srcRect/>
          <a:stretch>
            <a:fillRect/>
          </a:stretch>
        </p:blipFill>
        <p:spPr bwMode="auto">
          <a:xfrm>
            <a:off x="361951" y="2457450"/>
            <a:ext cx="4166800" cy="3059339"/>
          </a:xfrm>
          <a:prstGeom prst="rect">
            <a:avLst/>
          </a:prstGeom>
          <a:noFill/>
          <a:ln w="9525" algn="ctr">
            <a:noFill/>
            <a:miter lim="800000"/>
            <a:headEnd/>
            <a:tailEnd/>
          </a:ln>
        </p:spPr>
      </p:pic>
      <p:sp>
        <p:nvSpPr>
          <p:cNvPr id="29706" name="Text Box 10"/>
          <p:cNvSpPr txBox="1">
            <a:spLocks noChangeArrowheads="1"/>
          </p:cNvSpPr>
          <p:nvPr/>
        </p:nvSpPr>
        <p:spPr bwMode="auto">
          <a:xfrm>
            <a:off x="1558925" y="2379663"/>
            <a:ext cx="1574800" cy="396875"/>
          </a:xfrm>
          <a:prstGeom prst="rect">
            <a:avLst/>
          </a:prstGeom>
          <a:noFill/>
          <a:ln w="9525" algn="ctr">
            <a:noFill/>
            <a:miter lim="800000"/>
            <a:headEnd/>
            <a:tailEnd/>
          </a:ln>
        </p:spPr>
        <p:txBody>
          <a:bodyPr>
            <a:spAutoFit/>
          </a:bodyPr>
          <a:lstStyle/>
          <a:p>
            <a:pPr algn="ctr">
              <a:spcBef>
                <a:spcPct val="50000"/>
              </a:spcBef>
            </a:pPr>
            <a:r>
              <a:rPr lang="es-MX" sz="2000" u="none" dirty="0">
                <a:solidFill>
                  <a:schemeClr val="accent2"/>
                </a:solidFill>
              </a:rPr>
              <a:t>UNISON</a:t>
            </a:r>
            <a:endParaRPr lang="es-ES" sz="2000" u="none" dirty="0">
              <a:solidFill>
                <a:schemeClr val="accent2"/>
              </a:solidFill>
            </a:endParaRPr>
          </a:p>
        </p:txBody>
      </p:sp>
      <p:pic>
        <p:nvPicPr>
          <p:cNvPr id="13" name="Picture 14" descr="C:\Documents and Settings\momiranda\Mis documentos\Mis archivos recibidos\_DSC0089.jpg"/>
          <p:cNvPicPr>
            <a:picLocks noChangeAspect="1" noChangeArrowheads="1"/>
          </p:cNvPicPr>
          <p:nvPr/>
        </p:nvPicPr>
        <p:blipFill>
          <a:blip r:embed="rId5" cstate="screen"/>
          <a:srcRect/>
          <a:stretch>
            <a:fillRect/>
          </a:stretch>
        </p:blipFill>
        <p:spPr bwMode="auto">
          <a:xfrm>
            <a:off x="5013325" y="2934454"/>
            <a:ext cx="3343402" cy="22359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6" descr="C:\Documents and Settings\momiranda\Escritorio\UT.jpg"/>
          <p:cNvPicPr>
            <a:picLocks noChangeAspect="1" noChangeArrowheads="1"/>
          </p:cNvPicPr>
          <p:nvPr/>
        </p:nvPicPr>
        <p:blipFill>
          <a:blip r:embed="rId6" cstate="screen"/>
          <a:srcRect/>
          <a:stretch>
            <a:fillRect/>
          </a:stretch>
        </p:blipFill>
        <p:spPr bwMode="auto">
          <a:xfrm>
            <a:off x="6518424" y="1773117"/>
            <a:ext cx="730101" cy="556008"/>
          </a:xfrm>
          <a:prstGeom prst="rect">
            <a:avLst/>
          </a:prstGeom>
          <a:noFill/>
        </p:spPr>
      </p:pic>
      <p:pic>
        <p:nvPicPr>
          <p:cNvPr id="18" name="Picture 19" descr="C:\Documents and Settings\momiranda\Escritorio\sep.jpg"/>
          <p:cNvPicPr>
            <a:picLocks noChangeAspect="1" noChangeArrowheads="1"/>
          </p:cNvPicPr>
          <p:nvPr/>
        </p:nvPicPr>
        <p:blipFill>
          <a:blip r:embed="rId7" cstate="screen"/>
          <a:srcRect/>
          <a:stretch>
            <a:fillRect/>
          </a:stretch>
        </p:blipFill>
        <p:spPr bwMode="auto">
          <a:xfrm>
            <a:off x="5640037" y="1838060"/>
            <a:ext cx="850103" cy="473340"/>
          </a:xfrm>
          <a:prstGeom prst="rect">
            <a:avLst/>
          </a:prstGeom>
          <a:noFill/>
        </p:spPr>
      </p:pic>
      <p:sp>
        <p:nvSpPr>
          <p:cNvPr id="19" name="Text Box 10"/>
          <p:cNvSpPr txBox="1">
            <a:spLocks noChangeArrowheads="1"/>
          </p:cNvSpPr>
          <p:nvPr/>
        </p:nvSpPr>
        <p:spPr bwMode="auto">
          <a:xfrm>
            <a:off x="5021310" y="2389406"/>
            <a:ext cx="4343400" cy="400110"/>
          </a:xfrm>
          <a:prstGeom prst="rect">
            <a:avLst/>
          </a:prstGeom>
          <a:noFill/>
          <a:ln w="9525" algn="ctr">
            <a:noFill/>
            <a:miter lim="800000"/>
            <a:headEnd/>
            <a:tailEnd/>
          </a:ln>
        </p:spPr>
        <p:txBody>
          <a:bodyPr wrap="square">
            <a:spAutoFit/>
          </a:bodyPr>
          <a:lstStyle/>
          <a:p>
            <a:pPr>
              <a:spcBef>
                <a:spcPct val="50000"/>
              </a:spcBef>
            </a:pPr>
            <a:r>
              <a:rPr lang="es-MX" sz="2000" u="none" dirty="0" smtClean="0">
                <a:solidFill>
                  <a:schemeClr val="accent2"/>
                </a:solidFill>
              </a:rPr>
              <a:t>Universidades Tecnológicas</a:t>
            </a:r>
            <a:endParaRPr lang="es-ES" sz="2000" u="none" dirty="0">
              <a:solidFill>
                <a:schemeClr val="accent2"/>
              </a:solidFill>
            </a:endParaRPr>
          </a:p>
        </p:txBody>
      </p:sp>
      <p:sp>
        <p:nvSpPr>
          <p:cNvPr id="20" name="19 Rectángulo"/>
          <p:cNvSpPr/>
          <p:nvPr/>
        </p:nvSpPr>
        <p:spPr>
          <a:xfrm>
            <a:off x="5550968" y="5411401"/>
            <a:ext cx="2372764" cy="584775"/>
          </a:xfrm>
          <a:prstGeom prst="rect">
            <a:avLst/>
          </a:prstGeom>
        </p:spPr>
        <p:txBody>
          <a:bodyPr wrap="none">
            <a:spAutoFit/>
          </a:bodyPr>
          <a:lstStyle/>
          <a:p>
            <a:pPr algn="ctr">
              <a:buFont typeface="Arial" pitchFamily="34" charset="0"/>
              <a:buNone/>
            </a:pPr>
            <a:r>
              <a:rPr lang="es-ES" sz="1600" u="none" dirty="0" smtClean="0">
                <a:solidFill>
                  <a:srgbClr val="003399"/>
                </a:solidFill>
                <a:latin typeface="+mn-lt"/>
              </a:rPr>
              <a:t>Maestría Virtual en</a:t>
            </a:r>
          </a:p>
          <a:p>
            <a:pPr algn="ctr">
              <a:buFont typeface="Arial" pitchFamily="34" charset="0"/>
              <a:buNone/>
            </a:pPr>
            <a:r>
              <a:rPr lang="es-ES" sz="1600" u="none" dirty="0" smtClean="0">
                <a:solidFill>
                  <a:srgbClr val="003399"/>
                </a:solidFill>
                <a:latin typeface="+mn-lt"/>
              </a:rPr>
              <a:t>Energías Renovables  </a:t>
            </a:r>
            <a:endParaRPr lang="es-ES" sz="1600" u="none" dirty="0">
              <a:solidFill>
                <a:srgbClr val="003399"/>
              </a:solidFill>
              <a:latin typeface="+mn-lt"/>
            </a:endParaRPr>
          </a:p>
        </p:txBody>
      </p:sp>
      <p:sp>
        <p:nvSpPr>
          <p:cNvPr id="12" name="Rectangle 28"/>
          <p:cNvSpPr>
            <a:spLocks noChangeArrowheads="1"/>
          </p:cNvSpPr>
          <p:nvPr/>
        </p:nvSpPr>
        <p:spPr bwMode="auto">
          <a:xfrm>
            <a:off x="4572001" y="22195"/>
            <a:ext cx="4559300" cy="400110"/>
          </a:xfrm>
          <a:prstGeom prst="rect">
            <a:avLst/>
          </a:prstGeom>
          <a:noFill/>
          <a:ln w="9525">
            <a:noFill/>
            <a:miter lim="800000"/>
            <a:headEnd/>
            <a:tailEnd/>
          </a:ln>
        </p:spPr>
        <p:txBody>
          <a:bodyPr wrap="square" anchor="ctr">
            <a:spAutoFit/>
          </a:bodyPr>
          <a:lstStyle/>
          <a:p>
            <a:pPr marL="1701800" indent="-1701800" algn="r" eaLnBrk="0" hangingPunct="0">
              <a:tabLst>
                <a:tab pos="1701800" algn="l"/>
              </a:tabLst>
              <a:defRPr/>
            </a:pPr>
            <a:r>
              <a:rPr lang="es-ES" sz="2000" u="none" dirty="0" smtClean="0">
                <a:solidFill>
                  <a:srgbClr val="C00000"/>
                </a:solidFill>
              </a:rPr>
              <a:t>Convenios Nacionales</a:t>
            </a:r>
            <a:endParaRPr lang="es-ES" sz="2000" u="none" dirty="0">
              <a:solidFill>
                <a:srgbClr val="C000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568101" y="2408171"/>
            <a:ext cx="5317855" cy="954107"/>
          </a:xfrm>
          <a:prstGeom prst="rect">
            <a:avLst/>
          </a:prstGeom>
          <a:noFill/>
          <a:ln w="9525" algn="ctr">
            <a:noFill/>
            <a:miter lim="800000"/>
            <a:headEnd/>
            <a:tailEnd/>
          </a:ln>
        </p:spPr>
        <p:txBody>
          <a:bodyPr wrap="square">
            <a:spAutoFit/>
          </a:bodyPr>
          <a:lstStyle/>
          <a:p>
            <a:pPr marL="457200" indent="-457200" algn="r">
              <a:buClr>
                <a:schemeClr val="accent2"/>
              </a:buClr>
              <a:buSzPts val="2400"/>
              <a:buAutoNum type="arabicPeriod"/>
            </a:pPr>
            <a:r>
              <a:rPr lang="es-ES_tradnl" sz="3200" u="none" dirty="0" smtClean="0">
                <a:solidFill>
                  <a:srgbClr val="353599"/>
                </a:solidFill>
              </a:rPr>
              <a:t>Lista </a:t>
            </a:r>
            <a:r>
              <a:rPr lang="es-ES_tradnl" sz="3200" u="none" dirty="0">
                <a:solidFill>
                  <a:srgbClr val="353599"/>
                </a:solidFill>
              </a:rPr>
              <a:t>de </a:t>
            </a:r>
            <a:r>
              <a:rPr lang="es-ES_tradnl" sz="3200" u="none" dirty="0" smtClean="0">
                <a:solidFill>
                  <a:srgbClr val="353599"/>
                </a:solidFill>
              </a:rPr>
              <a:t>Asistencia.</a:t>
            </a:r>
          </a:p>
          <a:p>
            <a:pPr marL="457200" indent="-457200" algn="r">
              <a:buClr>
                <a:schemeClr val="accent2"/>
              </a:buClr>
              <a:buSzPts val="2400"/>
            </a:pPr>
            <a:r>
              <a:rPr lang="es-ES_tradnl" sz="2400" u="none" dirty="0" smtClean="0">
                <a:solidFill>
                  <a:srgbClr val="353599"/>
                </a:solidFill>
              </a:rPr>
              <a:t>Declaración </a:t>
            </a:r>
            <a:r>
              <a:rPr lang="es-ES_tradnl" sz="2400" u="none" dirty="0">
                <a:solidFill>
                  <a:srgbClr val="353599"/>
                </a:solidFill>
              </a:rPr>
              <a:t>del Quórum Legal</a:t>
            </a:r>
            <a:endParaRPr lang="es-MX" sz="1800" b="0" u="none" dirty="0">
              <a:solidFill>
                <a:srgbClr val="353599"/>
              </a:solidFill>
            </a:endParaRPr>
          </a:p>
        </p:txBody>
      </p:sp>
      <p:sp>
        <p:nvSpPr>
          <p:cNvPr id="790535" name="Line 7"/>
          <p:cNvSpPr>
            <a:spLocks noChangeShapeType="1"/>
          </p:cNvSpPr>
          <p:nvPr/>
        </p:nvSpPr>
        <p:spPr bwMode="auto">
          <a:xfrm>
            <a:off x="5009744" y="3443591"/>
            <a:ext cx="4134255" cy="6047"/>
          </a:xfrm>
          <a:prstGeom prst="line">
            <a:avLst/>
          </a:prstGeom>
          <a:ln>
            <a:headEnd/>
            <a:tailEn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dirty="0"/>
          </a:p>
        </p:txBody>
      </p:sp>
      <p:sp>
        <p:nvSpPr>
          <p:cNvPr id="4" name="3 Rectángulo"/>
          <p:cNvSpPr/>
          <p:nvPr/>
        </p:nvSpPr>
        <p:spPr>
          <a:xfrm>
            <a:off x="0" y="5164672"/>
            <a:ext cx="8382629" cy="1569660"/>
          </a:xfrm>
          <a:prstGeom prst="rect">
            <a:avLst/>
          </a:prstGeom>
        </p:spPr>
        <p:txBody>
          <a:bodyPr wrap="square">
            <a:spAutoFit/>
          </a:bodyPr>
          <a:lstStyle/>
          <a:p>
            <a:r>
              <a:rPr lang="es-MX" u="none" dirty="0" smtClean="0"/>
              <a:t>CA-O-II-11-01R</a:t>
            </a:r>
          </a:p>
          <a:p>
            <a:r>
              <a:rPr lang="es-MX" u="none" dirty="0" smtClean="0">
                <a:solidFill>
                  <a:schemeClr val="bg1">
                    <a:lumMod val="50000"/>
                  </a:schemeClr>
                </a:solidFill>
              </a:rPr>
              <a:t>El Consejo de Administración aprueba que funjan como Secretario y Prosecretario de la Sesión, el Ing. Hugo Moreno Sánchez y la Lic. Ernestina Pérez Romero,  respectivamente.</a:t>
            </a:r>
          </a:p>
          <a:p>
            <a:endParaRPr lang="es-MX" dirty="0" smtClean="0"/>
          </a:p>
          <a:p>
            <a:endParaRPr lang="es-MX" dirty="0" smtClean="0"/>
          </a:p>
          <a:p>
            <a:r>
              <a:rPr lang="es-MX" u="none" dirty="0" smtClean="0"/>
              <a:t>CA-O-II-11-02R</a:t>
            </a:r>
          </a:p>
          <a:p>
            <a:r>
              <a:rPr lang="es-MX" u="none" dirty="0" smtClean="0">
                <a:solidFill>
                  <a:schemeClr val="bg1">
                    <a:lumMod val="50000"/>
                  </a:schemeClr>
                </a:solidFill>
              </a:rPr>
              <a:t>Una vez verificado el quórum legal por el Secretario de la sesión, se declaró formalmente instalada la Segunda Sesión Ordinaria de 2011 del Consejo de Administración del CIMAV.</a:t>
            </a:r>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4"/>
          <p:cNvPicPr>
            <a:picLocks noChangeAspect="1" noChangeArrowheads="1"/>
          </p:cNvPicPr>
          <p:nvPr/>
        </p:nvPicPr>
        <p:blipFill>
          <a:blip r:embed="rId3" cstate="screen"/>
          <a:srcRect t="3413" b="3575"/>
          <a:stretch>
            <a:fillRect/>
          </a:stretch>
        </p:blipFill>
        <p:spPr bwMode="auto">
          <a:xfrm>
            <a:off x="0" y="428017"/>
            <a:ext cx="9144000" cy="6429983"/>
          </a:xfrm>
          <a:prstGeom prst="rect">
            <a:avLst/>
          </a:prstGeom>
          <a:noFill/>
          <a:ln w="9525" algn="ctr">
            <a:noFill/>
            <a:miter lim="800000"/>
            <a:headEnd/>
            <a:tailEnd/>
          </a:ln>
        </p:spPr>
      </p:pic>
      <p:sp>
        <p:nvSpPr>
          <p:cNvPr id="32772" name="Content Placeholder 2"/>
          <p:cNvSpPr>
            <a:spLocks/>
          </p:cNvSpPr>
          <p:nvPr/>
        </p:nvSpPr>
        <p:spPr bwMode="auto">
          <a:xfrm>
            <a:off x="191072" y="1629960"/>
            <a:ext cx="8458200" cy="6040081"/>
          </a:xfrm>
          <a:prstGeom prst="rect">
            <a:avLst/>
          </a:prstGeom>
          <a:noFill/>
          <a:ln w="9525">
            <a:noFill/>
            <a:miter lim="800000"/>
            <a:headEnd/>
            <a:tailEnd/>
          </a:ln>
        </p:spPr>
        <p:txBody>
          <a:bodyPr/>
          <a:lstStyle/>
          <a:p>
            <a:pPr marL="342900" indent="-342900" algn="l"/>
            <a:r>
              <a:rPr lang="es-MX" sz="2000" u="none" dirty="0" smtClean="0">
                <a:solidFill>
                  <a:srgbClr val="A50021"/>
                </a:solidFill>
              </a:rPr>
              <a:t>Objetivo General</a:t>
            </a:r>
          </a:p>
          <a:p>
            <a:pPr marL="342900" indent="-342900" algn="l"/>
            <a:r>
              <a:rPr lang="es-MX" sz="1800" b="0" u="none" dirty="0">
                <a:solidFill>
                  <a:schemeClr val="folHlink"/>
                </a:solidFill>
              </a:rPr>
              <a:t>Formar expertos en </a:t>
            </a:r>
            <a:r>
              <a:rPr lang="es-MX" sz="1800" b="0" u="none" dirty="0" smtClean="0">
                <a:solidFill>
                  <a:schemeClr val="folHlink"/>
                </a:solidFill>
              </a:rPr>
              <a:t>cinco áreas</a:t>
            </a:r>
          </a:p>
          <a:p>
            <a:pPr marL="342900" indent="-342900" algn="l"/>
            <a:r>
              <a:rPr lang="es-MX" sz="1800" b="0" u="none" dirty="0" smtClean="0">
                <a:solidFill>
                  <a:schemeClr val="folHlink"/>
                </a:solidFill>
              </a:rPr>
              <a:t>     -solar </a:t>
            </a:r>
            <a:r>
              <a:rPr lang="es-MX" sz="1800" b="0" u="none" dirty="0">
                <a:solidFill>
                  <a:schemeClr val="folHlink"/>
                </a:solidFill>
              </a:rPr>
              <a:t>térmica</a:t>
            </a:r>
            <a:r>
              <a:rPr lang="es-MX" sz="1800" b="0" u="none" dirty="0" smtClean="0">
                <a:solidFill>
                  <a:schemeClr val="folHlink"/>
                </a:solidFill>
              </a:rPr>
              <a:t>,  -solar </a:t>
            </a:r>
            <a:r>
              <a:rPr lang="es-MX" sz="1800" b="0" u="none" dirty="0" err="1">
                <a:solidFill>
                  <a:schemeClr val="folHlink"/>
                </a:solidFill>
              </a:rPr>
              <a:t>fotovoltáica</a:t>
            </a:r>
            <a:endParaRPr lang="es-MX" sz="1800" b="0" u="none" dirty="0">
              <a:solidFill>
                <a:schemeClr val="folHlink"/>
              </a:solidFill>
            </a:endParaRPr>
          </a:p>
          <a:p>
            <a:pPr marL="342900" indent="-342900" algn="l"/>
            <a:r>
              <a:rPr lang="es-MX" sz="1800" b="0" u="none" dirty="0" smtClean="0">
                <a:solidFill>
                  <a:schemeClr val="folHlink"/>
                </a:solidFill>
              </a:rPr>
              <a:t>     -eólica</a:t>
            </a:r>
            <a:r>
              <a:rPr lang="es-MX" sz="1800" b="0" u="none" dirty="0">
                <a:solidFill>
                  <a:schemeClr val="folHlink"/>
                </a:solidFill>
              </a:rPr>
              <a:t>, </a:t>
            </a:r>
            <a:r>
              <a:rPr lang="es-MX" sz="1800" b="0" u="none" dirty="0" smtClean="0">
                <a:solidFill>
                  <a:schemeClr val="folHlink"/>
                </a:solidFill>
              </a:rPr>
              <a:t>  -biomasa y    -eficiencia energética. </a:t>
            </a:r>
            <a:endParaRPr lang="es-MX" sz="1800" b="0" u="none" dirty="0">
              <a:solidFill>
                <a:schemeClr val="folHlink"/>
              </a:solidFill>
            </a:endParaRPr>
          </a:p>
          <a:p>
            <a:pPr marL="342900" indent="-342900" algn="l"/>
            <a:endParaRPr lang="es-MX" sz="2000" u="none" dirty="0" smtClean="0">
              <a:solidFill>
                <a:srgbClr val="A50021"/>
              </a:solidFill>
            </a:endParaRPr>
          </a:p>
          <a:p>
            <a:pPr marL="342900" indent="-342900" algn="l"/>
            <a:r>
              <a:rPr lang="es-MX" sz="2000" u="none" dirty="0" smtClean="0">
                <a:solidFill>
                  <a:srgbClr val="A50021"/>
                </a:solidFill>
              </a:rPr>
              <a:t>Estructura </a:t>
            </a:r>
            <a:r>
              <a:rPr lang="es-MX" sz="2000" u="none" dirty="0">
                <a:solidFill>
                  <a:srgbClr val="A50021"/>
                </a:solidFill>
              </a:rPr>
              <a:t>de la </a:t>
            </a:r>
            <a:r>
              <a:rPr lang="es-MX" sz="2000" u="none" dirty="0" smtClean="0">
                <a:solidFill>
                  <a:srgbClr val="A50021"/>
                </a:solidFill>
              </a:rPr>
              <a:t>Maestría</a:t>
            </a:r>
            <a:r>
              <a:rPr lang="es-MX" sz="2400" b="0" u="none" dirty="0" smtClean="0"/>
              <a:t>  </a:t>
            </a:r>
            <a:endParaRPr lang="es-MX" sz="1800" b="0" u="none" dirty="0" smtClean="0">
              <a:solidFill>
                <a:schemeClr val="folHlink"/>
              </a:solidFill>
            </a:endParaRPr>
          </a:p>
          <a:p>
            <a:pPr marL="342900" indent="-342900" algn="l">
              <a:buFont typeface="Wingdings" pitchFamily="2" charset="2"/>
              <a:buChar char="ü"/>
            </a:pPr>
            <a:r>
              <a:rPr lang="es-MX" sz="1800" b="0" u="none" dirty="0" smtClean="0">
                <a:solidFill>
                  <a:schemeClr val="folHlink"/>
                </a:solidFill>
              </a:rPr>
              <a:t>   Claustro de Profesores de diversas instituciones (CIMAV)</a:t>
            </a:r>
            <a:endParaRPr lang="es-MX" sz="1800" b="0" u="none" dirty="0">
              <a:solidFill>
                <a:schemeClr val="folHlink"/>
              </a:solidFill>
            </a:endParaRPr>
          </a:p>
          <a:p>
            <a:pPr marL="342900" indent="-342900" algn="l">
              <a:buFont typeface="Wingdings" pitchFamily="2" charset="2"/>
              <a:buChar char="ü"/>
            </a:pPr>
            <a:r>
              <a:rPr lang="es-MX" sz="1800" b="0" u="none" dirty="0" smtClean="0">
                <a:solidFill>
                  <a:schemeClr val="folHlink"/>
                </a:solidFill>
              </a:rPr>
              <a:t>   </a:t>
            </a:r>
            <a:r>
              <a:rPr lang="es-MX" sz="1800" b="0" u="none" dirty="0">
                <a:solidFill>
                  <a:schemeClr val="folHlink"/>
                </a:solidFill>
              </a:rPr>
              <a:t>CIMAV otorgará el grado</a:t>
            </a:r>
          </a:p>
          <a:p>
            <a:pPr marL="342900" indent="-342900" algn="l">
              <a:buFont typeface="Wingdings" pitchFamily="2" charset="2"/>
              <a:buChar char="ü"/>
            </a:pPr>
            <a:r>
              <a:rPr lang="es-MX" sz="1800" b="0" u="none" dirty="0">
                <a:solidFill>
                  <a:schemeClr val="folHlink"/>
                </a:solidFill>
              </a:rPr>
              <a:t>  </a:t>
            </a:r>
            <a:r>
              <a:rPr lang="es-MX" sz="1800" b="0" u="none" dirty="0" smtClean="0">
                <a:solidFill>
                  <a:schemeClr val="folHlink"/>
                </a:solidFill>
              </a:rPr>
              <a:t> 80 alumnos </a:t>
            </a:r>
            <a:r>
              <a:rPr lang="es-MX" sz="1800" b="0" u="none" dirty="0">
                <a:solidFill>
                  <a:schemeClr val="folHlink"/>
                </a:solidFill>
              </a:rPr>
              <a:t>de las  </a:t>
            </a:r>
            <a:r>
              <a:rPr lang="es-MX" sz="1800" b="0" u="none" dirty="0" err="1" smtClean="0">
                <a:solidFill>
                  <a:schemeClr val="folHlink"/>
                </a:solidFill>
              </a:rPr>
              <a:t>UT´s</a:t>
            </a:r>
            <a:r>
              <a:rPr lang="es-MX" sz="1800" b="0" u="none" dirty="0" smtClean="0">
                <a:solidFill>
                  <a:schemeClr val="folHlink"/>
                </a:solidFill>
              </a:rPr>
              <a:t> (compromiso 250 alumnos)</a:t>
            </a:r>
            <a:endParaRPr lang="es-MX" sz="1800" b="0" u="none" dirty="0">
              <a:solidFill>
                <a:schemeClr val="folHlink"/>
              </a:solidFill>
            </a:endParaRPr>
          </a:p>
          <a:p>
            <a:pPr marL="342900" indent="-342900" algn="l">
              <a:buFont typeface="Wingdings" pitchFamily="2" charset="2"/>
              <a:buChar char="ü"/>
            </a:pPr>
            <a:r>
              <a:rPr lang="es-MX" sz="1800" b="0" u="none" dirty="0" smtClean="0">
                <a:solidFill>
                  <a:schemeClr val="folHlink"/>
                </a:solidFill>
              </a:rPr>
              <a:t>   7 ciudades sedes: Chihuahua, Guadalajara, Puebla, Nuevo Laredo,                                     </a:t>
            </a:r>
          </a:p>
          <a:p>
            <a:pPr marL="342900" indent="-342900" algn="l"/>
            <a:r>
              <a:rPr lang="es-MX" sz="1800" b="0" u="none" dirty="0" smtClean="0">
                <a:solidFill>
                  <a:schemeClr val="folHlink"/>
                </a:solidFill>
              </a:rPr>
              <a:t>        Campeche, San Juan del Río y Tijuana.</a:t>
            </a:r>
          </a:p>
          <a:p>
            <a:pPr marL="342900" indent="-342900" algn="l"/>
            <a:endParaRPr lang="es-MX" sz="1800" b="0" u="none" dirty="0" smtClean="0">
              <a:solidFill>
                <a:schemeClr val="folHlink"/>
              </a:solidFill>
            </a:endParaRPr>
          </a:p>
          <a:p>
            <a:pPr marL="342900" indent="-342900" algn="l"/>
            <a:r>
              <a:rPr lang="es-MX" sz="2000" u="none" dirty="0" smtClean="0">
                <a:solidFill>
                  <a:srgbClr val="A50021"/>
                </a:solidFill>
              </a:rPr>
              <a:t>Planes Futuros:</a:t>
            </a:r>
          </a:p>
          <a:p>
            <a:pPr marL="342900" indent="-342900" algn="l">
              <a:buFont typeface="Wingdings" pitchFamily="2" charset="2"/>
              <a:buChar char="ü"/>
            </a:pPr>
            <a:r>
              <a:rPr lang="es-MX" sz="1800" b="0" u="none" dirty="0" smtClean="0">
                <a:solidFill>
                  <a:schemeClr val="folHlink"/>
                </a:solidFill>
              </a:rPr>
              <a:t>  Grado Conjunto UT San Juan del Río Querétaro</a:t>
            </a:r>
          </a:p>
          <a:p>
            <a:pPr marL="342900" indent="-342900" algn="l">
              <a:buFont typeface="Wingdings" pitchFamily="2" charset="2"/>
              <a:buChar char="ü"/>
            </a:pPr>
            <a:r>
              <a:rPr lang="es-MX" sz="1800" b="0" u="none" dirty="0" smtClean="0">
                <a:solidFill>
                  <a:schemeClr val="folHlink"/>
                </a:solidFill>
              </a:rPr>
              <a:t>  Mejores Estudiantes a Doctorado</a:t>
            </a:r>
          </a:p>
          <a:p>
            <a:pPr marL="342900" indent="-342900" algn="l"/>
            <a:endParaRPr lang="es-MX" sz="1800" b="0" u="none" dirty="0" smtClean="0">
              <a:solidFill>
                <a:schemeClr val="folHlink"/>
              </a:solidFill>
            </a:endParaRPr>
          </a:p>
          <a:p>
            <a:pPr marL="342900" indent="-342900" algn="l"/>
            <a:endParaRPr lang="es-MX" sz="2000" u="none" dirty="0" smtClean="0">
              <a:solidFill>
                <a:srgbClr val="A50021"/>
              </a:solidFill>
            </a:endParaRPr>
          </a:p>
          <a:p>
            <a:pPr marL="342900" indent="-342900" algn="l"/>
            <a:endParaRPr lang="es-MX" sz="2000" u="none" dirty="0" smtClean="0">
              <a:solidFill>
                <a:srgbClr val="A50021"/>
              </a:solidFill>
            </a:endParaRPr>
          </a:p>
          <a:p>
            <a:pPr marL="342900" indent="-342900" algn="l"/>
            <a:endParaRPr lang="es-MX" sz="1800" b="0" u="none" dirty="0">
              <a:solidFill>
                <a:schemeClr val="folHlink"/>
              </a:solidFill>
            </a:endParaRPr>
          </a:p>
        </p:txBody>
      </p:sp>
      <p:sp>
        <p:nvSpPr>
          <p:cNvPr id="32773" name="Rectangle 10"/>
          <p:cNvSpPr>
            <a:spLocks noChangeArrowheads="1"/>
          </p:cNvSpPr>
          <p:nvPr/>
        </p:nvSpPr>
        <p:spPr bwMode="auto">
          <a:xfrm>
            <a:off x="221668" y="677949"/>
            <a:ext cx="10955848" cy="1015663"/>
          </a:xfrm>
          <a:prstGeom prst="rect">
            <a:avLst/>
          </a:prstGeom>
          <a:noFill/>
          <a:ln w="9525" algn="ctr">
            <a:noFill/>
            <a:miter lim="800000"/>
            <a:headEnd/>
            <a:tailEnd/>
          </a:ln>
        </p:spPr>
        <p:txBody>
          <a:bodyPr wrap="square" anchor="ctr">
            <a:spAutoFit/>
          </a:bodyPr>
          <a:lstStyle/>
          <a:p>
            <a:endParaRPr lang="es-ES_tradnl" sz="2000" u="none" dirty="0">
              <a:solidFill>
                <a:srgbClr val="C00000"/>
              </a:solidFill>
              <a:latin typeface="+mn-lt"/>
            </a:endParaRPr>
          </a:p>
          <a:p>
            <a:r>
              <a:rPr lang="es-MX" sz="2000" u="none" dirty="0" smtClean="0">
                <a:solidFill>
                  <a:srgbClr val="C00000"/>
                </a:solidFill>
                <a:latin typeface="+mn-lt"/>
              </a:rPr>
              <a:t>Inauguración de la Maestría en Energías Renovables</a:t>
            </a:r>
            <a:endParaRPr lang="es-ES_tradnl" sz="2000" u="none" dirty="0">
              <a:solidFill>
                <a:srgbClr val="C00000"/>
              </a:solidFill>
              <a:latin typeface="+mn-lt"/>
            </a:endParaRPr>
          </a:p>
          <a:p>
            <a:endParaRPr lang="es-ES_tradnl" sz="2000" u="none" dirty="0">
              <a:solidFill>
                <a:srgbClr val="C00000"/>
              </a:solidFill>
              <a:latin typeface="+mn-lt"/>
            </a:endParaRPr>
          </a:p>
        </p:txBody>
      </p:sp>
      <p:sp>
        <p:nvSpPr>
          <p:cNvPr id="32775" name="Rectangle 16"/>
          <p:cNvSpPr>
            <a:spLocks noChangeArrowheads="1"/>
          </p:cNvSpPr>
          <p:nvPr/>
        </p:nvSpPr>
        <p:spPr bwMode="auto">
          <a:xfrm>
            <a:off x="495300" y="3467100"/>
            <a:ext cx="7937500" cy="2540000"/>
          </a:xfrm>
          <a:prstGeom prst="rect">
            <a:avLst/>
          </a:prstGeom>
          <a:noFill/>
          <a:ln w="9525" algn="ctr">
            <a:noFill/>
            <a:miter lim="800000"/>
            <a:headEnd/>
            <a:tailEnd/>
          </a:ln>
          <a:effectLst>
            <a:prstShdw prst="shdw12">
              <a:srgbClr val="808080">
                <a:alpha val="50000"/>
              </a:srgbClr>
            </a:prstShdw>
          </a:effectLst>
        </p:spPr>
        <p:txBody>
          <a:bodyPr wrap="none" anchor="ctr"/>
          <a:lstStyle/>
          <a:p>
            <a:endParaRPr lang="es-MX"/>
          </a:p>
        </p:txBody>
      </p:sp>
      <p:pic>
        <p:nvPicPr>
          <p:cNvPr id="1026" name="Picture 2"/>
          <p:cNvPicPr>
            <a:picLocks noChangeAspect="1" noChangeArrowheads="1"/>
          </p:cNvPicPr>
          <p:nvPr/>
        </p:nvPicPr>
        <p:blipFill>
          <a:blip r:embed="rId4" cstate="screen"/>
          <a:srcRect/>
          <a:stretch>
            <a:fillRect/>
          </a:stretch>
        </p:blipFill>
        <p:spPr bwMode="auto">
          <a:xfrm>
            <a:off x="5546291" y="1441736"/>
            <a:ext cx="2762250" cy="1828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28"/>
          <p:cNvSpPr>
            <a:spLocks noChangeArrowheads="1"/>
          </p:cNvSpPr>
          <p:nvPr/>
        </p:nvSpPr>
        <p:spPr bwMode="auto">
          <a:xfrm>
            <a:off x="4584700" y="100014"/>
            <a:ext cx="4559300" cy="400110"/>
          </a:xfrm>
          <a:prstGeom prst="rect">
            <a:avLst/>
          </a:prstGeom>
          <a:noFill/>
          <a:ln w="9525">
            <a:noFill/>
            <a:miter lim="800000"/>
            <a:headEnd/>
            <a:tailEnd/>
          </a:ln>
        </p:spPr>
        <p:txBody>
          <a:bodyPr wrap="square" anchor="ctr">
            <a:spAutoFit/>
          </a:bodyPr>
          <a:lstStyle/>
          <a:p>
            <a:pPr marL="1701800" indent="-1701800" algn="r" eaLnBrk="0" hangingPunct="0">
              <a:tabLst>
                <a:tab pos="1701800" algn="l"/>
              </a:tabLst>
              <a:defRPr/>
            </a:pPr>
            <a:r>
              <a:rPr lang="es-ES" sz="2000" u="none" dirty="0" smtClean="0">
                <a:solidFill>
                  <a:srgbClr val="C00000"/>
                </a:solidFill>
              </a:rPr>
              <a:t>Convenios Nacionales</a:t>
            </a:r>
            <a:endParaRPr lang="es-ES" sz="2000" u="none" dirty="0">
              <a:solidFill>
                <a:srgbClr val="C00000"/>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a:grpSpLocks/>
          </p:cNvGrpSpPr>
          <p:nvPr/>
        </p:nvGrpSpPr>
        <p:grpSpPr bwMode="auto">
          <a:xfrm>
            <a:off x="0" y="114300"/>
            <a:ext cx="9144000" cy="1044798"/>
            <a:chOff x="0" y="0"/>
            <a:chExt cx="5760" cy="723"/>
          </a:xfrm>
        </p:grpSpPr>
        <p:sp>
          <p:nvSpPr>
            <p:cNvPr id="22536" name="Rectangle 37"/>
            <p:cNvSpPr>
              <a:spLocks noChangeArrowheads="1"/>
            </p:cNvSpPr>
            <p:nvPr/>
          </p:nvSpPr>
          <p:spPr bwMode="auto">
            <a:xfrm>
              <a:off x="0" y="0"/>
              <a:ext cx="5760" cy="527"/>
            </a:xfrm>
            <a:prstGeom prst="rect">
              <a:avLst/>
            </a:prstGeom>
            <a:solidFill>
              <a:schemeClr val="bg1"/>
            </a:solidFill>
            <a:ln w="9525">
              <a:noFill/>
              <a:miter lim="800000"/>
              <a:headEnd/>
              <a:tailEnd/>
            </a:ln>
          </p:spPr>
          <p:txBody>
            <a:bodyPr wrap="none" anchor="ctr"/>
            <a:lstStyle/>
            <a:p>
              <a:pPr algn="r"/>
              <a:endParaRPr lang="es-MX"/>
            </a:p>
          </p:txBody>
        </p:sp>
        <p:pic>
          <p:nvPicPr>
            <p:cNvPr id="22537" name="Picture 38" descr="firma_conacyt">
              <a:hlinkClick r:id="rId3"/>
            </p:cNvPr>
            <p:cNvPicPr>
              <a:picLocks noChangeAspect="1" noChangeArrowheads="1"/>
            </p:cNvPicPr>
            <p:nvPr/>
          </p:nvPicPr>
          <p:blipFill>
            <a:blip r:embed="rId4" cstate="print"/>
            <a:srcRect/>
            <a:stretch>
              <a:fillRect/>
            </a:stretch>
          </p:blipFill>
          <p:spPr bwMode="auto">
            <a:xfrm>
              <a:off x="91" y="126"/>
              <a:ext cx="657" cy="503"/>
            </a:xfrm>
            <a:prstGeom prst="rect">
              <a:avLst/>
            </a:prstGeom>
            <a:noFill/>
            <a:ln w="9525">
              <a:noFill/>
              <a:miter lim="800000"/>
              <a:headEnd/>
              <a:tailEnd/>
            </a:ln>
          </p:spPr>
        </p:pic>
        <p:pic>
          <p:nvPicPr>
            <p:cNvPr id="22538" name="Picture 3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677" y="148"/>
              <a:ext cx="1032" cy="575"/>
            </a:xfrm>
            <a:prstGeom prst="rect">
              <a:avLst/>
            </a:prstGeom>
            <a:noFill/>
            <a:ln w="9525">
              <a:noFill/>
              <a:miter lim="800000"/>
              <a:headEnd/>
              <a:tailEnd/>
            </a:ln>
          </p:spPr>
        </p:pic>
        <p:pic>
          <p:nvPicPr>
            <p:cNvPr id="22540" name="Picture 41" descr="lg_i2t2"/>
            <p:cNvPicPr>
              <a:picLocks noChangeAspect="1" noChangeArrowheads="1"/>
            </p:cNvPicPr>
            <p:nvPr/>
          </p:nvPicPr>
          <p:blipFill>
            <a:blip r:embed="rId6" cstate="print"/>
            <a:srcRect/>
            <a:stretch>
              <a:fillRect/>
            </a:stretch>
          </p:blipFill>
          <p:spPr bwMode="auto">
            <a:xfrm>
              <a:off x="1676" y="138"/>
              <a:ext cx="1577" cy="510"/>
            </a:xfrm>
            <a:prstGeom prst="rect">
              <a:avLst/>
            </a:prstGeom>
            <a:noFill/>
            <a:ln w="9525">
              <a:noFill/>
              <a:miter lim="800000"/>
              <a:headEnd/>
              <a:tailEnd/>
            </a:ln>
          </p:spPr>
        </p:pic>
      </p:grpSp>
      <p:sp>
        <p:nvSpPr>
          <p:cNvPr id="20594" name="Text Box 114"/>
          <p:cNvSpPr txBox="1">
            <a:spLocks noChangeArrowheads="1"/>
          </p:cNvSpPr>
          <p:nvPr/>
        </p:nvSpPr>
        <p:spPr bwMode="auto">
          <a:xfrm>
            <a:off x="27292" y="2627953"/>
            <a:ext cx="9144000" cy="1200329"/>
          </a:xfrm>
          <a:prstGeom prst="rect">
            <a:avLst/>
          </a:prstGeom>
          <a:solidFill>
            <a:schemeClr val="bg1">
              <a:lumMod val="50000"/>
            </a:schemeClr>
          </a:solidFill>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s-ES" sz="2400" u="none" dirty="0" smtClean="0">
                <a:solidFill>
                  <a:schemeClr val="bg1"/>
                </a:solidFill>
                <a:latin typeface="Arial" pitchFamily="34" charset="0"/>
                <a:cs typeface="+mn-cs"/>
              </a:rPr>
              <a:t>82 ESTUDIANTES GRADUADOS</a:t>
            </a:r>
          </a:p>
          <a:p>
            <a:pPr algn="ctr">
              <a:defRPr/>
            </a:pPr>
            <a:r>
              <a:rPr lang="es-ES" sz="2400" u="none" dirty="0" smtClean="0">
                <a:solidFill>
                  <a:schemeClr val="bg1"/>
                </a:solidFill>
                <a:latin typeface="Arial" pitchFamily="34" charset="0"/>
                <a:cs typeface="+mn-cs"/>
              </a:rPr>
              <a:t>28 </a:t>
            </a:r>
            <a:r>
              <a:rPr lang="es-ES" sz="2400" u="none" dirty="0">
                <a:solidFill>
                  <a:schemeClr val="bg1"/>
                </a:solidFill>
                <a:latin typeface="Arial" pitchFamily="34" charset="0"/>
                <a:cs typeface="+mn-cs"/>
              </a:rPr>
              <a:t>cursando estudios </a:t>
            </a:r>
            <a:endParaRPr lang="es-ES" sz="2400" u="none" dirty="0" smtClean="0">
              <a:solidFill>
                <a:schemeClr val="bg1"/>
              </a:solidFill>
              <a:latin typeface="Arial" pitchFamily="34" charset="0"/>
              <a:cs typeface="+mn-cs"/>
            </a:endParaRPr>
          </a:p>
          <a:p>
            <a:pPr algn="ctr">
              <a:defRPr/>
            </a:pPr>
            <a:r>
              <a:rPr lang="es-ES" sz="2400" u="none" dirty="0" smtClean="0">
                <a:solidFill>
                  <a:schemeClr val="bg1"/>
                </a:solidFill>
                <a:latin typeface="Arial" pitchFamily="34" charset="0"/>
                <a:cs typeface="+mn-cs"/>
              </a:rPr>
              <a:t>(</a:t>
            </a:r>
            <a:r>
              <a:rPr lang="es-ES" sz="2400" u="none" dirty="0">
                <a:solidFill>
                  <a:schemeClr val="bg1"/>
                </a:solidFill>
                <a:latin typeface="Arial" pitchFamily="34" charset="0"/>
                <a:cs typeface="+mn-cs"/>
              </a:rPr>
              <a:t>3ª generación)</a:t>
            </a:r>
          </a:p>
        </p:txBody>
      </p:sp>
      <p:sp>
        <p:nvSpPr>
          <p:cNvPr id="14" name="TextBox 13"/>
          <p:cNvSpPr txBox="1"/>
          <p:nvPr/>
        </p:nvSpPr>
        <p:spPr>
          <a:xfrm>
            <a:off x="2401215" y="1221472"/>
            <a:ext cx="4366773" cy="1200329"/>
          </a:xfrm>
          <a:prstGeom prst="rect">
            <a:avLst/>
          </a:prstGeom>
          <a:noFill/>
        </p:spPr>
        <p:txBody>
          <a:bodyPr wrap="none" rtlCol="0">
            <a:spAutoFit/>
          </a:bodyPr>
          <a:lstStyle/>
          <a:p>
            <a:pPr algn="ctr"/>
            <a:r>
              <a:rPr lang="es-MX" sz="2400" u="none" dirty="0" smtClean="0">
                <a:solidFill>
                  <a:srgbClr val="003399"/>
                </a:solidFill>
                <a:effectLst>
                  <a:reflection blurRad="6350" stA="55000" endA="300" endPos="45500" dir="5400000" sy="-100000" algn="bl" rotWithShape="0"/>
                </a:effectLst>
              </a:rPr>
              <a:t>MAESTRÍA EN</a:t>
            </a:r>
          </a:p>
          <a:p>
            <a:pPr algn="ctr"/>
            <a:r>
              <a:rPr lang="es-MX" sz="2400" u="none" dirty="0" smtClean="0">
                <a:solidFill>
                  <a:srgbClr val="003399"/>
                </a:solidFill>
                <a:effectLst>
                  <a:reflection blurRad="6350" stA="55000" endA="300" endPos="45500" dir="5400000" sy="-100000" algn="bl" rotWithShape="0"/>
                </a:effectLst>
              </a:rPr>
              <a:t>COMERCIALIZACIÓN</a:t>
            </a:r>
          </a:p>
          <a:p>
            <a:pPr algn="ctr"/>
            <a:r>
              <a:rPr lang="es-MX" sz="2400" u="none" dirty="0" smtClean="0">
                <a:solidFill>
                  <a:srgbClr val="003399"/>
                </a:solidFill>
                <a:effectLst>
                  <a:reflection blurRad="6350" stA="55000" endA="300" endPos="45500" dir="5400000" sy="-100000" algn="bl" rotWithShape="0"/>
                </a:effectLst>
              </a:rPr>
              <a:t>DE CIENCIA Y TECNOLOGÍA</a:t>
            </a:r>
            <a:endParaRPr lang="en-US" sz="2400" u="none" dirty="0">
              <a:solidFill>
                <a:srgbClr val="003399"/>
              </a:solidFill>
              <a:effectLst>
                <a:reflection blurRad="6350" stA="55000" endA="300" endPos="45500" dir="5400000" sy="-100000" algn="bl" rotWithShape="0"/>
              </a:effectLst>
            </a:endParaRPr>
          </a:p>
        </p:txBody>
      </p:sp>
      <p:graphicFrame>
        <p:nvGraphicFramePr>
          <p:cNvPr id="13" name="12 Tabla"/>
          <p:cNvGraphicFramePr>
            <a:graphicFrameLocks noGrp="1"/>
          </p:cNvGraphicFramePr>
          <p:nvPr/>
        </p:nvGraphicFramePr>
        <p:xfrm>
          <a:off x="457675" y="4258100"/>
          <a:ext cx="4032438" cy="1960239"/>
        </p:xfrm>
        <a:graphic>
          <a:graphicData uri="http://schemas.openxmlformats.org/drawingml/2006/table">
            <a:tbl>
              <a:tblPr/>
              <a:tblGrid>
                <a:gridCol w="2372022"/>
                <a:gridCol w="948809"/>
                <a:gridCol w="711607"/>
              </a:tblGrid>
              <a:tr h="281788">
                <a:tc>
                  <a:txBody>
                    <a:bodyPr/>
                    <a:lstStyle/>
                    <a:p>
                      <a:pPr marL="0" marR="0" algn="ctr" fontAlgn="b">
                        <a:lnSpc>
                          <a:spcPts val="1290"/>
                        </a:lnSpc>
                        <a:spcBef>
                          <a:spcPts val="0"/>
                        </a:spcBef>
                        <a:spcAft>
                          <a:spcPts val="0"/>
                        </a:spcAft>
                      </a:pPr>
                      <a:r>
                        <a:rPr lang="es-ES" sz="1200" b="1" kern="1200" dirty="0">
                          <a:solidFill>
                            <a:srgbClr val="FFFFFF"/>
                          </a:solidFill>
                          <a:latin typeface="Arial"/>
                          <a:ea typeface="Times New Roman"/>
                          <a:cs typeface="Times New Roman"/>
                        </a:rPr>
                        <a:t>Por Tipo de Organización</a:t>
                      </a:r>
                      <a:endParaRPr lang="en-US" sz="1100" dirty="0">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algn="ctr" fontAlgn="ctr">
                        <a:lnSpc>
                          <a:spcPts val="1290"/>
                        </a:lnSpc>
                        <a:spcBef>
                          <a:spcPts val="0"/>
                        </a:spcBef>
                        <a:spcAft>
                          <a:spcPts val="0"/>
                        </a:spcAft>
                      </a:pPr>
                      <a:r>
                        <a:rPr lang="es-ES" sz="1200" b="1" kern="1200" dirty="0">
                          <a:solidFill>
                            <a:srgbClr val="FFFFFF"/>
                          </a:solidFill>
                          <a:latin typeface="Arial"/>
                          <a:ea typeface="Times New Roman"/>
                          <a:cs typeface="Times New Roman"/>
                        </a:rPr>
                        <a:t>Alumnos</a:t>
                      </a:r>
                      <a:endParaRPr lang="en-US" sz="1100" dirty="0">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algn="ctr" fontAlgn="b">
                        <a:lnSpc>
                          <a:spcPts val="1290"/>
                        </a:lnSpc>
                        <a:spcBef>
                          <a:spcPts val="0"/>
                        </a:spcBef>
                        <a:spcAft>
                          <a:spcPts val="0"/>
                        </a:spcAft>
                      </a:pPr>
                      <a:r>
                        <a:rPr lang="es-ES" sz="1200" b="1" kern="1200" dirty="0">
                          <a:solidFill>
                            <a:srgbClr val="FFFFFF"/>
                          </a:solidFill>
                          <a:latin typeface="Arial"/>
                          <a:ea typeface="Times New Roman"/>
                          <a:cs typeface="Times New Roman"/>
                        </a:rPr>
                        <a:t>%</a:t>
                      </a:r>
                      <a:endParaRPr lang="en-US" sz="1100" dirty="0">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463136">
                <a:tc>
                  <a:txBody>
                    <a:bodyPr/>
                    <a:lstStyle/>
                    <a:p>
                      <a:pPr marL="0" marR="0" fontAlgn="b">
                        <a:lnSpc>
                          <a:spcPts val="1290"/>
                        </a:lnSpc>
                        <a:spcBef>
                          <a:spcPts val="0"/>
                        </a:spcBef>
                        <a:spcAft>
                          <a:spcPts val="0"/>
                        </a:spcAft>
                      </a:pPr>
                      <a:r>
                        <a:rPr lang="es-ES" sz="1200" b="1" kern="1200" dirty="0">
                          <a:solidFill>
                            <a:srgbClr val="353599"/>
                          </a:solidFill>
                          <a:latin typeface="Arial"/>
                          <a:ea typeface="Times New Roman"/>
                          <a:cs typeface="Times New Roman"/>
                        </a:rPr>
                        <a:t>Centros P</a:t>
                      </a:r>
                      <a:r>
                        <a:rPr lang="es-ES" sz="1200" b="1" kern="1200" dirty="0">
                          <a:solidFill>
                            <a:srgbClr val="353599"/>
                          </a:solidFill>
                          <a:latin typeface="Arial"/>
                          <a:ea typeface="MS PGothic"/>
                          <a:cs typeface="Times New Roman"/>
                        </a:rPr>
                        <a:t>úblicos de </a:t>
                      </a:r>
                      <a:r>
                        <a:rPr lang="es-ES" sz="1200" b="1" kern="1200" dirty="0" err="1">
                          <a:solidFill>
                            <a:srgbClr val="353599"/>
                          </a:solidFill>
                          <a:latin typeface="Arial"/>
                          <a:ea typeface="Times New Roman"/>
                          <a:cs typeface="Times New Roman"/>
                        </a:rPr>
                        <a:t>Invest</a:t>
                      </a:r>
                      <a:r>
                        <a:rPr lang="es-ES" sz="1200" b="1" kern="1200" dirty="0">
                          <a:solidFill>
                            <a:srgbClr val="353599"/>
                          </a:solidFill>
                          <a:latin typeface="Arial"/>
                          <a:ea typeface="Times New Roman"/>
                          <a:cs typeface="Times New Roman"/>
                        </a:rPr>
                        <a:t>.</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ts val="1290"/>
                        </a:lnSpc>
                        <a:spcBef>
                          <a:spcPts val="0"/>
                        </a:spcBef>
                        <a:spcAft>
                          <a:spcPts val="0"/>
                        </a:spcAft>
                      </a:pPr>
                      <a:r>
                        <a:rPr lang="es-ES" sz="1200" b="1" kern="1200" dirty="0" smtClean="0">
                          <a:solidFill>
                            <a:srgbClr val="353599"/>
                          </a:solidFill>
                          <a:latin typeface="Arial"/>
                          <a:ea typeface="Times New Roman"/>
                          <a:cs typeface="Times New Roman"/>
                        </a:rPr>
                        <a:t>29</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ts val="1290"/>
                        </a:lnSpc>
                        <a:spcBef>
                          <a:spcPts val="0"/>
                        </a:spcBef>
                        <a:spcAft>
                          <a:spcPts val="0"/>
                        </a:spcAft>
                      </a:pPr>
                      <a:r>
                        <a:rPr lang="es-ES" sz="1200" b="1" kern="1200" dirty="0">
                          <a:solidFill>
                            <a:srgbClr val="353599"/>
                          </a:solidFill>
                          <a:latin typeface="Arial"/>
                          <a:ea typeface="Times New Roman"/>
                          <a:cs typeface="Times New Roman"/>
                        </a:rPr>
                        <a:t>40%</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788">
                <a:tc>
                  <a:txBody>
                    <a:bodyPr/>
                    <a:lstStyle/>
                    <a:p>
                      <a:pPr marL="0" marR="0" fontAlgn="b">
                        <a:lnSpc>
                          <a:spcPts val="1290"/>
                        </a:lnSpc>
                        <a:spcBef>
                          <a:spcPts val="0"/>
                        </a:spcBef>
                        <a:spcAft>
                          <a:spcPts val="0"/>
                        </a:spcAft>
                      </a:pPr>
                      <a:r>
                        <a:rPr lang="es-ES" sz="1200" b="1" kern="1200" dirty="0" err="1">
                          <a:solidFill>
                            <a:srgbClr val="353599"/>
                          </a:solidFill>
                          <a:latin typeface="Arial"/>
                          <a:ea typeface="Times New Roman"/>
                          <a:cs typeface="Times New Roman"/>
                        </a:rPr>
                        <a:t>Instit</a:t>
                      </a:r>
                      <a:r>
                        <a:rPr lang="es-ES" sz="1200" b="1" kern="1200" dirty="0">
                          <a:solidFill>
                            <a:srgbClr val="353599"/>
                          </a:solidFill>
                          <a:latin typeface="Arial"/>
                          <a:ea typeface="Times New Roman"/>
                          <a:cs typeface="Times New Roman"/>
                        </a:rPr>
                        <a:t>. Educaci</a:t>
                      </a:r>
                      <a:r>
                        <a:rPr lang="es-ES" sz="1200" b="1" kern="1200" dirty="0">
                          <a:solidFill>
                            <a:srgbClr val="353599"/>
                          </a:solidFill>
                          <a:latin typeface="Arial"/>
                          <a:ea typeface="MS PGothic"/>
                          <a:cs typeface="Times New Roman"/>
                        </a:rPr>
                        <a:t>ón </a:t>
                      </a:r>
                      <a:r>
                        <a:rPr lang="es-ES" sz="1200" b="1" kern="1200" dirty="0">
                          <a:solidFill>
                            <a:srgbClr val="353599"/>
                          </a:solidFill>
                          <a:latin typeface="Arial"/>
                          <a:ea typeface="Times New Roman"/>
                          <a:cs typeface="Times New Roman"/>
                        </a:rPr>
                        <a:t>Superior</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ts val="1290"/>
                        </a:lnSpc>
                        <a:spcBef>
                          <a:spcPts val="0"/>
                        </a:spcBef>
                        <a:spcAft>
                          <a:spcPts val="0"/>
                        </a:spcAft>
                      </a:pPr>
                      <a:r>
                        <a:rPr lang="es-ES" sz="1200" b="1" kern="1200" dirty="0" smtClean="0">
                          <a:solidFill>
                            <a:srgbClr val="353599"/>
                          </a:solidFill>
                          <a:latin typeface="Arial"/>
                          <a:ea typeface="Times New Roman"/>
                          <a:cs typeface="Times New Roman"/>
                        </a:rPr>
                        <a:t>41</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ts val="1290"/>
                        </a:lnSpc>
                        <a:spcBef>
                          <a:spcPts val="0"/>
                        </a:spcBef>
                        <a:spcAft>
                          <a:spcPts val="0"/>
                        </a:spcAft>
                      </a:pPr>
                      <a:r>
                        <a:rPr lang="es-ES" sz="1200" b="1" kern="1200">
                          <a:solidFill>
                            <a:srgbClr val="353599"/>
                          </a:solidFill>
                          <a:latin typeface="Arial"/>
                          <a:ea typeface="Times New Roman"/>
                          <a:cs typeface="Times New Roman"/>
                        </a:rPr>
                        <a:t>33%</a:t>
                      </a:r>
                      <a:endParaRPr lang="en-US" sz="110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788">
                <a:tc>
                  <a:txBody>
                    <a:bodyPr/>
                    <a:lstStyle/>
                    <a:p>
                      <a:pPr marL="0" marR="0" fontAlgn="b">
                        <a:lnSpc>
                          <a:spcPts val="1290"/>
                        </a:lnSpc>
                        <a:spcBef>
                          <a:spcPts val="0"/>
                        </a:spcBef>
                        <a:spcAft>
                          <a:spcPts val="0"/>
                        </a:spcAft>
                      </a:pPr>
                      <a:r>
                        <a:rPr lang="es-ES" sz="1200" b="1" kern="1200">
                          <a:solidFill>
                            <a:srgbClr val="353599"/>
                          </a:solidFill>
                          <a:latin typeface="Arial"/>
                          <a:ea typeface="Times New Roman"/>
                          <a:cs typeface="Times New Roman"/>
                        </a:rPr>
                        <a:t>Empresas</a:t>
                      </a:r>
                      <a:endParaRPr lang="en-US" sz="110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ts val="1290"/>
                        </a:lnSpc>
                        <a:spcBef>
                          <a:spcPts val="0"/>
                        </a:spcBef>
                        <a:spcAft>
                          <a:spcPts val="0"/>
                        </a:spcAft>
                      </a:pPr>
                      <a:r>
                        <a:rPr lang="es-ES" sz="1200" b="1" kern="1200" dirty="0" smtClean="0">
                          <a:solidFill>
                            <a:srgbClr val="353599"/>
                          </a:solidFill>
                          <a:latin typeface="Arial"/>
                          <a:ea typeface="Times New Roman"/>
                          <a:cs typeface="Times New Roman"/>
                        </a:rPr>
                        <a:t>29</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ts val="1290"/>
                        </a:lnSpc>
                        <a:spcBef>
                          <a:spcPts val="0"/>
                        </a:spcBef>
                        <a:spcAft>
                          <a:spcPts val="0"/>
                        </a:spcAft>
                      </a:pPr>
                      <a:r>
                        <a:rPr lang="es-ES" sz="1200" b="1" kern="1200" dirty="0">
                          <a:solidFill>
                            <a:srgbClr val="353599"/>
                          </a:solidFill>
                          <a:latin typeface="Arial"/>
                          <a:ea typeface="Times New Roman"/>
                          <a:cs typeface="Times New Roman"/>
                        </a:rPr>
                        <a:t>14%</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788">
                <a:tc>
                  <a:txBody>
                    <a:bodyPr/>
                    <a:lstStyle/>
                    <a:p>
                      <a:pPr marL="0" marR="0" fontAlgn="b">
                        <a:lnSpc>
                          <a:spcPts val="1290"/>
                        </a:lnSpc>
                        <a:spcBef>
                          <a:spcPts val="0"/>
                        </a:spcBef>
                        <a:spcAft>
                          <a:spcPts val="0"/>
                        </a:spcAft>
                      </a:pPr>
                      <a:r>
                        <a:rPr lang="es-ES" sz="1200" b="1" kern="1200">
                          <a:solidFill>
                            <a:srgbClr val="353599"/>
                          </a:solidFill>
                          <a:latin typeface="Arial"/>
                          <a:ea typeface="Times New Roman"/>
                          <a:cs typeface="Times New Roman"/>
                        </a:rPr>
                        <a:t>Gobierno Federal y Estatal</a:t>
                      </a:r>
                      <a:endParaRPr lang="en-US" sz="110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ts val="1290"/>
                        </a:lnSpc>
                        <a:spcBef>
                          <a:spcPts val="0"/>
                        </a:spcBef>
                        <a:spcAft>
                          <a:spcPts val="0"/>
                        </a:spcAft>
                      </a:pPr>
                      <a:r>
                        <a:rPr lang="es-ES" sz="1200" b="1" kern="1200" dirty="0" smtClean="0">
                          <a:solidFill>
                            <a:srgbClr val="353599"/>
                          </a:solidFill>
                          <a:latin typeface="Arial"/>
                          <a:ea typeface="Times New Roman"/>
                          <a:cs typeface="Times New Roman"/>
                        </a:rPr>
                        <a:t>11</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ts val="1290"/>
                        </a:lnSpc>
                        <a:spcBef>
                          <a:spcPts val="0"/>
                        </a:spcBef>
                        <a:spcAft>
                          <a:spcPts val="0"/>
                        </a:spcAft>
                      </a:pPr>
                      <a:r>
                        <a:rPr lang="es-ES" sz="1200" b="1" kern="1200" dirty="0">
                          <a:solidFill>
                            <a:srgbClr val="353599"/>
                          </a:solidFill>
                          <a:latin typeface="Arial"/>
                          <a:ea typeface="Times New Roman"/>
                          <a:cs typeface="Times New Roman"/>
                        </a:rPr>
                        <a:t>14%</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951">
                <a:tc>
                  <a:txBody>
                    <a:bodyPr/>
                    <a:lstStyle/>
                    <a:p>
                      <a:pPr marL="0" marR="0">
                        <a:lnSpc>
                          <a:spcPct val="115000"/>
                        </a:lnSpc>
                        <a:spcBef>
                          <a:spcPts val="0"/>
                        </a:spcBef>
                        <a:spcAft>
                          <a:spcPts val="0"/>
                        </a:spcAft>
                      </a:pPr>
                      <a:endParaRPr lang="es-MX" sz="1400">
                        <a:solidFill>
                          <a:srgbClr val="353599"/>
                        </a:solidFill>
                        <a:latin typeface="Arial"/>
                        <a:ea typeface="Times New Roman"/>
                        <a:cs typeface="Times New Roman"/>
                      </a:endParaRPr>
                    </a:p>
                  </a:txBody>
                  <a:tcPr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fontAlgn="b">
                        <a:lnSpc>
                          <a:spcPts val="1425"/>
                        </a:lnSpc>
                        <a:spcBef>
                          <a:spcPts val="0"/>
                        </a:spcBef>
                        <a:spcAft>
                          <a:spcPts val="0"/>
                        </a:spcAft>
                      </a:pPr>
                      <a:r>
                        <a:rPr lang="es-ES" sz="1200" b="1" kern="1200" dirty="0" smtClean="0">
                          <a:solidFill>
                            <a:srgbClr val="353599"/>
                          </a:solidFill>
                          <a:latin typeface="Arial"/>
                          <a:ea typeface="Times New Roman"/>
                          <a:cs typeface="Times New Roman"/>
                        </a:rPr>
                        <a:t>110</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ts val="1425"/>
                        </a:lnSpc>
                        <a:spcBef>
                          <a:spcPts val="0"/>
                        </a:spcBef>
                        <a:spcAft>
                          <a:spcPts val="0"/>
                        </a:spcAft>
                      </a:pPr>
                      <a:r>
                        <a:rPr lang="es-ES" sz="1200" b="1" kern="1200" dirty="0">
                          <a:solidFill>
                            <a:srgbClr val="353599"/>
                          </a:solidFill>
                          <a:latin typeface="Arial"/>
                          <a:ea typeface="Times New Roman"/>
                          <a:cs typeface="Times New Roman"/>
                        </a:rPr>
                        <a:t>100%</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6" name="15 Tabla"/>
          <p:cNvGraphicFramePr>
            <a:graphicFrameLocks noGrp="1"/>
          </p:cNvGraphicFramePr>
          <p:nvPr/>
        </p:nvGraphicFramePr>
        <p:xfrm>
          <a:off x="4885235" y="4217155"/>
          <a:ext cx="3876628" cy="2545309"/>
        </p:xfrm>
        <a:graphic>
          <a:graphicData uri="http://schemas.openxmlformats.org/drawingml/2006/table">
            <a:tbl>
              <a:tblPr/>
              <a:tblGrid>
                <a:gridCol w="2073545"/>
                <a:gridCol w="1068971"/>
                <a:gridCol w="734112"/>
              </a:tblGrid>
              <a:tr h="326183">
                <a:tc>
                  <a:txBody>
                    <a:bodyPr/>
                    <a:lstStyle/>
                    <a:p>
                      <a:pPr marL="0" marR="0" algn="ctr" fontAlgn="b">
                        <a:lnSpc>
                          <a:spcPts val="1665"/>
                        </a:lnSpc>
                        <a:spcBef>
                          <a:spcPts val="0"/>
                        </a:spcBef>
                        <a:spcAft>
                          <a:spcPts val="0"/>
                        </a:spcAft>
                      </a:pPr>
                      <a:r>
                        <a:rPr lang="es-ES" sz="1400" b="1" kern="1200" dirty="0">
                          <a:solidFill>
                            <a:srgbClr val="FFFFFF"/>
                          </a:solidFill>
                          <a:latin typeface="Arial"/>
                          <a:ea typeface="Times New Roman"/>
                          <a:cs typeface="Times New Roman"/>
                        </a:rPr>
                        <a:t>Por Estado</a:t>
                      </a:r>
                      <a:endParaRPr lang="en-US" sz="1100" dirty="0">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3599"/>
                    </a:solidFill>
                  </a:tcPr>
                </a:tc>
                <a:tc>
                  <a:txBody>
                    <a:bodyPr/>
                    <a:lstStyle/>
                    <a:p>
                      <a:pPr marL="0" marR="0" algn="ctr" fontAlgn="ctr">
                        <a:lnSpc>
                          <a:spcPts val="1665"/>
                        </a:lnSpc>
                        <a:spcBef>
                          <a:spcPts val="0"/>
                        </a:spcBef>
                        <a:spcAft>
                          <a:spcPts val="0"/>
                        </a:spcAft>
                      </a:pPr>
                      <a:r>
                        <a:rPr lang="es-ES" sz="1400" b="1" kern="1200" dirty="0">
                          <a:solidFill>
                            <a:srgbClr val="FFFFFF"/>
                          </a:solidFill>
                          <a:latin typeface="Arial"/>
                          <a:ea typeface="Times New Roman"/>
                          <a:cs typeface="Times New Roman"/>
                        </a:rPr>
                        <a:t>Alumnos</a:t>
                      </a:r>
                      <a:endParaRPr lang="en-US" sz="1100" dirty="0">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3599"/>
                    </a:solidFill>
                  </a:tcPr>
                </a:tc>
                <a:tc>
                  <a:txBody>
                    <a:bodyPr/>
                    <a:lstStyle/>
                    <a:p>
                      <a:pPr marL="0" marR="0" algn="ctr" fontAlgn="b">
                        <a:lnSpc>
                          <a:spcPts val="1665"/>
                        </a:lnSpc>
                        <a:spcBef>
                          <a:spcPts val="0"/>
                        </a:spcBef>
                        <a:spcAft>
                          <a:spcPts val="0"/>
                        </a:spcAft>
                      </a:pPr>
                      <a:r>
                        <a:rPr lang="es-ES" sz="1400" b="1" kern="1200" dirty="0">
                          <a:solidFill>
                            <a:srgbClr val="FFFFFF"/>
                          </a:solidFill>
                          <a:latin typeface="Arial"/>
                          <a:ea typeface="Times New Roman"/>
                          <a:cs typeface="Times New Roman"/>
                        </a:rPr>
                        <a:t>%</a:t>
                      </a:r>
                      <a:endParaRPr lang="en-US" sz="1100" dirty="0">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3599"/>
                    </a:solidFill>
                  </a:tcPr>
                </a:tc>
              </a:tr>
              <a:tr h="357454">
                <a:tc>
                  <a:txBody>
                    <a:bodyPr/>
                    <a:lstStyle/>
                    <a:p>
                      <a:pPr marL="0" marR="0" algn="l" fontAlgn="b">
                        <a:lnSpc>
                          <a:spcPct val="115000"/>
                        </a:lnSpc>
                        <a:spcBef>
                          <a:spcPts val="0"/>
                        </a:spcBef>
                        <a:spcAft>
                          <a:spcPts val="0"/>
                        </a:spcAft>
                      </a:pPr>
                      <a:r>
                        <a:rPr lang="es-ES" sz="1400" b="1" kern="1200" dirty="0">
                          <a:solidFill>
                            <a:srgbClr val="353599"/>
                          </a:solidFill>
                          <a:latin typeface="Arial"/>
                          <a:ea typeface="Times New Roman"/>
                          <a:cs typeface="Times New Roman"/>
                        </a:rPr>
                        <a:t>Nuevo León</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ct val="115000"/>
                        </a:lnSpc>
                        <a:spcBef>
                          <a:spcPts val="0"/>
                        </a:spcBef>
                        <a:spcAft>
                          <a:spcPts val="0"/>
                        </a:spcAft>
                      </a:pPr>
                      <a:r>
                        <a:rPr lang="es-ES" sz="1400" b="1" kern="1200">
                          <a:solidFill>
                            <a:srgbClr val="353599"/>
                          </a:solidFill>
                          <a:latin typeface="Arial"/>
                          <a:ea typeface="Times New Roman"/>
                          <a:cs typeface="Times New Roman"/>
                        </a:rPr>
                        <a:t>40</a:t>
                      </a:r>
                      <a:endParaRPr lang="en-US" sz="110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ct val="115000"/>
                        </a:lnSpc>
                        <a:spcBef>
                          <a:spcPts val="0"/>
                        </a:spcBef>
                        <a:spcAft>
                          <a:spcPts val="0"/>
                        </a:spcAft>
                      </a:pPr>
                      <a:r>
                        <a:rPr lang="es-ES" sz="1400" b="1" kern="1200">
                          <a:solidFill>
                            <a:srgbClr val="353599"/>
                          </a:solidFill>
                          <a:latin typeface="Arial"/>
                          <a:ea typeface="Times New Roman"/>
                          <a:cs typeface="Times New Roman"/>
                        </a:rPr>
                        <a:t>38%</a:t>
                      </a:r>
                      <a:endParaRPr lang="en-US" sz="110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57454">
                <a:tc>
                  <a:txBody>
                    <a:bodyPr/>
                    <a:lstStyle/>
                    <a:p>
                      <a:pPr marL="0" marR="0" algn="l" fontAlgn="b">
                        <a:lnSpc>
                          <a:spcPct val="115000"/>
                        </a:lnSpc>
                        <a:spcBef>
                          <a:spcPts val="0"/>
                        </a:spcBef>
                        <a:spcAft>
                          <a:spcPts val="0"/>
                        </a:spcAft>
                      </a:pPr>
                      <a:r>
                        <a:rPr lang="es-ES" sz="1400" b="1" kern="1200" dirty="0">
                          <a:solidFill>
                            <a:srgbClr val="353599"/>
                          </a:solidFill>
                          <a:latin typeface="Arial"/>
                          <a:ea typeface="Times New Roman"/>
                          <a:cs typeface="Times New Roman"/>
                        </a:rPr>
                        <a:t>Chihuahua</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ct val="115000"/>
                        </a:lnSpc>
                        <a:spcBef>
                          <a:spcPts val="0"/>
                        </a:spcBef>
                        <a:spcAft>
                          <a:spcPts val="0"/>
                        </a:spcAft>
                      </a:pPr>
                      <a:r>
                        <a:rPr lang="es-ES" sz="1400" b="1" kern="1200" dirty="0">
                          <a:solidFill>
                            <a:srgbClr val="353599"/>
                          </a:solidFill>
                          <a:latin typeface="Arial"/>
                          <a:ea typeface="Times New Roman"/>
                          <a:cs typeface="Times New Roman"/>
                        </a:rPr>
                        <a:t>13</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ct val="115000"/>
                        </a:lnSpc>
                        <a:spcBef>
                          <a:spcPts val="0"/>
                        </a:spcBef>
                        <a:spcAft>
                          <a:spcPts val="0"/>
                        </a:spcAft>
                      </a:pPr>
                      <a:r>
                        <a:rPr lang="es-ES" sz="1400" b="1" kern="1200">
                          <a:solidFill>
                            <a:srgbClr val="353599"/>
                          </a:solidFill>
                          <a:latin typeface="Arial"/>
                          <a:ea typeface="Times New Roman"/>
                          <a:cs typeface="Times New Roman"/>
                        </a:rPr>
                        <a:t>12%</a:t>
                      </a:r>
                      <a:endParaRPr lang="en-US" sz="110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57454">
                <a:tc>
                  <a:txBody>
                    <a:bodyPr/>
                    <a:lstStyle/>
                    <a:p>
                      <a:pPr marL="0" marR="0" algn="l" fontAlgn="b">
                        <a:lnSpc>
                          <a:spcPct val="115000"/>
                        </a:lnSpc>
                        <a:spcBef>
                          <a:spcPts val="0"/>
                        </a:spcBef>
                        <a:spcAft>
                          <a:spcPts val="0"/>
                        </a:spcAft>
                      </a:pPr>
                      <a:r>
                        <a:rPr lang="es-ES" sz="1400" b="1" kern="1200" dirty="0">
                          <a:solidFill>
                            <a:srgbClr val="353599"/>
                          </a:solidFill>
                          <a:latin typeface="Arial"/>
                          <a:ea typeface="Times New Roman"/>
                          <a:cs typeface="Times New Roman"/>
                        </a:rPr>
                        <a:t>Coahuila</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ct val="115000"/>
                        </a:lnSpc>
                        <a:spcBef>
                          <a:spcPts val="0"/>
                        </a:spcBef>
                        <a:spcAft>
                          <a:spcPts val="0"/>
                        </a:spcAft>
                      </a:pPr>
                      <a:r>
                        <a:rPr lang="es-ES" sz="1400" b="1" kern="1200" dirty="0">
                          <a:solidFill>
                            <a:srgbClr val="353599"/>
                          </a:solidFill>
                          <a:latin typeface="Arial"/>
                          <a:ea typeface="Times New Roman"/>
                          <a:cs typeface="Times New Roman"/>
                        </a:rPr>
                        <a:t>9</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ct val="115000"/>
                        </a:lnSpc>
                        <a:spcBef>
                          <a:spcPts val="0"/>
                        </a:spcBef>
                        <a:spcAft>
                          <a:spcPts val="0"/>
                        </a:spcAft>
                      </a:pPr>
                      <a:r>
                        <a:rPr lang="es-ES" sz="1400" b="1" kern="1200" dirty="0">
                          <a:solidFill>
                            <a:srgbClr val="353599"/>
                          </a:solidFill>
                          <a:latin typeface="Arial"/>
                          <a:ea typeface="Times New Roman"/>
                          <a:cs typeface="Times New Roman"/>
                        </a:rPr>
                        <a:t>8%</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57454">
                <a:tc>
                  <a:txBody>
                    <a:bodyPr/>
                    <a:lstStyle/>
                    <a:p>
                      <a:pPr marL="0" marR="0" algn="l" fontAlgn="b">
                        <a:lnSpc>
                          <a:spcPct val="115000"/>
                        </a:lnSpc>
                        <a:spcBef>
                          <a:spcPts val="0"/>
                        </a:spcBef>
                        <a:spcAft>
                          <a:spcPts val="0"/>
                        </a:spcAft>
                      </a:pPr>
                      <a:r>
                        <a:rPr lang="es-ES" sz="1400" b="1" kern="1200" dirty="0">
                          <a:solidFill>
                            <a:srgbClr val="353599"/>
                          </a:solidFill>
                          <a:latin typeface="Arial"/>
                          <a:ea typeface="Times New Roman"/>
                          <a:cs typeface="Times New Roman"/>
                        </a:rPr>
                        <a:t>Querétaro</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ct val="115000"/>
                        </a:lnSpc>
                        <a:spcBef>
                          <a:spcPts val="0"/>
                        </a:spcBef>
                        <a:spcAft>
                          <a:spcPts val="0"/>
                        </a:spcAft>
                      </a:pPr>
                      <a:r>
                        <a:rPr lang="es-ES" sz="1400" b="1" kern="1200" dirty="0">
                          <a:solidFill>
                            <a:srgbClr val="353599"/>
                          </a:solidFill>
                          <a:latin typeface="Arial"/>
                          <a:ea typeface="Times New Roman"/>
                          <a:cs typeface="Times New Roman"/>
                        </a:rPr>
                        <a:t>9</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ct val="115000"/>
                        </a:lnSpc>
                        <a:spcBef>
                          <a:spcPts val="0"/>
                        </a:spcBef>
                        <a:spcAft>
                          <a:spcPts val="0"/>
                        </a:spcAft>
                      </a:pPr>
                      <a:r>
                        <a:rPr lang="es-ES" sz="1400" b="1" kern="1200" dirty="0">
                          <a:solidFill>
                            <a:srgbClr val="353599"/>
                          </a:solidFill>
                          <a:latin typeface="Arial"/>
                          <a:ea typeface="Times New Roman"/>
                          <a:cs typeface="Times New Roman"/>
                        </a:rPr>
                        <a:t>8%</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57454">
                <a:tc>
                  <a:txBody>
                    <a:bodyPr/>
                    <a:lstStyle/>
                    <a:p>
                      <a:pPr marL="0" marR="0" algn="l" fontAlgn="b">
                        <a:lnSpc>
                          <a:spcPct val="115000"/>
                        </a:lnSpc>
                        <a:spcBef>
                          <a:spcPts val="0"/>
                        </a:spcBef>
                        <a:spcAft>
                          <a:spcPts val="0"/>
                        </a:spcAft>
                      </a:pPr>
                      <a:r>
                        <a:rPr lang="es-ES" sz="1400" b="1" kern="1200" dirty="0">
                          <a:solidFill>
                            <a:srgbClr val="353599"/>
                          </a:solidFill>
                          <a:latin typeface="Arial"/>
                          <a:ea typeface="Times New Roman"/>
                          <a:cs typeface="Times New Roman"/>
                        </a:rPr>
                        <a:t>Resto del País</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ct val="115000"/>
                        </a:lnSpc>
                        <a:spcBef>
                          <a:spcPts val="0"/>
                        </a:spcBef>
                        <a:spcAft>
                          <a:spcPts val="0"/>
                        </a:spcAft>
                      </a:pPr>
                      <a:r>
                        <a:rPr lang="es-ES" sz="1400" b="1" kern="1200" dirty="0" smtClean="0">
                          <a:solidFill>
                            <a:srgbClr val="353599"/>
                          </a:solidFill>
                          <a:latin typeface="Arial"/>
                          <a:ea typeface="Times New Roman"/>
                          <a:cs typeface="Times New Roman"/>
                        </a:rPr>
                        <a:t>39</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ct val="115000"/>
                        </a:lnSpc>
                        <a:spcBef>
                          <a:spcPts val="0"/>
                        </a:spcBef>
                        <a:spcAft>
                          <a:spcPts val="0"/>
                        </a:spcAft>
                      </a:pPr>
                      <a:r>
                        <a:rPr lang="es-ES" sz="1400" b="1" kern="1200" dirty="0">
                          <a:solidFill>
                            <a:srgbClr val="353599"/>
                          </a:solidFill>
                          <a:latin typeface="Arial"/>
                          <a:ea typeface="Times New Roman"/>
                          <a:cs typeface="Times New Roman"/>
                        </a:rPr>
                        <a:t>34%</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1856">
                <a:tc>
                  <a:txBody>
                    <a:bodyPr/>
                    <a:lstStyle/>
                    <a:p>
                      <a:pPr marL="0" marR="0" algn="l">
                        <a:lnSpc>
                          <a:spcPct val="115000"/>
                        </a:lnSpc>
                        <a:spcBef>
                          <a:spcPts val="0"/>
                        </a:spcBef>
                        <a:spcAft>
                          <a:spcPts val="0"/>
                        </a:spcAft>
                      </a:pPr>
                      <a:endParaRPr lang="es-MX" sz="1800" dirty="0">
                        <a:solidFill>
                          <a:srgbClr val="353599"/>
                        </a:solidFill>
                        <a:latin typeface="Arial"/>
                        <a:ea typeface="Times New Roman"/>
                        <a:cs typeface="Times New Roman"/>
                      </a:endParaRPr>
                    </a:p>
                  </a:txBody>
                  <a:tcPr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fontAlgn="b">
                        <a:lnSpc>
                          <a:spcPct val="115000"/>
                        </a:lnSpc>
                        <a:spcBef>
                          <a:spcPts val="0"/>
                        </a:spcBef>
                        <a:spcAft>
                          <a:spcPts val="0"/>
                        </a:spcAft>
                      </a:pPr>
                      <a:r>
                        <a:rPr lang="es-ES" sz="1400" b="1" kern="1200" dirty="0" smtClean="0">
                          <a:solidFill>
                            <a:srgbClr val="353599"/>
                          </a:solidFill>
                          <a:latin typeface="Arial"/>
                          <a:ea typeface="Times New Roman"/>
                          <a:cs typeface="Times New Roman"/>
                        </a:rPr>
                        <a:t>110</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ct val="115000"/>
                        </a:lnSpc>
                        <a:spcBef>
                          <a:spcPts val="0"/>
                        </a:spcBef>
                        <a:spcAft>
                          <a:spcPts val="0"/>
                        </a:spcAft>
                      </a:pPr>
                      <a:r>
                        <a:rPr lang="es-ES" sz="1400" b="1" kern="1200" dirty="0">
                          <a:solidFill>
                            <a:srgbClr val="353599"/>
                          </a:solidFill>
                          <a:latin typeface="Arial"/>
                          <a:ea typeface="Times New Roman"/>
                          <a:cs typeface="Times New Roman"/>
                        </a:rPr>
                        <a:t>100%</a:t>
                      </a:r>
                      <a:endParaRPr lang="en-US" sz="1100" dirty="0">
                        <a:solidFill>
                          <a:srgbClr val="353599"/>
                        </a:solidFill>
                        <a:latin typeface="Calibri"/>
                        <a:ea typeface="Calibri"/>
                        <a:cs typeface="Times New Roman"/>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0649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6499" name="Picture 3" descr="the university of texas at austin">
            <a:hlinkClick r:id="rId7"/>
          </p:cNvPr>
          <p:cNvPicPr>
            <a:picLocks noChangeAspect="1" noChangeArrowheads="1"/>
          </p:cNvPicPr>
          <p:nvPr/>
        </p:nvPicPr>
        <p:blipFill>
          <a:blip r:embed="rId8" cstate="print"/>
          <a:srcRect/>
          <a:stretch>
            <a:fillRect/>
          </a:stretch>
        </p:blipFill>
        <p:spPr bwMode="auto">
          <a:xfrm>
            <a:off x="1337474" y="272956"/>
            <a:ext cx="1187359" cy="873457"/>
          </a:xfrm>
          <a:prstGeom prst="rect">
            <a:avLst/>
          </a:prstGeom>
          <a:noFill/>
        </p:spPr>
      </p:pic>
      <p:pic>
        <p:nvPicPr>
          <p:cNvPr id="106500" name="Picture 4"/>
          <p:cNvPicPr>
            <a:picLocks noChangeAspect="1" noChangeArrowheads="1"/>
          </p:cNvPicPr>
          <p:nvPr/>
        </p:nvPicPr>
        <p:blipFill>
          <a:blip r:embed="rId9" cstate="print"/>
          <a:srcRect l="20860" t="26331" r="53632" b="66249"/>
          <a:stretch>
            <a:fillRect/>
          </a:stretch>
        </p:blipFill>
        <p:spPr bwMode="auto">
          <a:xfrm>
            <a:off x="5172502" y="395785"/>
            <a:ext cx="2210938" cy="69603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MWM logo"/>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355600" y="517525"/>
            <a:ext cx="1993900" cy="763588"/>
          </a:xfrm>
          <a:prstGeom prst="rect">
            <a:avLst/>
          </a:prstGeom>
          <a:noFill/>
          <a:ln w="9525">
            <a:noFill/>
            <a:miter lim="800000"/>
            <a:headEnd/>
            <a:tailEnd/>
          </a:ln>
        </p:spPr>
      </p:pic>
      <p:pic>
        <p:nvPicPr>
          <p:cNvPr id="10" name="9 Imagen"/>
          <p:cNvPicPr>
            <a:picLocks noChangeAspect="1"/>
          </p:cNvPicPr>
          <p:nvPr/>
        </p:nvPicPr>
        <p:blipFill>
          <a:blip r:embed="rId4" cstate="print">
            <a:extLst>
              <a:ext uri="{28A0092B-C50C-407E-A947-70E740481C1C}"/>
            </a:extLst>
          </a:blip>
          <a:stretch>
            <a:fillRect/>
          </a:stretch>
        </p:blipFill>
        <p:spPr>
          <a:xfrm>
            <a:off x="6658350" y="1032792"/>
            <a:ext cx="2316462" cy="3379511"/>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1" name="10 Imagen"/>
          <p:cNvPicPr>
            <a:picLocks noChangeAspect="1"/>
          </p:cNvPicPr>
          <p:nvPr/>
        </p:nvPicPr>
        <p:blipFill>
          <a:blip r:embed="rId5" cstate="print">
            <a:extLst>
              <a:ext uri="{28A0092B-C50C-407E-A947-70E740481C1C}"/>
            </a:extLst>
          </a:blip>
          <a:stretch>
            <a:fillRect/>
          </a:stretch>
        </p:blipFill>
        <p:spPr>
          <a:xfrm>
            <a:off x="96358" y="3867996"/>
            <a:ext cx="3944721" cy="2717628"/>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grpSp>
        <p:nvGrpSpPr>
          <p:cNvPr id="2" name="9 Grupo"/>
          <p:cNvGrpSpPr>
            <a:grpSpLocks/>
          </p:cNvGrpSpPr>
          <p:nvPr/>
        </p:nvGrpSpPr>
        <p:grpSpPr bwMode="auto">
          <a:xfrm>
            <a:off x="3888828" y="1250730"/>
            <a:ext cx="2448910" cy="2667931"/>
            <a:chOff x="5066515" y="2294194"/>
            <a:chExt cx="3600450" cy="4021240"/>
          </a:xfrm>
        </p:grpSpPr>
        <p:pic>
          <p:nvPicPr>
            <p:cNvPr id="13" name="Picture 19" descr="Mapa Chih MWM"/>
            <p:cNvPicPr>
              <a:picLocks noChangeAspect="1" noChangeArrowheads="1"/>
            </p:cNvPicPr>
            <p:nvPr/>
          </p:nvPicPr>
          <p:blipFill>
            <a:blip r:embed="rId6" cstate="print">
              <a:extLst>
                <a:ext uri="{28A0092B-C50C-407E-A947-70E740481C1C}"/>
              </a:extLst>
            </a:blip>
            <a:srcRect/>
            <a:stretch>
              <a:fillRect/>
            </a:stretch>
          </p:blipFill>
          <p:spPr bwMode="auto">
            <a:xfrm>
              <a:off x="5066515" y="2294194"/>
              <a:ext cx="3600450" cy="4021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cxnSp>
          <p:nvCxnSpPr>
            <p:cNvPr id="19465" name="2 Conector recto"/>
            <p:cNvCxnSpPr>
              <a:cxnSpLocks noChangeShapeType="1"/>
            </p:cNvCxnSpPr>
            <p:nvPr/>
          </p:nvCxnSpPr>
          <p:spPr bwMode="auto">
            <a:xfrm rot="5400000">
              <a:off x="7650258" y="5427474"/>
              <a:ext cx="36171" cy="1440160"/>
            </a:xfrm>
            <a:prstGeom prst="line">
              <a:avLst/>
            </a:prstGeom>
            <a:noFill/>
            <a:ln w="25400" algn="ctr">
              <a:noFill/>
              <a:round/>
              <a:headEnd/>
              <a:tailEnd/>
            </a:ln>
          </p:spPr>
        </p:cxnSp>
        <p:sp>
          <p:nvSpPr>
            <p:cNvPr id="19466" name="8 Rectángulo"/>
            <p:cNvSpPr>
              <a:spLocks noChangeArrowheads="1"/>
            </p:cNvSpPr>
            <p:nvPr/>
          </p:nvSpPr>
          <p:spPr bwMode="auto">
            <a:xfrm>
              <a:off x="6948263" y="5755661"/>
              <a:ext cx="1190721" cy="369332"/>
            </a:xfrm>
            <a:prstGeom prst="rect">
              <a:avLst/>
            </a:prstGeom>
            <a:solidFill>
              <a:schemeClr val="bg1"/>
            </a:solidFill>
            <a:ln w="25400">
              <a:noFill/>
              <a:miter lim="800000"/>
              <a:headEnd/>
              <a:tailEnd/>
            </a:ln>
          </p:spPr>
          <p:txBody>
            <a:bodyPr>
              <a:spAutoFit/>
            </a:bodyPr>
            <a:lstStyle/>
            <a:p>
              <a:pPr algn="r"/>
              <a:r>
                <a:rPr lang="en-US"/>
                <a:t>300 km</a:t>
              </a:r>
            </a:p>
          </p:txBody>
        </p:sp>
      </p:grpSp>
      <p:sp>
        <p:nvSpPr>
          <p:cNvPr id="19462" name="1 Rectángulo"/>
          <p:cNvSpPr>
            <a:spLocks noChangeArrowheads="1"/>
          </p:cNvSpPr>
          <p:nvPr/>
        </p:nvSpPr>
        <p:spPr bwMode="auto">
          <a:xfrm>
            <a:off x="2446338" y="709613"/>
            <a:ext cx="5924550" cy="554037"/>
          </a:xfrm>
          <a:prstGeom prst="rect">
            <a:avLst/>
          </a:prstGeom>
          <a:noFill/>
          <a:ln w="9525">
            <a:noFill/>
            <a:miter lim="800000"/>
            <a:headEnd/>
            <a:tailEnd/>
          </a:ln>
        </p:spPr>
        <p:txBody>
          <a:bodyPr>
            <a:spAutoFit/>
          </a:bodyPr>
          <a:lstStyle/>
          <a:p>
            <a:r>
              <a:rPr lang="es-ES_tradnl" sz="1600" u="none">
                <a:solidFill>
                  <a:srgbClr val="C00000"/>
                </a:solidFill>
              </a:rPr>
              <a:t>MÓDULOS «EL MUNDO DE LOS MATERIALES»</a:t>
            </a:r>
          </a:p>
          <a:p>
            <a:r>
              <a:rPr lang="es-ES_tradnl" sz="1400" u="none">
                <a:solidFill>
                  <a:srgbClr val="C00000"/>
                </a:solidFill>
              </a:rPr>
              <a:t> (educación media-superior)</a:t>
            </a:r>
            <a:endParaRPr lang="es-MX" sz="1400" u="none">
              <a:solidFill>
                <a:srgbClr val="C00000"/>
              </a:solidFill>
            </a:endParaRPr>
          </a:p>
        </p:txBody>
      </p:sp>
      <p:sp>
        <p:nvSpPr>
          <p:cNvPr id="17" name="16 Rectángulo"/>
          <p:cNvSpPr/>
          <p:nvPr/>
        </p:nvSpPr>
        <p:spPr>
          <a:xfrm>
            <a:off x="355600" y="1528763"/>
            <a:ext cx="3294492" cy="1846659"/>
          </a:xfrm>
          <a:prstGeom prst="rect">
            <a:avLst/>
          </a:prstGeom>
        </p:spPr>
        <p:txBody>
          <a:bodyPr wrap="none">
            <a:spAutoFit/>
          </a:bodyPr>
          <a:lstStyle/>
          <a:p>
            <a:pPr>
              <a:defRPr/>
            </a:pPr>
            <a:r>
              <a:rPr lang="en-US" sz="1800" u="none" dirty="0" err="1">
                <a:solidFill>
                  <a:srgbClr val="C00000"/>
                </a:solidFill>
                <a:cs typeface="+mn-cs"/>
              </a:rPr>
              <a:t>Algunos</a:t>
            </a:r>
            <a:r>
              <a:rPr lang="en-US" sz="1800" u="none" dirty="0">
                <a:solidFill>
                  <a:srgbClr val="C00000"/>
                </a:solidFill>
                <a:cs typeface="+mn-cs"/>
              </a:rPr>
              <a:t> </a:t>
            </a:r>
            <a:r>
              <a:rPr lang="en-US" sz="1800" u="none" dirty="0" err="1">
                <a:solidFill>
                  <a:srgbClr val="C00000"/>
                </a:solidFill>
                <a:cs typeface="+mn-cs"/>
              </a:rPr>
              <a:t>Indicadores</a:t>
            </a:r>
            <a:r>
              <a:rPr lang="en-US" sz="1800" u="none" dirty="0">
                <a:solidFill>
                  <a:srgbClr val="C00000"/>
                </a:solidFill>
                <a:cs typeface="+mn-cs"/>
              </a:rPr>
              <a:t>:</a:t>
            </a:r>
          </a:p>
          <a:p>
            <a:pPr>
              <a:defRPr/>
            </a:pPr>
            <a:endParaRPr lang="en-US" u="none" dirty="0">
              <a:solidFill>
                <a:srgbClr val="C00000"/>
              </a:solidFill>
              <a:cs typeface="+mn-cs"/>
            </a:endParaRPr>
          </a:p>
          <a:p>
            <a:pPr marL="180975" indent="-180975">
              <a:buFontTx/>
              <a:buChar char="-"/>
              <a:defRPr/>
            </a:pPr>
            <a:r>
              <a:rPr lang="en-US" u="none" dirty="0" err="1">
                <a:solidFill>
                  <a:srgbClr val="003399"/>
                </a:solidFill>
                <a:cs typeface="+mn-cs"/>
              </a:rPr>
              <a:t>Coordinación</a:t>
            </a:r>
            <a:r>
              <a:rPr lang="en-US" u="none" dirty="0">
                <a:solidFill>
                  <a:srgbClr val="003399"/>
                </a:solidFill>
                <a:cs typeface="+mn-cs"/>
              </a:rPr>
              <a:t> </a:t>
            </a:r>
            <a:r>
              <a:rPr lang="en-US" u="none" dirty="0" err="1">
                <a:solidFill>
                  <a:srgbClr val="003399"/>
                </a:solidFill>
                <a:cs typeface="+mn-cs"/>
              </a:rPr>
              <a:t>SECyD</a:t>
            </a:r>
            <a:r>
              <a:rPr lang="en-US" u="none" dirty="0">
                <a:solidFill>
                  <a:srgbClr val="003399"/>
                </a:solidFill>
                <a:cs typeface="+mn-cs"/>
              </a:rPr>
              <a:t> - CIMAV </a:t>
            </a:r>
          </a:p>
          <a:p>
            <a:pPr marL="180975" indent="-180975">
              <a:buFontTx/>
              <a:buChar char="-"/>
              <a:defRPr/>
            </a:pPr>
            <a:r>
              <a:rPr lang="en-US" u="none" dirty="0">
                <a:solidFill>
                  <a:srgbClr val="003399"/>
                </a:solidFill>
                <a:cs typeface="+mn-cs"/>
              </a:rPr>
              <a:t>2,000 </a:t>
            </a:r>
            <a:r>
              <a:rPr lang="en-US" u="none" dirty="0" err="1">
                <a:solidFill>
                  <a:srgbClr val="003399"/>
                </a:solidFill>
                <a:cs typeface="+mn-cs"/>
              </a:rPr>
              <a:t>estudiantes</a:t>
            </a:r>
            <a:r>
              <a:rPr lang="en-US" u="none" dirty="0">
                <a:solidFill>
                  <a:srgbClr val="003399"/>
                </a:solidFill>
                <a:cs typeface="+mn-cs"/>
              </a:rPr>
              <a:t>/</a:t>
            </a:r>
            <a:r>
              <a:rPr lang="en-US" u="none" dirty="0" err="1">
                <a:solidFill>
                  <a:srgbClr val="003399"/>
                </a:solidFill>
                <a:cs typeface="+mn-cs"/>
              </a:rPr>
              <a:t>año</a:t>
            </a:r>
            <a:r>
              <a:rPr lang="en-US" u="none" dirty="0">
                <a:solidFill>
                  <a:srgbClr val="003399"/>
                </a:solidFill>
                <a:cs typeface="+mn-cs"/>
              </a:rPr>
              <a:t> en </a:t>
            </a:r>
            <a:r>
              <a:rPr lang="en-US" u="none" dirty="0" err="1">
                <a:solidFill>
                  <a:srgbClr val="003399"/>
                </a:solidFill>
                <a:cs typeface="+mn-cs"/>
              </a:rPr>
              <a:t>todo</a:t>
            </a:r>
            <a:r>
              <a:rPr lang="en-US" u="none" dirty="0">
                <a:solidFill>
                  <a:srgbClr val="003399"/>
                </a:solidFill>
                <a:cs typeface="+mn-cs"/>
              </a:rPr>
              <a:t> el </a:t>
            </a:r>
            <a:r>
              <a:rPr lang="en-US" u="none" dirty="0" smtClean="0">
                <a:solidFill>
                  <a:srgbClr val="003399"/>
                </a:solidFill>
                <a:cs typeface="+mn-cs"/>
              </a:rPr>
              <a:t>Estado</a:t>
            </a:r>
            <a:endParaRPr lang="en-US" u="none" dirty="0">
              <a:solidFill>
                <a:srgbClr val="003399"/>
              </a:solidFill>
              <a:cs typeface="+mn-cs"/>
            </a:endParaRPr>
          </a:p>
          <a:p>
            <a:pPr marL="180975" indent="-180975">
              <a:buFontTx/>
              <a:buChar char="-"/>
              <a:defRPr/>
            </a:pPr>
            <a:r>
              <a:rPr lang="en-US" u="none" dirty="0">
                <a:solidFill>
                  <a:srgbClr val="003399"/>
                </a:solidFill>
                <a:cs typeface="+mn-cs"/>
              </a:rPr>
              <a:t>300 maestros </a:t>
            </a:r>
          </a:p>
          <a:p>
            <a:pPr marL="180975" indent="-180975">
              <a:buFontTx/>
              <a:buChar char="-"/>
              <a:defRPr/>
            </a:pPr>
            <a:r>
              <a:rPr lang="en-US" u="none" dirty="0">
                <a:solidFill>
                  <a:srgbClr val="003399"/>
                </a:solidFill>
                <a:cs typeface="+mn-cs"/>
              </a:rPr>
              <a:t>40 </a:t>
            </a:r>
            <a:r>
              <a:rPr lang="en-US" u="none" dirty="0" err="1">
                <a:solidFill>
                  <a:srgbClr val="003399"/>
                </a:solidFill>
                <a:cs typeface="+mn-cs"/>
              </a:rPr>
              <a:t>maestrías</a:t>
            </a:r>
            <a:endParaRPr lang="en-US" u="none" dirty="0">
              <a:solidFill>
                <a:srgbClr val="003399"/>
              </a:solidFill>
              <a:cs typeface="+mn-cs"/>
            </a:endParaRPr>
          </a:p>
          <a:p>
            <a:pPr marL="180975" indent="-180975">
              <a:buFontTx/>
              <a:buChar char="-"/>
              <a:defRPr/>
            </a:pPr>
            <a:r>
              <a:rPr lang="en-US" u="none" dirty="0">
                <a:solidFill>
                  <a:srgbClr val="003399"/>
                </a:solidFill>
                <a:cs typeface="+mn-cs"/>
              </a:rPr>
              <a:t>24,000 </a:t>
            </a:r>
            <a:r>
              <a:rPr lang="en-US" u="none" dirty="0" err="1">
                <a:solidFill>
                  <a:srgbClr val="003399"/>
                </a:solidFill>
                <a:cs typeface="+mn-cs"/>
              </a:rPr>
              <a:t>libros</a:t>
            </a:r>
            <a:r>
              <a:rPr lang="en-US" u="none" dirty="0">
                <a:solidFill>
                  <a:srgbClr val="003399"/>
                </a:solidFill>
                <a:cs typeface="+mn-cs"/>
              </a:rPr>
              <a:t> </a:t>
            </a:r>
            <a:r>
              <a:rPr lang="en-US" u="none" dirty="0" err="1">
                <a:solidFill>
                  <a:srgbClr val="003399"/>
                </a:solidFill>
                <a:cs typeface="+mn-cs"/>
              </a:rPr>
              <a:t>para</a:t>
            </a:r>
            <a:r>
              <a:rPr lang="en-US" u="none" dirty="0">
                <a:solidFill>
                  <a:srgbClr val="003399"/>
                </a:solidFill>
                <a:cs typeface="+mn-cs"/>
              </a:rPr>
              <a:t> </a:t>
            </a:r>
            <a:r>
              <a:rPr lang="en-US" u="none" dirty="0" err="1">
                <a:solidFill>
                  <a:srgbClr val="003399"/>
                </a:solidFill>
                <a:cs typeface="+mn-cs"/>
              </a:rPr>
              <a:t>alumnos</a:t>
            </a:r>
            <a:endParaRPr lang="en-US" u="none" dirty="0">
              <a:solidFill>
                <a:srgbClr val="003399"/>
              </a:solidFill>
              <a:cs typeface="+mn-cs"/>
            </a:endParaRPr>
          </a:p>
          <a:p>
            <a:pPr marL="180975" indent="-180975">
              <a:buFontTx/>
              <a:buChar char="-"/>
              <a:defRPr/>
            </a:pPr>
            <a:r>
              <a:rPr lang="en-US" u="none" dirty="0">
                <a:solidFill>
                  <a:srgbClr val="003399"/>
                </a:solidFill>
                <a:cs typeface="+mn-cs"/>
              </a:rPr>
              <a:t>1,200 </a:t>
            </a:r>
            <a:r>
              <a:rPr lang="en-US" u="none" dirty="0" err="1">
                <a:solidFill>
                  <a:srgbClr val="003399"/>
                </a:solidFill>
                <a:cs typeface="+mn-cs"/>
              </a:rPr>
              <a:t>libros</a:t>
            </a:r>
            <a:r>
              <a:rPr lang="en-US" u="none" dirty="0">
                <a:solidFill>
                  <a:srgbClr val="003399"/>
                </a:solidFill>
                <a:cs typeface="+mn-cs"/>
              </a:rPr>
              <a:t> </a:t>
            </a:r>
            <a:r>
              <a:rPr lang="en-US" u="none" dirty="0" err="1">
                <a:solidFill>
                  <a:srgbClr val="003399"/>
                </a:solidFill>
                <a:cs typeface="+mn-cs"/>
              </a:rPr>
              <a:t>para</a:t>
            </a:r>
            <a:r>
              <a:rPr lang="en-US" u="none" dirty="0">
                <a:solidFill>
                  <a:srgbClr val="003399"/>
                </a:solidFill>
                <a:cs typeface="+mn-cs"/>
              </a:rPr>
              <a:t> maestros</a:t>
            </a:r>
          </a:p>
          <a:p>
            <a:pPr marL="180975" indent="-180975">
              <a:buFontTx/>
              <a:buChar char="-"/>
              <a:defRPr/>
            </a:pPr>
            <a:r>
              <a:rPr lang="en-US" u="none" dirty="0">
                <a:solidFill>
                  <a:srgbClr val="003399"/>
                </a:solidFill>
                <a:cs typeface="+mn-cs"/>
              </a:rPr>
              <a:t>1,000 “kits” </a:t>
            </a:r>
            <a:r>
              <a:rPr lang="en-US" u="none" dirty="0" err="1">
                <a:solidFill>
                  <a:srgbClr val="003399"/>
                </a:solidFill>
                <a:cs typeface="+mn-cs"/>
              </a:rPr>
              <a:t>chihuahuenses</a:t>
            </a:r>
            <a:endParaRPr lang="en-US" u="none" dirty="0">
              <a:solidFill>
                <a:srgbClr val="003399"/>
              </a:solidFill>
              <a:cs typeface="+mn-cs"/>
            </a:endParaRPr>
          </a:p>
        </p:txBody>
      </p:sp>
      <p:sp>
        <p:nvSpPr>
          <p:cNvPr id="12" name="11 Rectángulo"/>
          <p:cNvSpPr/>
          <p:nvPr/>
        </p:nvSpPr>
        <p:spPr>
          <a:xfrm>
            <a:off x="4183117" y="5533725"/>
            <a:ext cx="4572000" cy="1169551"/>
          </a:xfrm>
          <a:prstGeom prst="rect">
            <a:avLst/>
          </a:prstGeom>
        </p:spPr>
        <p:txBody>
          <a:bodyPr>
            <a:spAutoFit/>
          </a:bodyPr>
          <a:lstStyle/>
          <a:p>
            <a:r>
              <a:rPr lang="es-ES" sz="1400" i="1" u="none" dirty="0" smtClean="0">
                <a:solidFill>
                  <a:srgbClr val="C00000"/>
                </a:solidFill>
                <a:latin typeface="Bookman Old Style" pitchFamily="18" charset="0"/>
              </a:rPr>
              <a:t>Módulos en:</a:t>
            </a:r>
          </a:p>
          <a:p>
            <a:pPr>
              <a:buFont typeface="Wingdings" pitchFamily="2" charset="2"/>
              <a:buChar char="Ø"/>
            </a:pPr>
            <a:r>
              <a:rPr lang="es-ES" sz="1400" i="1" u="none" dirty="0" smtClean="0">
                <a:solidFill>
                  <a:srgbClr val="353599"/>
                </a:solidFill>
                <a:latin typeface="Bookman Old Style" pitchFamily="18" charset="0"/>
              </a:rPr>
              <a:t> Puebla:</a:t>
            </a:r>
            <a:r>
              <a:rPr lang="es-ES" sz="1400" b="0" i="1" u="none" dirty="0" smtClean="0">
                <a:solidFill>
                  <a:schemeClr val="folHlink"/>
                </a:solidFill>
                <a:latin typeface="Bookman Old Style" pitchFamily="18" charset="0"/>
              </a:rPr>
              <a:t> capacitación a</a:t>
            </a:r>
            <a:r>
              <a:rPr lang="es-MX" sz="1400" b="0" i="1" u="none" dirty="0" smtClean="0">
                <a:solidFill>
                  <a:schemeClr val="folHlink"/>
                </a:solidFill>
                <a:latin typeface="Bookman Old Style" pitchFamily="18" charset="0"/>
              </a:rPr>
              <a:t> 30 profesores BAUP </a:t>
            </a:r>
          </a:p>
          <a:p>
            <a:r>
              <a:rPr lang="es-MX" sz="1400" b="0" i="1" u="none" dirty="0" smtClean="0">
                <a:solidFill>
                  <a:schemeClr val="folHlink"/>
                </a:solidFill>
                <a:latin typeface="Bookman Old Style" pitchFamily="18" charset="0"/>
              </a:rPr>
              <a:t>en 4 módulos para 1,000 alumnos </a:t>
            </a:r>
          </a:p>
          <a:p>
            <a:pPr>
              <a:buFont typeface="Wingdings" pitchFamily="2" charset="2"/>
              <a:buChar char="Ø"/>
            </a:pPr>
            <a:r>
              <a:rPr lang="es-MX" sz="1400" i="1" u="none" dirty="0" smtClean="0">
                <a:solidFill>
                  <a:srgbClr val="353599"/>
                </a:solidFill>
                <a:latin typeface="Bookman Old Style" pitchFamily="18" charset="0"/>
              </a:rPr>
              <a:t> Nuevo León: </a:t>
            </a:r>
            <a:r>
              <a:rPr lang="es-MX" sz="1400" b="0" i="1" u="none" dirty="0" smtClean="0">
                <a:solidFill>
                  <a:schemeClr val="folHlink"/>
                </a:solidFill>
                <a:latin typeface="Bookman Old Style" pitchFamily="18" charset="0"/>
              </a:rPr>
              <a:t>en preparación, 5000</a:t>
            </a:r>
          </a:p>
          <a:p>
            <a:r>
              <a:rPr lang="es-MX" sz="1400" b="0" i="1" u="none" dirty="0" smtClean="0">
                <a:solidFill>
                  <a:schemeClr val="folHlink"/>
                </a:solidFill>
                <a:latin typeface="Bookman Old Style" pitchFamily="18" charset="0"/>
              </a:rPr>
              <a:t>alumnos de la UANL</a:t>
            </a:r>
            <a:endParaRPr lang="es-ES" sz="1400" b="0" i="1" u="none" dirty="0">
              <a:solidFill>
                <a:schemeClr val="folHlink"/>
              </a:solidFill>
              <a:latin typeface="Bookman Old Style" pitchFamily="18" charset="0"/>
            </a:endParaRPr>
          </a:p>
        </p:txBody>
      </p:sp>
      <p:sp>
        <p:nvSpPr>
          <p:cNvPr id="14" name="13 Rectángulo"/>
          <p:cNvSpPr/>
          <p:nvPr/>
        </p:nvSpPr>
        <p:spPr>
          <a:xfrm>
            <a:off x="4125311" y="4091175"/>
            <a:ext cx="2589388" cy="1200329"/>
          </a:xfrm>
          <a:prstGeom prst="rect">
            <a:avLst/>
          </a:prstGeom>
        </p:spPr>
        <p:txBody>
          <a:bodyPr wrap="square">
            <a:spAutoFit/>
          </a:bodyPr>
          <a:lstStyle/>
          <a:p>
            <a:r>
              <a:rPr lang="es-ES" sz="1100" b="0" i="1" u="none" dirty="0" smtClean="0">
                <a:latin typeface="Bookman Old Style" pitchFamily="18" charset="0"/>
              </a:rPr>
              <a:t>1</a:t>
            </a:r>
            <a:r>
              <a:rPr lang="es-ES" b="0" i="1" u="none" dirty="0" smtClean="0">
                <a:latin typeface="Bookman Old Style" pitchFamily="18" charset="0"/>
              </a:rPr>
              <a:t>)  Materiales biodegradables</a:t>
            </a:r>
          </a:p>
          <a:p>
            <a:r>
              <a:rPr lang="es-ES" b="0" i="1" u="none" dirty="0" smtClean="0">
                <a:latin typeface="Bookman Old Style" pitchFamily="18" charset="0"/>
              </a:rPr>
              <a:t>2)  </a:t>
            </a:r>
            <a:r>
              <a:rPr lang="es-ES" b="0" i="1" u="none" dirty="0" err="1" smtClean="0">
                <a:latin typeface="Bookman Old Style" pitchFamily="18" charset="0"/>
              </a:rPr>
              <a:t>Biosensores</a:t>
            </a:r>
            <a:endParaRPr lang="es-ES" b="0" i="1" u="none" dirty="0" smtClean="0">
              <a:latin typeface="Bookman Old Style" pitchFamily="18" charset="0"/>
            </a:endParaRPr>
          </a:p>
          <a:p>
            <a:r>
              <a:rPr lang="es-ES" b="0" i="1" u="none" dirty="0" smtClean="0">
                <a:latin typeface="Bookman Old Style" pitchFamily="18" charset="0"/>
              </a:rPr>
              <a:t>3)  Materiales compuestos </a:t>
            </a:r>
          </a:p>
          <a:p>
            <a:r>
              <a:rPr lang="es-ES" b="0" i="1" u="none" dirty="0" smtClean="0">
                <a:latin typeface="Bookman Old Style" pitchFamily="18" charset="0"/>
              </a:rPr>
              <a:t>4)  Concreto</a:t>
            </a:r>
          </a:p>
          <a:p>
            <a:r>
              <a:rPr lang="es-ES" b="0" i="1" u="none" dirty="0" smtClean="0">
                <a:latin typeface="Bookman Old Style" pitchFamily="18" charset="0"/>
              </a:rPr>
              <a:t>5)  Materiales para deportes</a:t>
            </a:r>
          </a:p>
          <a:p>
            <a:r>
              <a:rPr lang="es-ES" b="0" i="1" u="none" dirty="0" smtClean="0">
                <a:latin typeface="Bookman Old Style" pitchFamily="18" charset="0"/>
              </a:rPr>
              <a:t>6)  Nanotecnología</a:t>
            </a:r>
            <a:endParaRPr lang="en-US" b="0" i="1" u="none" dirty="0">
              <a:latin typeface="Bookman Old Style" pitchFamily="18" charset="0"/>
            </a:endParaRPr>
          </a:p>
        </p:txBody>
      </p:sp>
      <p:pic>
        <p:nvPicPr>
          <p:cNvPr id="15" name="Picture 142" descr="DSC02550"/>
          <p:cNvPicPr>
            <a:picLocks noChangeAspect="1" noChangeArrowheads="1"/>
          </p:cNvPicPr>
          <p:nvPr/>
        </p:nvPicPr>
        <p:blipFill>
          <a:blip r:embed="rId7" cstate="print"/>
          <a:srcRect/>
          <a:stretch>
            <a:fillRect/>
          </a:stretch>
        </p:blipFill>
        <p:spPr bwMode="auto">
          <a:xfrm>
            <a:off x="6638160" y="4360917"/>
            <a:ext cx="2463800" cy="15875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724121" y="635811"/>
            <a:ext cx="5962081" cy="400110"/>
          </a:xfrm>
          <a:prstGeom prst="rect">
            <a:avLst/>
          </a:prstGeom>
          <a:noFill/>
          <a:ln w="9525">
            <a:noFill/>
            <a:miter lim="800000"/>
            <a:headEnd/>
            <a:tailEnd/>
          </a:ln>
        </p:spPr>
        <p:txBody>
          <a:bodyPr wrap="none" anchor="ctr">
            <a:spAutoFit/>
          </a:bodyPr>
          <a:lstStyle/>
          <a:p>
            <a:pPr algn="ctr"/>
            <a:r>
              <a:rPr lang="es-MX" sz="2000" u="none" dirty="0">
                <a:solidFill>
                  <a:srgbClr val="C00000"/>
                </a:solidFill>
              </a:rPr>
              <a:t>Alumnos de licenciatura atendidos en el CIMAV</a:t>
            </a:r>
          </a:p>
        </p:txBody>
      </p:sp>
      <p:pic>
        <p:nvPicPr>
          <p:cNvPr id="5" name="Picture 2"/>
          <p:cNvPicPr>
            <a:picLocks noChangeAspect="1" noChangeArrowheads="1"/>
          </p:cNvPicPr>
          <p:nvPr/>
        </p:nvPicPr>
        <p:blipFill>
          <a:blip r:embed="rId3" cstate="screen"/>
          <a:srcRect/>
          <a:stretch>
            <a:fillRect/>
          </a:stretch>
        </p:blipFill>
        <p:spPr bwMode="auto">
          <a:xfrm>
            <a:off x="545061" y="1244601"/>
            <a:ext cx="8138563" cy="49660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1" y="2105877"/>
            <a:ext cx="4462818" cy="4458695"/>
          </a:xfrm>
          <a:prstGeom prst="rect">
            <a:avLst/>
          </a:prstGeom>
        </p:spPr>
        <p:txBody>
          <a:bodyPr/>
          <a:lstStyle/>
          <a:p>
            <a:pPr marL="1079500" indent="-1079500">
              <a:buNone/>
            </a:pPr>
            <a:r>
              <a:rPr lang="es-ES" sz="1800" b="1" dirty="0" smtClean="0">
                <a:solidFill>
                  <a:srgbClr val="C00000"/>
                </a:solidFill>
              </a:rPr>
              <a:t>Objetivo: </a:t>
            </a:r>
            <a:r>
              <a:rPr lang="es-ES" sz="1800" dirty="0" smtClean="0">
                <a:solidFill>
                  <a:srgbClr val="003399"/>
                </a:solidFill>
              </a:rPr>
              <a:t>Fomentar el interés de los estudiantes por la investigación en 	  ciencia y tecnología de vanguardia, así como incrementar la 	  	 formación de recursos humanos de calidad. </a:t>
            </a:r>
          </a:p>
          <a:p>
            <a:pPr marL="1079500" indent="-1079500">
              <a:buNone/>
            </a:pPr>
            <a:endParaRPr lang="es-MX" sz="1800" dirty="0" smtClean="0">
              <a:solidFill>
                <a:srgbClr val="003399"/>
              </a:solidFill>
            </a:endParaRPr>
          </a:p>
          <a:p>
            <a:pPr marL="1524000" lvl="0" indent="-1524000">
              <a:buNone/>
            </a:pPr>
            <a:r>
              <a:rPr lang="es-ES" sz="1800" b="1" dirty="0" smtClean="0">
                <a:solidFill>
                  <a:srgbClr val="C00000"/>
                </a:solidFill>
              </a:rPr>
              <a:t>Participantes</a:t>
            </a:r>
            <a:r>
              <a:rPr lang="es-ES" sz="1800" dirty="0" smtClean="0">
                <a:solidFill>
                  <a:srgbClr val="C00000"/>
                </a:solidFill>
              </a:rPr>
              <a:t>: </a:t>
            </a:r>
            <a:r>
              <a:rPr lang="es-ES" sz="2400" b="1" dirty="0" smtClean="0">
                <a:solidFill>
                  <a:srgbClr val="FF0000"/>
                </a:solidFill>
              </a:rPr>
              <a:t>47</a:t>
            </a:r>
            <a:r>
              <a:rPr lang="es-ES" sz="1800" dirty="0" smtClean="0">
                <a:solidFill>
                  <a:srgbClr val="003399"/>
                </a:solidFill>
              </a:rPr>
              <a:t> alumnos de instituciones de educación estatales y nacionales</a:t>
            </a:r>
          </a:p>
        </p:txBody>
      </p:sp>
      <p:pic>
        <p:nvPicPr>
          <p:cNvPr id="118785" name="Picture 1"/>
          <p:cNvPicPr>
            <a:picLocks noChangeAspect="1" noChangeArrowheads="1"/>
          </p:cNvPicPr>
          <p:nvPr/>
        </p:nvPicPr>
        <p:blipFill>
          <a:blip r:embed="rId3" cstate="screen"/>
          <a:srcRect/>
          <a:stretch>
            <a:fillRect/>
          </a:stretch>
        </p:blipFill>
        <p:spPr bwMode="auto">
          <a:xfrm>
            <a:off x="5336275" y="596750"/>
            <a:ext cx="2973080" cy="23784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descr="Poster.tif"/>
          <p:cNvPicPr>
            <a:picLocks noChangeAspect="1"/>
          </p:cNvPicPr>
          <p:nvPr/>
        </p:nvPicPr>
        <p:blipFill>
          <a:blip r:embed="rId4" cstate="print"/>
          <a:stretch>
            <a:fillRect/>
          </a:stretch>
        </p:blipFill>
        <p:spPr>
          <a:xfrm>
            <a:off x="0" y="340070"/>
            <a:ext cx="4204080" cy="1720184"/>
          </a:xfrm>
          <a:prstGeom prst="rect">
            <a:avLst/>
          </a:prstGeom>
        </p:spPr>
      </p:pic>
      <p:pic>
        <p:nvPicPr>
          <p:cNvPr id="2051" name="Picture 3"/>
          <p:cNvPicPr>
            <a:picLocks noChangeAspect="1" noChangeArrowheads="1"/>
          </p:cNvPicPr>
          <p:nvPr/>
        </p:nvPicPr>
        <p:blipFill>
          <a:blip r:embed="rId5" cstate="print"/>
          <a:srcRect/>
          <a:stretch>
            <a:fillRect/>
          </a:stretch>
        </p:blipFill>
        <p:spPr bwMode="auto">
          <a:xfrm>
            <a:off x="4724427" y="3340621"/>
            <a:ext cx="4092030" cy="29738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screen"/>
          <a:srcRect/>
          <a:stretch>
            <a:fillRect/>
          </a:stretch>
        </p:blipFill>
        <p:spPr bwMode="auto">
          <a:xfrm>
            <a:off x="367802" y="3867654"/>
            <a:ext cx="4000121" cy="28296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p:cNvPicPr>
            <a:picLocks noChangeAspect="1" noChangeArrowheads="1"/>
          </p:cNvPicPr>
          <p:nvPr/>
        </p:nvPicPr>
        <p:blipFill>
          <a:blip r:embed="rId4" cstate="screen"/>
          <a:srcRect/>
          <a:stretch>
            <a:fillRect/>
          </a:stretch>
        </p:blipFill>
        <p:spPr bwMode="auto">
          <a:xfrm>
            <a:off x="359649" y="988715"/>
            <a:ext cx="4022725" cy="2741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866" name="Rectangle 2"/>
          <p:cNvSpPr>
            <a:spLocks noChangeArrowheads="1"/>
          </p:cNvSpPr>
          <p:nvPr/>
        </p:nvSpPr>
        <p:spPr bwMode="auto">
          <a:xfrm>
            <a:off x="772559" y="3884323"/>
            <a:ext cx="2996461" cy="400110"/>
          </a:xfrm>
          <a:prstGeom prst="rect">
            <a:avLst/>
          </a:prstGeom>
          <a:noFill/>
          <a:ln w="9525">
            <a:noFill/>
            <a:miter lim="800000"/>
            <a:headEnd/>
            <a:tailEnd/>
          </a:ln>
        </p:spPr>
        <p:txBody>
          <a:bodyPr wrap="none" anchor="ctr">
            <a:spAutoFit/>
          </a:bodyPr>
          <a:lstStyle/>
          <a:p>
            <a:pPr algn="ctr"/>
            <a:r>
              <a:rPr lang="es-MX" sz="2000" u="none" dirty="0" smtClean="0">
                <a:solidFill>
                  <a:srgbClr val="C00000"/>
                </a:solidFill>
              </a:rPr>
              <a:t>285 </a:t>
            </a:r>
            <a:r>
              <a:rPr lang="es-MX" sz="2000" u="none" dirty="0">
                <a:solidFill>
                  <a:srgbClr val="C00000"/>
                </a:solidFill>
              </a:rPr>
              <a:t>Clientes </a:t>
            </a:r>
            <a:r>
              <a:rPr lang="es-MX" sz="2000" u="none" dirty="0" smtClean="0">
                <a:solidFill>
                  <a:srgbClr val="C00000"/>
                </a:solidFill>
              </a:rPr>
              <a:t>Atendidos</a:t>
            </a:r>
            <a:endParaRPr lang="es-MX" sz="2000" u="none" dirty="0">
              <a:solidFill>
                <a:srgbClr val="C00000"/>
              </a:solidFill>
            </a:endParaRPr>
          </a:p>
        </p:txBody>
      </p:sp>
      <p:sp>
        <p:nvSpPr>
          <p:cNvPr id="6" name="Rectangle 2"/>
          <p:cNvSpPr>
            <a:spLocks noChangeArrowheads="1"/>
          </p:cNvSpPr>
          <p:nvPr/>
        </p:nvSpPr>
        <p:spPr bwMode="auto">
          <a:xfrm>
            <a:off x="920968" y="3158263"/>
            <a:ext cx="2579553" cy="523220"/>
          </a:xfrm>
          <a:prstGeom prst="rect">
            <a:avLst/>
          </a:prstGeom>
          <a:noFill/>
          <a:ln w="9525">
            <a:noFill/>
            <a:miter lim="800000"/>
            <a:headEnd/>
            <a:tailEnd/>
          </a:ln>
        </p:spPr>
        <p:txBody>
          <a:bodyPr wrap="none" anchor="ctr">
            <a:spAutoFit/>
          </a:bodyPr>
          <a:lstStyle/>
          <a:p>
            <a:pPr algn="ctr"/>
            <a:r>
              <a:rPr lang="es-MX" sz="1400" u="none" dirty="0" smtClean="0">
                <a:solidFill>
                  <a:srgbClr val="C00000"/>
                </a:solidFill>
              </a:rPr>
              <a:t>944 servicios (8 millones) </a:t>
            </a:r>
          </a:p>
          <a:p>
            <a:pPr algn="ctr"/>
            <a:r>
              <a:rPr lang="es-MX" sz="1400" u="none" dirty="0" smtClean="0">
                <a:solidFill>
                  <a:srgbClr val="C00000"/>
                </a:solidFill>
              </a:rPr>
              <a:t>  36  proyectos (46 millones)</a:t>
            </a:r>
            <a:endParaRPr lang="es-MX" sz="1400" u="none" dirty="0">
              <a:solidFill>
                <a:srgbClr val="C00000"/>
              </a:solidFill>
            </a:endParaRPr>
          </a:p>
        </p:txBody>
      </p:sp>
      <p:sp>
        <p:nvSpPr>
          <p:cNvPr id="7" name="Rectangle 2"/>
          <p:cNvSpPr>
            <a:spLocks noChangeArrowheads="1"/>
          </p:cNvSpPr>
          <p:nvPr/>
        </p:nvSpPr>
        <p:spPr bwMode="auto">
          <a:xfrm>
            <a:off x="6538800" y="9987"/>
            <a:ext cx="2605200" cy="400110"/>
          </a:xfrm>
          <a:prstGeom prst="rect">
            <a:avLst/>
          </a:prstGeom>
          <a:noFill/>
          <a:ln w="9525">
            <a:noFill/>
            <a:miter lim="800000"/>
            <a:headEnd/>
            <a:tailEnd/>
          </a:ln>
        </p:spPr>
        <p:txBody>
          <a:bodyPr wrap="none" anchor="ctr">
            <a:spAutoFit/>
          </a:bodyPr>
          <a:lstStyle/>
          <a:p>
            <a:pPr marL="1701800" indent="-1701800" eaLnBrk="0" hangingPunct="0">
              <a:tabLst>
                <a:tab pos="1701800" algn="l"/>
              </a:tabLst>
              <a:defRPr/>
            </a:pPr>
            <a:r>
              <a:rPr lang="es-MX" sz="2000" u="none" dirty="0" smtClean="0">
                <a:solidFill>
                  <a:srgbClr val="C00000"/>
                </a:solidFill>
              </a:rPr>
              <a:t>Clientes y Servicios</a:t>
            </a:r>
            <a:endParaRPr lang="es-MX" sz="2000" u="none" dirty="0">
              <a:solidFill>
                <a:srgbClr val="C00000"/>
              </a:solidFill>
            </a:endParaRPr>
          </a:p>
        </p:txBody>
      </p:sp>
      <p:pic>
        <p:nvPicPr>
          <p:cNvPr id="21505" name="Picture 1" descr="C:\Users\JESUS\Pictures\Imagen1.png"/>
          <p:cNvPicPr>
            <a:picLocks noChangeAspect="1" noChangeArrowheads="1"/>
          </p:cNvPicPr>
          <p:nvPr/>
        </p:nvPicPr>
        <p:blipFill>
          <a:blip r:embed="rId5" cstate="print"/>
          <a:srcRect/>
          <a:stretch>
            <a:fillRect/>
          </a:stretch>
        </p:blipFill>
        <p:spPr bwMode="auto">
          <a:xfrm>
            <a:off x="4761186" y="928935"/>
            <a:ext cx="4382814" cy="2640479"/>
          </a:xfrm>
          <a:prstGeom prst="rect">
            <a:avLst/>
          </a:prstGeom>
          <a:noFill/>
        </p:spPr>
      </p:pic>
      <p:pic>
        <p:nvPicPr>
          <p:cNvPr id="32" name="Picture 32"/>
          <p:cNvPicPr>
            <a:picLocks noChangeAspect="1" noChangeArrowheads="1"/>
          </p:cNvPicPr>
          <p:nvPr/>
        </p:nvPicPr>
        <p:blipFill>
          <a:blip r:embed="rId6" cstate="print"/>
          <a:srcRect t="11776" r="24250" b="17571"/>
          <a:stretch>
            <a:fillRect/>
          </a:stretch>
        </p:blipFill>
        <p:spPr bwMode="auto">
          <a:xfrm>
            <a:off x="4698137" y="4104222"/>
            <a:ext cx="3309821" cy="1985892"/>
          </a:xfrm>
          <a:prstGeom prst="rect">
            <a:avLst/>
          </a:prstGeom>
          <a:noFill/>
          <a:ln w="9525">
            <a:noFill/>
            <a:miter lim="800000"/>
            <a:headEnd/>
            <a:tailEnd/>
          </a:ln>
          <a:effectLst/>
        </p:spPr>
      </p:pic>
      <p:pic>
        <p:nvPicPr>
          <p:cNvPr id="33" name="Picture 2"/>
          <p:cNvPicPr>
            <a:picLocks noChangeAspect="1" noChangeArrowheads="1"/>
          </p:cNvPicPr>
          <p:nvPr/>
        </p:nvPicPr>
        <p:blipFill>
          <a:blip r:embed="rId7" cstate="print"/>
          <a:srcRect l="20833" t="53630" r="67222" b="17185"/>
          <a:stretch>
            <a:fillRect/>
          </a:stretch>
        </p:blipFill>
        <p:spPr bwMode="auto">
          <a:xfrm>
            <a:off x="8071944" y="3900651"/>
            <a:ext cx="1072055" cy="2501900"/>
          </a:xfrm>
          <a:prstGeom prst="rect">
            <a:avLst/>
          </a:prstGeom>
          <a:noFill/>
          <a:ln w="9525">
            <a:noFill/>
            <a:miter lim="800000"/>
            <a:headEnd/>
            <a:tailEnd/>
          </a:ln>
        </p:spPr>
      </p:pic>
      <p:sp>
        <p:nvSpPr>
          <p:cNvPr id="34" name="33 CuadroTexto"/>
          <p:cNvSpPr txBox="1"/>
          <p:nvPr/>
        </p:nvSpPr>
        <p:spPr>
          <a:xfrm>
            <a:off x="5749158" y="6239467"/>
            <a:ext cx="1576552" cy="338554"/>
          </a:xfrm>
          <a:prstGeom prst="rect">
            <a:avLst/>
          </a:prstGeom>
          <a:noFill/>
        </p:spPr>
        <p:txBody>
          <a:bodyPr wrap="square" rtlCol="0">
            <a:spAutoFit/>
          </a:bodyPr>
          <a:lstStyle/>
          <a:p>
            <a:r>
              <a:rPr lang="en-US" sz="1600" i="1" u="none" dirty="0" err="1" smtClean="0">
                <a:solidFill>
                  <a:srgbClr val="C00000"/>
                </a:solidFill>
              </a:rPr>
              <a:t>Por</a:t>
            </a:r>
            <a:r>
              <a:rPr lang="en-US" sz="1600" i="1" u="none" dirty="0" smtClean="0">
                <a:solidFill>
                  <a:srgbClr val="C00000"/>
                </a:solidFill>
              </a:rPr>
              <a:t> ingresos</a:t>
            </a:r>
            <a:endParaRPr lang="en-US" sz="1600" i="1" u="none" dirty="0">
              <a:solidFill>
                <a:srgbClr val="C00000"/>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8 Rectángulo"/>
          <p:cNvSpPr>
            <a:spLocks noChangeArrowheads="1"/>
          </p:cNvSpPr>
          <p:nvPr/>
        </p:nvSpPr>
        <p:spPr bwMode="auto">
          <a:xfrm>
            <a:off x="6702425" y="120650"/>
            <a:ext cx="2466975" cy="400110"/>
          </a:xfrm>
          <a:prstGeom prst="rect">
            <a:avLst/>
          </a:prstGeom>
          <a:noFill/>
          <a:ln w="9525" algn="ctr">
            <a:noFill/>
            <a:miter lim="800000"/>
            <a:headEnd/>
            <a:tailEnd/>
          </a:ln>
        </p:spPr>
        <p:txBody>
          <a:bodyPr wrap="square" anchor="ctr">
            <a:spAutoFit/>
          </a:bodyPr>
          <a:lstStyle/>
          <a:p>
            <a:pPr marL="1701800" indent="-1701800" algn="r">
              <a:tabLst>
                <a:tab pos="1701800" algn="l"/>
              </a:tabLst>
            </a:pPr>
            <a:r>
              <a:rPr lang="es-MX" sz="2000" u="none" dirty="0">
                <a:solidFill>
                  <a:srgbClr val="A50021"/>
                </a:solidFill>
              </a:rPr>
              <a:t>Ingresos </a:t>
            </a:r>
            <a:endParaRPr lang="es-ES" sz="2000" u="none" dirty="0">
              <a:solidFill>
                <a:srgbClr val="A50021"/>
              </a:solidFill>
            </a:endParaRPr>
          </a:p>
        </p:txBody>
      </p:sp>
      <p:graphicFrame>
        <p:nvGraphicFramePr>
          <p:cNvPr id="5" name="1 Gráfico"/>
          <p:cNvGraphicFramePr>
            <a:graphicFrameLocks/>
          </p:cNvGraphicFramePr>
          <p:nvPr/>
        </p:nvGraphicFramePr>
        <p:xfrm>
          <a:off x="3615558" y="2259724"/>
          <a:ext cx="5528441" cy="444587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2"/>
          <p:cNvSpPr>
            <a:spLocks noChangeArrowheads="1"/>
          </p:cNvSpPr>
          <p:nvPr/>
        </p:nvSpPr>
        <p:spPr bwMode="auto">
          <a:xfrm>
            <a:off x="1835491" y="701693"/>
            <a:ext cx="1682853" cy="707886"/>
          </a:xfrm>
          <a:prstGeom prst="rect">
            <a:avLst/>
          </a:prstGeom>
          <a:noFill/>
          <a:ln w="9525">
            <a:noFill/>
            <a:miter lim="800000"/>
            <a:headEnd/>
            <a:tailEnd/>
          </a:ln>
        </p:spPr>
        <p:txBody>
          <a:bodyPr wrap="square" anchor="ctr">
            <a:spAutoFit/>
          </a:bodyPr>
          <a:lstStyle/>
          <a:p>
            <a:pPr algn="ctr"/>
            <a:r>
              <a:rPr lang="es-MX" sz="2000" u="none" dirty="0" smtClean="0">
                <a:solidFill>
                  <a:srgbClr val="C00000"/>
                </a:solidFill>
              </a:rPr>
              <a:t>Servicios y Proyectos</a:t>
            </a:r>
            <a:endParaRPr lang="es-MX" sz="2000" u="none" dirty="0">
              <a:solidFill>
                <a:srgbClr val="C00000"/>
              </a:solidFill>
            </a:endParaRPr>
          </a:p>
        </p:txBody>
      </p:sp>
      <p:pic>
        <p:nvPicPr>
          <p:cNvPr id="4" name="Picture 2"/>
          <p:cNvPicPr>
            <a:picLocks noChangeAspect="1" noChangeArrowheads="1"/>
          </p:cNvPicPr>
          <p:nvPr/>
        </p:nvPicPr>
        <p:blipFill>
          <a:blip r:embed="rId4" cstate="screen"/>
          <a:srcRect/>
          <a:stretch>
            <a:fillRect/>
          </a:stretch>
        </p:blipFill>
        <p:spPr bwMode="auto">
          <a:xfrm>
            <a:off x="0" y="566886"/>
            <a:ext cx="6122933" cy="3736116"/>
          </a:xfrm>
          <a:prstGeom prst="rect">
            <a:avLst/>
          </a:prstGeom>
          <a:ln>
            <a:noFill/>
          </a:ln>
          <a:effectLst>
            <a:outerShdw blurRad="292100" dist="139700" dir="2700000" algn="tl" rotWithShape="0">
              <a:srgbClr val="333333">
                <a:alpha val="65000"/>
              </a:srgbClr>
            </a:outerShdw>
          </a:effectLst>
        </p:spPr>
      </p:pic>
      <p:sp>
        <p:nvSpPr>
          <p:cNvPr id="7" name="6 CuadroTexto"/>
          <p:cNvSpPr txBox="1"/>
          <p:nvPr/>
        </p:nvSpPr>
        <p:spPr>
          <a:xfrm>
            <a:off x="1146412" y="5844061"/>
            <a:ext cx="3173339" cy="830997"/>
          </a:xfrm>
          <a:prstGeom prst="rect">
            <a:avLst/>
          </a:prstGeom>
          <a:solidFill>
            <a:schemeClr val="bg1"/>
          </a:solidFill>
        </p:spPr>
        <p:txBody>
          <a:bodyPr wrap="square" rtlCol="0">
            <a:spAutoFit/>
          </a:bodyPr>
          <a:lstStyle/>
          <a:p>
            <a:pPr algn="ctr"/>
            <a:r>
              <a:rPr lang="es-MX" sz="1600" i="1" u="none" dirty="0" smtClean="0">
                <a:solidFill>
                  <a:srgbClr val="C00000"/>
                </a:solidFill>
                <a:latin typeface="Bookman Old Style" pitchFamily="18" charset="0"/>
              </a:rPr>
              <a:t>Servicios y Proyectos con el Sector productivo y social</a:t>
            </a:r>
          </a:p>
          <a:p>
            <a:pPr algn="ctr"/>
            <a:r>
              <a:rPr lang="es-MX" sz="1600" i="1" u="none" dirty="0" smtClean="0">
                <a:solidFill>
                  <a:srgbClr val="C00000"/>
                </a:solidFill>
                <a:latin typeface="Bookman Old Style" pitchFamily="18" charset="0"/>
              </a:rPr>
              <a:t>(1.2 millones/Investigador)</a:t>
            </a:r>
            <a:endParaRPr lang="es-MX" sz="1600" i="1" u="none" dirty="0">
              <a:solidFill>
                <a:srgbClr val="C00000"/>
              </a:solidFill>
              <a:latin typeface="Bookman Old Style" pitchFamily="18" charset="0"/>
            </a:endParaRPr>
          </a:p>
        </p:txBody>
      </p:sp>
      <p:sp>
        <p:nvSpPr>
          <p:cNvPr id="8" name="7 CuadroTexto"/>
          <p:cNvSpPr txBox="1"/>
          <p:nvPr/>
        </p:nvSpPr>
        <p:spPr>
          <a:xfrm>
            <a:off x="5707116" y="1597572"/>
            <a:ext cx="2017987" cy="338554"/>
          </a:xfrm>
          <a:prstGeom prst="rect">
            <a:avLst/>
          </a:prstGeom>
          <a:solidFill>
            <a:schemeClr val="bg1"/>
          </a:solidFill>
        </p:spPr>
        <p:txBody>
          <a:bodyPr wrap="square" rtlCol="0">
            <a:spAutoFit/>
          </a:bodyPr>
          <a:lstStyle/>
          <a:p>
            <a:r>
              <a:rPr lang="es-MX" sz="1600" i="1" u="none" dirty="0" err="1" smtClean="0">
                <a:solidFill>
                  <a:srgbClr val="C00000"/>
                </a:solidFill>
                <a:latin typeface="Bookman Old Style" pitchFamily="18" charset="0"/>
              </a:rPr>
              <a:t>IngresosTotales</a:t>
            </a:r>
            <a:endParaRPr lang="es-MX" sz="1600" i="1" u="none" dirty="0" smtClean="0">
              <a:solidFill>
                <a:srgbClr val="C00000"/>
              </a:solidFill>
              <a:latin typeface="Bookman Old Style" pitchFamily="18" charset="0"/>
            </a:endParaRPr>
          </a:p>
        </p:txBody>
      </p:sp>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2543682" y="546269"/>
            <a:ext cx="3622675" cy="369887"/>
          </a:xfrm>
          <a:prstGeom prst="rect">
            <a:avLst/>
          </a:prstGeom>
          <a:noFill/>
          <a:ln w="9525" algn="ctr">
            <a:noFill/>
            <a:miter lim="800000"/>
            <a:headEnd/>
            <a:tailEnd/>
          </a:ln>
        </p:spPr>
        <p:txBody>
          <a:bodyPr wrap="none" anchor="ctr">
            <a:spAutoFit/>
          </a:bodyPr>
          <a:lstStyle/>
          <a:p>
            <a:pPr algn="ctr"/>
            <a:r>
              <a:rPr lang="es-MX" sz="1800" u="none" dirty="0">
                <a:solidFill>
                  <a:srgbClr val="990033"/>
                </a:solidFill>
              </a:rPr>
              <a:t>Ingreso Programado y Captado</a:t>
            </a:r>
          </a:p>
        </p:txBody>
      </p:sp>
      <p:sp>
        <p:nvSpPr>
          <p:cNvPr id="49156" name="3 CuadroTexto"/>
          <p:cNvSpPr txBox="1">
            <a:spLocks noChangeArrowheads="1"/>
          </p:cNvSpPr>
          <p:nvPr/>
        </p:nvSpPr>
        <p:spPr bwMode="auto">
          <a:xfrm>
            <a:off x="2879725" y="914400"/>
            <a:ext cx="3224213" cy="369888"/>
          </a:xfrm>
          <a:prstGeom prst="rect">
            <a:avLst/>
          </a:prstGeom>
          <a:noFill/>
          <a:ln w="9525" algn="ctr">
            <a:noFill/>
            <a:miter lim="800000"/>
            <a:headEnd/>
            <a:tailEnd/>
          </a:ln>
        </p:spPr>
        <p:txBody>
          <a:bodyPr wrap="none" anchor="ctr">
            <a:spAutoFit/>
          </a:bodyPr>
          <a:lstStyle/>
          <a:p>
            <a:pPr algn="ctr"/>
            <a:r>
              <a:rPr lang="es-MX" sz="1800" u="none" dirty="0">
                <a:solidFill>
                  <a:srgbClr val="990033"/>
                </a:solidFill>
              </a:rPr>
              <a:t>Por Origen de los Recursos</a:t>
            </a:r>
          </a:p>
        </p:txBody>
      </p:sp>
      <p:pic>
        <p:nvPicPr>
          <p:cNvPr id="5" name="4 Imagen" descr="D 40.jpg"/>
          <p:cNvPicPr>
            <a:picLocks noChangeAspect="1"/>
          </p:cNvPicPr>
          <p:nvPr/>
        </p:nvPicPr>
        <p:blipFill>
          <a:blip r:embed="rId3" cstate="print"/>
          <a:stretch>
            <a:fillRect/>
          </a:stretch>
        </p:blipFill>
        <p:spPr>
          <a:xfrm>
            <a:off x="691896" y="1325372"/>
            <a:ext cx="7760208" cy="433425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1787857" y="545910"/>
            <a:ext cx="5663821" cy="646331"/>
          </a:xfrm>
          <a:prstGeom prst="rect">
            <a:avLst/>
          </a:prstGeom>
          <a:noFill/>
        </p:spPr>
        <p:txBody>
          <a:bodyPr wrap="square" rtlCol="0">
            <a:spAutoFit/>
          </a:bodyPr>
          <a:lstStyle/>
          <a:p>
            <a:pPr algn="ctr"/>
            <a:r>
              <a:rPr lang="es-MX" sz="1800" u="none" dirty="0" smtClean="0"/>
              <a:t>Presupuesto Modificado y Ejercido 2010</a:t>
            </a:r>
          </a:p>
          <a:p>
            <a:pPr algn="ctr"/>
            <a:r>
              <a:rPr lang="es-MX" sz="1800" u="none" dirty="0" smtClean="0"/>
              <a:t>Por Capítulo de Gasto</a:t>
            </a:r>
            <a:endParaRPr lang="es-MX" sz="1800" u="none" dirty="0"/>
          </a:p>
        </p:txBody>
      </p:sp>
      <p:graphicFrame>
        <p:nvGraphicFramePr>
          <p:cNvPr id="7" name="1 Gráfico"/>
          <p:cNvGraphicFramePr>
            <a:graphicFrameLocks noGrp="1"/>
          </p:cNvGraphicFramePr>
          <p:nvPr/>
        </p:nvGraphicFramePr>
        <p:xfrm>
          <a:off x="573206" y="669166"/>
          <a:ext cx="8570794" cy="5390440"/>
        </p:xfrm>
        <a:graphic>
          <a:graphicData uri="http://schemas.openxmlformats.org/drawingml/2006/chart">
            <c:chart xmlns:c="http://schemas.openxmlformats.org/drawingml/2006/chart" xmlns:r="http://schemas.openxmlformats.org/officeDocument/2006/relationships" r:id="rId3"/>
          </a:graphicData>
        </a:graphic>
      </p:graphicFrame>
      <p:sp>
        <p:nvSpPr>
          <p:cNvPr id="5" name="4 CuadroTexto"/>
          <p:cNvSpPr txBox="1"/>
          <p:nvPr/>
        </p:nvSpPr>
        <p:spPr>
          <a:xfrm>
            <a:off x="0" y="6174770"/>
            <a:ext cx="7855035" cy="276999"/>
          </a:xfrm>
          <a:prstGeom prst="rect">
            <a:avLst/>
          </a:prstGeom>
          <a:noFill/>
          <a:ln w="9525" algn="ctr">
            <a:noFill/>
            <a:miter lim="800000"/>
            <a:headEnd/>
            <a:tailEnd/>
          </a:ln>
        </p:spPr>
        <p:txBody>
          <a:bodyPr wrap="none" anchor="ctr">
            <a:spAutoFit/>
          </a:bodyPr>
          <a:lstStyle/>
          <a:p>
            <a:pPr algn="ctr">
              <a:defRPr/>
            </a:pPr>
            <a:r>
              <a:rPr lang="es-MX" u="none" dirty="0">
                <a:latin typeface="Arial" pitchFamily="34" charset="0"/>
              </a:rPr>
              <a:t>Nota: </a:t>
            </a:r>
            <a:r>
              <a:rPr lang="es-MX" u="none" dirty="0" smtClean="0">
                <a:solidFill>
                  <a:srgbClr val="0033CC"/>
                </a:solidFill>
                <a:latin typeface="Arial" pitchFamily="34" charset="0"/>
              </a:rPr>
              <a:t>Incluye los Recursos Propios y Fiscales (No </a:t>
            </a:r>
            <a:r>
              <a:rPr lang="es-MX" u="none" dirty="0">
                <a:solidFill>
                  <a:srgbClr val="0033CC"/>
                </a:solidFill>
                <a:latin typeface="Arial" pitchFamily="34" charset="0"/>
              </a:rPr>
              <a:t>se incluyen recursos de proyectos por </a:t>
            </a:r>
            <a:r>
              <a:rPr lang="es-MX" u="none" dirty="0" smtClean="0">
                <a:solidFill>
                  <a:srgbClr val="0033CC"/>
                </a:solidFill>
                <a:latin typeface="Arial" pitchFamily="34" charset="0"/>
              </a:rPr>
              <a:t>convocatorias)</a:t>
            </a:r>
            <a:endParaRPr lang="es-MX" u="none" dirty="0">
              <a:solidFill>
                <a:srgbClr val="0033CC"/>
              </a:solidFill>
              <a:latin typeface="Arial" pitchFamily="34" charset="0"/>
            </a:endParaRPr>
          </a:p>
        </p:txBody>
      </p:sp>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0" y="2614478"/>
            <a:ext cx="9144000" cy="584775"/>
          </a:xfrm>
          <a:prstGeom prst="rect">
            <a:avLst/>
          </a:prstGeom>
          <a:noFill/>
          <a:ln w="9525" algn="ctr">
            <a:noFill/>
            <a:miter lim="800000"/>
            <a:headEnd/>
            <a:tailEnd/>
          </a:ln>
        </p:spPr>
        <p:txBody>
          <a:bodyPr>
            <a:spAutoFit/>
          </a:bodyPr>
          <a:lstStyle/>
          <a:p>
            <a:pPr algn="ctr"/>
            <a:r>
              <a:rPr lang="es-MX" sz="3200" u="none" dirty="0" smtClean="0">
                <a:solidFill>
                  <a:schemeClr val="accent2"/>
                </a:solidFill>
              </a:rPr>
              <a:t>Proyecto </a:t>
            </a:r>
            <a:r>
              <a:rPr lang="es-MX" sz="3200" u="none" dirty="0">
                <a:solidFill>
                  <a:schemeClr val="accent2"/>
                </a:solidFill>
              </a:rPr>
              <a:t>de Éxito</a:t>
            </a:r>
            <a:endParaRPr lang="es-ES" sz="3200" u="none" dirty="0">
              <a:solidFill>
                <a:schemeClr val="accent2"/>
              </a:solidFill>
            </a:endParaRPr>
          </a:p>
        </p:txBody>
      </p:sp>
      <p:sp>
        <p:nvSpPr>
          <p:cNvPr id="790535" name="Line 7"/>
          <p:cNvSpPr>
            <a:spLocks noChangeShapeType="1"/>
          </p:cNvSpPr>
          <p:nvPr/>
        </p:nvSpPr>
        <p:spPr bwMode="auto">
          <a:xfrm>
            <a:off x="3454400" y="3290888"/>
            <a:ext cx="5689600" cy="0"/>
          </a:xfrm>
          <a:prstGeom prst="line">
            <a:avLst/>
          </a:prstGeom>
          <a:ln>
            <a:headEnd/>
            <a:tailEn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3220871" y="2370517"/>
            <a:ext cx="5663821" cy="954107"/>
          </a:xfrm>
          <a:prstGeom prst="rect">
            <a:avLst/>
          </a:prstGeom>
          <a:noFill/>
          <a:ln w="9525" algn="ctr">
            <a:noFill/>
            <a:miter lim="800000"/>
            <a:headEnd/>
            <a:tailEnd/>
          </a:ln>
        </p:spPr>
        <p:txBody>
          <a:bodyPr wrap="square">
            <a:spAutoFit/>
          </a:bodyPr>
          <a:lstStyle/>
          <a:p>
            <a:r>
              <a:rPr lang="es-MX" sz="2800" u="none" dirty="0">
                <a:solidFill>
                  <a:srgbClr val="353599"/>
                </a:solidFill>
              </a:rPr>
              <a:t>2. Lectura y </a:t>
            </a:r>
            <a:r>
              <a:rPr lang="es-MX" sz="2800" u="none" dirty="0" smtClean="0">
                <a:solidFill>
                  <a:srgbClr val="353599"/>
                </a:solidFill>
              </a:rPr>
              <a:t>aprobación, </a:t>
            </a:r>
          </a:p>
          <a:p>
            <a:r>
              <a:rPr lang="es-MX" sz="2800" u="none" dirty="0" smtClean="0">
                <a:solidFill>
                  <a:srgbClr val="353599"/>
                </a:solidFill>
              </a:rPr>
              <a:t>en su caso, del orden del día</a:t>
            </a:r>
            <a:r>
              <a:rPr lang="es-ES" sz="2800" u="none" dirty="0" smtClean="0">
                <a:solidFill>
                  <a:srgbClr val="353599"/>
                </a:solidFill>
              </a:rPr>
              <a:t> </a:t>
            </a:r>
            <a:endParaRPr lang="es-MX" sz="2800" b="0" u="none" dirty="0">
              <a:solidFill>
                <a:srgbClr val="353599"/>
              </a:solidFill>
            </a:endParaRPr>
          </a:p>
        </p:txBody>
      </p:sp>
      <p:sp>
        <p:nvSpPr>
          <p:cNvPr id="790535" name="Line 7"/>
          <p:cNvSpPr>
            <a:spLocks noChangeShapeType="1"/>
          </p:cNvSpPr>
          <p:nvPr/>
        </p:nvSpPr>
        <p:spPr bwMode="auto">
          <a:xfrm>
            <a:off x="3454400" y="3449638"/>
            <a:ext cx="5689600" cy="0"/>
          </a:xfrm>
          <a:prstGeom prst="line">
            <a:avLst/>
          </a:prstGeom>
          <a:ln>
            <a:headEnd/>
            <a:tailEn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dirty="0"/>
          </a:p>
        </p:txBody>
      </p:sp>
      <p:sp>
        <p:nvSpPr>
          <p:cNvPr id="5" name="4 Rectángulo"/>
          <p:cNvSpPr/>
          <p:nvPr/>
        </p:nvSpPr>
        <p:spPr>
          <a:xfrm>
            <a:off x="0" y="5951972"/>
            <a:ext cx="7519916" cy="830997"/>
          </a:xfrm>
          <a:prstGeom prst="rect">
            <a:avLst/>
          </a:prstGeom>
        </p:spPr>
        <p:txBody>
          <a:bodyPr wrap="square">
            <a:spAutoFit/>
          </a:bodyPr>
          <a:lstStyle/>
          <a:p>
            <a:r>
              <a:rPr lang="es-MX" u="none" dirty="0" smtClean="0"/>
              <a:t>CA-O-II-11-03R</a:t>
            </a:r>
          </a:p>
          <a:p>
            <a:r>
              <a:rPr lang="es-MX" u="none" dirty="0" smtClean="0">
                <a:solidFill>
                  <a:schemeClr val="bg1">
                    <a:lumMod val="50000"/>
                  </a:schemeClr>
                </a:solidFill>
              </a:rPr>
              <a:t>El Consejo de Administración aprueba el orden del día propuesto para la Segunda Sesión Ordinaria del Órgano de Gobierno del año 2011.</a:t>
            </a:r>
          </a:p>
          <a:p>
            <a:endParaRPr lang="es-MX" u="none" dirty="0">
              <a:solidFill>
                <a:schemeClr val="bg1">
                  <a:lumMod val="50000"/>
                </a:schemeClr>
              </a:solidFill>
            </a:endParaRPr>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23153" y="740919"/>
            <a:ext cx="8619186" cy="5715000"/>
            <a:chOff x="323153" y="740919"/>
            <a:chExt cx="8619186" cy="5715000"/>
          </a:xfrm>
        </p:grpSpPr>
        <p:pic>
          <p:nvPicPr>
            <p:cNvPr id="211970" name="Picture 2"/>
            <p:cNvPicPr>
              <a:picLocks noChangeAspect="1" noChangeArrowheads="1"/>
            </p:cNvPicPr>
            <p:nvPr/>
          </p:nvPicPr>
          <p:blipFill>
            <a:blip r:embed="rId3" cstate="print"/>
            <a:srcRect/>
            <a:stretch>
              <a:fillRect/>
            </a:stretch>
          </p:blipFill>
          <p:spPr bwMode="auto">
            <a:xfrm>
              <a:off x="854601" y="740919"/>
              <a:ext cx="8087738" cy="5715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1"/>
            <p:cNvPicPr>
              <a:picLocks noChangeAspect="1" noChangeArrowheads="1"/>
            </p:cNvPicPr>
            <p:nvPr/>
          </p:nvPicPr>
          <p:blipFill>
            <a:blip r:embed="rId4" cstate="print"/>
            <a:srcRect t="11374" b="-2934"/>
            <a:stretch>
              <a:fillRect/>
            </a:stretch>
          </p:blipFill>
          <p:spPr bwMode="auto">
            <a:xfrm>
              <a:off x="323153" y="1583141"/>
              <a:ext cx="3825766" cy="2920621"/>
            </a:xfrm>
            <a:prstGeom prst="rect">
              <a:avLst/>
            </a:prstGeom>
            <a:noFill/>
            <a:ln w="9525">
              <a:noFill/>
              <a:miter lim="800000"/>
              <a:headEnd/>
              <a:tailEnd/>
            </a:ln>
          </p:spPr>
        </p:pic>
      </p:grpSp>
      <p:sp>
        <p:nvSpPr>
          <p:cNvPr id="5" name="4 CuadroTexto"/>
          <p:cNvSpPr txBox="1"/>
          <p:nvPr/>
        </p:nvSpPr>
        <p:spPr>
          <a:xfrm>
            <a:off x="3603018" y="1050875"/>
            <a:ext cx="2456597" cy="276999"/>
          </a:xfrm>
          <a:prstGeom prst="rect">
            <a:avLst/>
          </a:prstGeom>
          <a:noFill/>
        </p:spPr>
        <p:txBody>
          <a:bodyPr wrap="square" rtlCol="0">
            <a:spAutoFit/>
          </a:bodyPr>
          <a:lstStyle/>
          <a:p>
            <a:r>
              <a:rPr lang="es-MX" i="1" u="none" dirty="0" smtClean="0"/>
              <a:t>Inauguración: 4 abril 2008</a:t>
            </a:r>
            <a:endParaRPr lang="es-MX" i="1" u="none" dirty="0"/>
          </a:p>
        </p:txBody>
      </p:sp>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o"/>
          <p:cNvGrpSpPr/>
          <p:nvPr/>
        </p:nvGrpSpPr>
        <p:grpSpPr>
          <a:xfrm>
            <a:off x="-4" y="1"/>
            <a:ext cx="9144000" cy="6858000"/>
            <a:chOff x="-4" y="1"/>
            <a:chExt cx="9144000" cy="6858000"/>
          </a:xfrm>
        </p:grpSpPr>
        <p:pic>
          <p:nvPicPr>
            <p:cNvPr id="3" name="Picture 2" descr="ecositema.JPG"/>
            <p:cNvPicPr>
              <a:picLocks noChangeAspect="1"/>
            </p:cNvPicPr>
            <p:nvPr/>
          </p:nvPicPr>
          <p:blipFill>
            <a:blip r:embed="rId3" cstate="print"/>
            <a:stretch>
              <a:fillRect/>
            </a:stretch>
          </p:blipFill>
          <p:spPr>
            <a:xfrm>
              <a:off x="-4" y="1"/>
              <a:ext cx="9144000" cy="6858000"/>
            </a:xfrm>
            <a:prstGeom prst="rect">
              <a:avLst/>
            </a:prstGeom>
          </p:spPr>
        </p:pic>
        <p:sp>
          <p:nvSpPr>
            <p:cNvPr id="4" name="Rectangle 3"/>
            <p:cNvSpPr/>
            <p:nvPr/>
          </p:nvSpPr>
          <p:spPr>
            <a:xfrm>
              <a:off x="308591" y="301465"/>
              <a:ext cx="3339376" cy="830997"/>
            </a:xfrm>
            <a:prstGeom prst="rect">
              <a:avLst/>
            </a:prstGeom>
            <a:ln>
              <a:noFill/>
            </a:ln>
          </p:spPr>
          <p:txBody>
            <a:bodyPr wrap="none">
              <a:spAutoFit/>
            </a:bodyPr>
            <a:lstStyle/>
            <a:p>
              <a:pPr>
                <a:tabLst>
                  <a:tab pos="228600" algn="l"/>
                </a:tabLst>
              </a:pPr>
              <a:r>
                <a:rPr lang="es-MX" sz="4800" u="none" dirty="0" smtClean="0">
                  <a:solidFill>
                    <a:schemeClr val="bg1"/>
                  </a:solidFill>
                  <a:effectLst>
                    <a:outerShdw blurRad="75057" dist="38100" dir="5400000" sy="-20000" rotWithShape="0">
                      <a:prstClr val="black">
                        <a:alpha val="25000"/>
                      </a:prstClr>
                    </a:outerShdw>
                    <a:reflection blurRad="6350" stA="55000" endA="300" endPos="45500" dir="5400000" sy="-100000" algn="bl" rotWithShape="0"/>
                  </a:effectLst>
                </a:rPr>
                <a:t>E</a:t>
              </a:r>
              <a:r>
                <a:rPr lang="es-MX" sz="3600" u="none" dirty="0" smtClean="0">
                  <a:solidFill>
                    <a:schemeClr val="bg1"/>
                  </a:solidFill>
                  <a:effectLst>
                    <a:outerShdw blurRad="75057" dist="38100" dir="5400000" sy="-20000" rotWithShape="0">
                      <a:prstClr val="black">
                        <a:alpha val="25000"/>
                      </a:prstClr>
                    </a:outerShdw>
                    <a:reflection blurRad="6350" stA="55000" endA="300" endPos="45500" dir="5400000" sy="-100000" algn="bl" rotWithShape="0"/>
                  </a:effectLst>
                </a:rPr>
                <a:t>COSISTEMA</a:t>
              </a:r>
              <a:endParaRPr lang="en-US" sz="4800" u="none" dirty="0">
                <a:solidFill>
                  <a:schemeClr val="bg1"/>
                </a:solidFill>
                <a:effectLst>
                  <a:outerShdw blurRad="75057" dist="38100" dir="5400000" sy="-20000" rotWithShape="0">
                    <a:prstClr val="black">
                      <a:alpha val="25000"/>
                    </a:prstClr>
                  </a:outerShdw>
                  <a:reflection blurRad="6350" stA="55000" endA="300" endPos="45500" dir="5400000" sy="-100000" algn="bl" rotWithShape="0"/>
                </a:effectLst>
              </a:endParaRPr>
            </a:p>
          </p:txBody>
        </p:sp>
      </p:grpSp>
    </p:spTree>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8"/>
          <p:cNvSpPr>
            <a:spLocks noChangeArrowheads="1"/>
          </p:cNvSpPr>
          <p:nvPr/>
        </p:nvSpPr>
        <p:spPr bwMode="auto">
          <a:xfrm>
            <a:off x="7226300" y="-49212"/>
            <a:ext cx="1885950" cy="523875"/>
          </a:xfrm>
          <a:prstGeom prst="rect">
            <a:avLst/>
          </a:prstGeom>
          <a:noFill/>
          <a:ln w="9525">
            <a:noFill/>
            <a:miter lim="800000"/>
            <a:headEnd/>
            <a:tailEnd/>
          </a:ln>
        </p:spPr>
        <p:txBody>
          <a:bodyPr wrap="square" anchor="ctr">
            <a:spAutoFit/>
          </a:bodyPr>
          <a:lstStyle/>
          <a:p>
            <a:pPr algn="r">
              <a:tabLst>
                <a:tab pos="228600" algn="l"/>
              </a:tabLst>
            </a:pPr>
            <a:r>
              <a:rPr lang="es-ES" sz="2800" u="none" dirty="0">
                <a:solidFill>
                  <a:schemeClr val="bg1">
                    <a:lumMod val="65000"/>
                  </a:schemeClr>
                </a:solidFill>
                <a:latin typeface="Calibri" pitchFamily="34" charset="0"/>
                <a:cs typeface="Calibri" pitchFamily="34" charset="0"/>
              </a:rPr>
              <a:t>Resultados</a:t>
            </a:r>
            <a:endParaRPr lang="es-ES" sz="2800" u="none" dirty="0">
              <a:solidFill>
                <a:schemeClr val="bg1">
                  <a:lumMod val="65000"/>
                </a:schemeClr>
              </a:solidFill>
            </a:endParaRPr>
          </a:p>
        </p:txBody>
      </p:sp>
      <p:sp>
        <p:nvSpPr>
          <p:cNvPr id="8" name="Text Box 9"/>
          <p:cNvSpPr txBox="1">
            <a:spLocks noChangeArrowheads="1"/>
          </p:cNvSpPr>
          <p:nvPr/>
        </p:nvSpPr>
        <p:spPr bwMode="auto">
          <a:xfrm>
            <a:off x="791882" y="825174"/>
            <a:ext cx="5829300" cy="523220"/>
          </a:xfrm>
          <a:prstGeom prst="rect">
            <a:avLst/>
          </a:prstGeom>
          <a:noFill/>
          <a:ln w="9525" algn="ctr">
            <a:noFill/>
            <a:miter lim="800000"/>
            <a:headEnd/>
            <a:tailEnd/>
          </a:ln>
          <a:effectLst/>
        </p:spPr>
        <p:txBody>
          <a:bodyPr wrap="square" anchor="ctr">
            <a:spAutoFit/>
          </a:bodyPr>
          <a:lstStyle/>
          <a:p>
            <a:pPr algn="ctr">
              <a:defRPr/>
            </a:pPr>
            <a:r>
              <a:rPr lang="es-ES" sz="2800" u="none" dirty="0">
                <a:solidFill>
                  <a:srgbClr val="333399"/>
                </a:solidFill>
                <a:latin typeface="+mj-lt"/>
              </a:rPr>
              <a:t>Personal Científico Tecnológico</a:t>
            </a:r>
          </a:p>
        </p:txBody>
      </p:sp>
      <p:sp>
        <p:nvSpPr>
          <p:cNvPr id="7" name="6 CuadroTexto"/>
          <p:cNvSpPr txBox="1"/>
          <p:nvPr/>
        </p:nvSpPr>
        <p:spPr>
          <a:xfrm>
            <a:off x="1308100" y="5702300"/>
            <a:ext cx="4378325" cy="369332"/>
          </a:xfrm>
          <a:prstGeom prst="rect">
            <a:avLst/>
          </a:prstGeom>
          <a:noFill/>
        </p:spPr>
        <p:txBody>
          <a:bodyPr wrap="square" rtlCol="0">
            <a:spAutoFit/>
          </a:bodyPr>
          <a:lstStyle/>
          <a:p>
            <a:r>
              <a:rPr lang="en-US" sz="1800" u="none" dirty="0" smtClean="0">
                <a:solidFill>
                  <a:srgbClr val="333399"/>
                </a:solidFill>
                <a:latin typeface="+mj-lt"/>
              </a:rPr>
              <a:t>19 % del Personal </a:t>
            </a:r>
            <a:r>
              <a:rPr lang="en-US" sz="1800" u="none" dirty="0" err="1" smtClean="0">
                <a:solidFill>
                  <a:srgbClr val="333399"/>
                </a:solidFill>
                <a:latin typeface="+mj-lt"/>
              </a:rPr>
              <a:t>CyT</a:t>
            </a:r>
            <a:r>
              <a:rPr lang="en-US" sz="1800" u="none" dirty="0" smtClean="0">
                <a:solidFill>
                  <a:srgbClr val="333399"/>
                </a:solidFill>
                <a:latin typeface="+mj-lt"/>
              </a:rPr>
              <a:t> en Monterrey</a:t>
            </a:r>
            <a:endParaRPr lang="en-US" sz="1800" u="none" dirty="0">
              <a:solidFill>
                <a:srgbClr val="333399"/>
              </a:solidFill>
              <a:latin typeface="+mj-lt"/>
            </a:endParaRPr>
          </a:p>
        </p:txBody>
      </p:sp>
      <p:sp>
        <p:nvSpPr>
          <p:cNvPr id="45059" name="AutoShape 3"/>
          <p:cNvSpPr>
            <a:spLocks noChangeAspect="1" noChangeArrowheads="1" noTextEdit="1"/>
          </p:cNvSpPr>
          <p:nvPr/>
        </p:nvSpPr>
        <p:spPr bwMode="auto">
          <a:xfrm>
            <a:off x="971550" y="1744663"/>
            <a:ext cx="6737350" cy="3865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61" name="Freeform 5"/>
          <p:cNvSpPr>
            <a:spLocks noEditPoints="1"/>
          </p:cNvSpPr>
          <p:nvPr/>
        </p:nvSpPr>
        <p:spPr bwMode="auto">
          <a:xfrm>
            <a:off x="1700213" y="3935413"/>
            <a:ext cx="4570413" cy="1168400"/>
          </a:xfrm>
          <a:custGeom>
            <a:avLst/>
            <a:gdLst/>
            <a:ahLst/>
            <a:cxnLst>
              <a:cxn ang="0">
                <a:pos x="0" y="73"/>
              </a:cxn>
              <a:cxn ang="0">
                <a:pos x="235" y="73"/>
              </a:cxn>
              <a:cxn ang="0">
                <a:pos x="235" y="736"/>
              </a:cxn>
              <a:cxn ang="0">
                <a:pos x="0" y="736"/>
              </a:cxn>
              <a:cxn ang="0">
                <a:pos x="0" y="73"/>
              </a:cxn>
              <a:cxn ang="0">
                <a:pos x="1316" y="12"/>
              </a:cxn>
              <a:cxn ang="0">
                <a:pos x="1557" y="12"/>
              </a:cxn>
              <a:cxn ang="0">
                <a:pos x="1557" y="736"/>
              </a:cxn>
              <a:cxn ang="0">
                <a:pos x="1316" y="736"/>
              </a:cxn>
              <a:cxn ang="0">
                <a:pos x="1316" y="12"/>
              </a:cxn>
              <a:cxn ang="0">
                <a:pos x="2638" y="0"/>
              </a:cxn>
              <a:cxn ang="0">
                <a:pos x="2879" y="0"/>
              </a:cxn>
              <a:cxn ang="0">
                <a:pos x="2879" y="736"/>
              </a:cxn>
              <a:cxn ang="0">
                <a:pos x="2638" y="736"/>
              </a:cxn>
              <a:cxn ang="0">
                <a:pos x="2638" y="0"/>
              </a:cxn>
            </a:cxnLst>
            <a:rect l="0" t="0" r="r" b="b"/>
            <a:pathLst>
              <a:path w="2879" h="736">
                <a:moveTo>
                  <a:pt x="0" y="73"/>
                </a:moveTo>
                <a:lnTo>
                  <a:pt x="235" y="73"/>
                </a:lnTo>
                <a:lnTo>
                  <a:pt x="235" y="736"/>
                </a:lnTo>
                <a:lnTo>
                  <a:pt x="0" y="736"/>
                </a:lnTo>
                <a:lnTo>
                  <a:pt x="0" y="73"/>
                </a:lnTo>
                <a:close/>
                <a:moveTo>
                  <a:pt x="1316" y="12"/>
                </a:moveTo>
                <a:lnTo>
                  <a:pt x="1557" y="12"/>
                </a:lnTo>
                <a:lnTo>
                  <a:pt x="1557" y="736"/>
                </a:lnTo>
                <a:lnTo>
                  <a:pt x="1316" y="736"/>
                </a:lnTo>
                <a:lnTo>
                  <a:pt x="1316" y="12"/>
                </a:lnTo>
                <a:close/>
                <a:moveTo>
                  <a:pt x="2638" y="0"/>
                </a:moveTo>
                <a:lnTo>
                  <a:pt x="2879" y="0"/>
                </a:lnTo>
                <a:lnTo>
                  <a:pt x="2879" y="736"/>
                </a:lnTo>
                <a:lnTo>
                  <a:pt x="2638" y="736"/>
                </a:lnTo>
                <a:lnTo>
                  <a:pt x="2638" y="0"/>
                </a:lnTo>
                <a:close/>
              </a:path>
            </a:pathLst>
          </a:custGeom>
          <a:solidFill>
            <a:srgbClr val="33339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62" name="Freeform 6"/>
          <p:cNvSpPr>
            <a:spLocks noEditPoints="1"/>
          </p:cNvSpPr>
          <p:nvPr/>
        </p:nvSpPr>
        <p:spPr bwMode="auto">
          <a:xfrm>
            <a:off x="2073275" y="4787900"/>
            <a:ext cx="4581525" cy="315912"/>
          </a:xfrm>
          <a:custGeom>
            <a:avLst/>
            <a:gdLst/>
            <a:ahLst/>
            <a:cxnLst>
              <a:cxn ang="0">
                <a:pos x="0" y="48"/>
              </a:cxn>
              <a:cxn ang="0">
                <a:pos x="242" y="48"/>
              </a:cxn>
              <a:cxn ang="0">
                <a:pos x="242" y="199"/>
              </a:cxn>
              <a:cxn ang="0">
                <a:pos x="0" y="199"/>
              </a:cxn>
              <a:cxn ang="0">
                <a:pos x="0" y="48"/>
              </a:cxn>
              <a:cxn ang="0">
                <a:pos x="1322" y="18"/>
              </a:cxn>
              <a:cxn ang="0">
                <a:pos x="1564" y="18"/>
              </a:cxn>
              <a:cxn ang="0">
                <a:pos x="1564" y="199"/>
              </a:cxn>
              <a:cxn ang="0">
                <a:pos x="1322" y="199"/>
              </a:cxn>
              <a:cxn ang="0">
                <a:pos x="1322" y="18"/>
              </a:cxn>
              <a:cxn ang="0">
                <a:pos x="2644" y="0"/>
              </a:cxn>
              <a:cxn ang="0">
                <a:pos x="2886" y="0"/>
              </a:cxn>
              <a:cxn ang="0">
                <a:pos x="2886" y="199"/>
              </a:cxn>
              <a:cxn ang="0">
                <a:pos x="2644" y="199"/>
              </a:cxn>
              <a:cxn ang="0">
                <a:pos x="2644" y="0"/>
              </a:cxn>
            </a:cxnLst>
            <a:rect l="0" t="0" r="r" b="b"/>
            <a:pathLst>
              <a:path w="2886" h="199">
                <a:moveTo>
                  <a:pt x="0" y="48"/>
                </a:moveTo>
                <a:lnTo>
                  <a:pt x="242" y="48"/>
                </a:lnTo>
                <a:lnTo>
                  <a:pt x="242" y="199"/>
                </a:lnTo>
                <a:lnTo>
                  <a:pt x="0" y="199"/>
                </a:lnTo>
                <a:lnTo>
                  <a:pt x="0" y="48"/>
                </a:lnTo>
                <a:close/>
                <a:moveTo>
                  <a:pt x="1322" y="18"/>
                </a:moveTo>
                <a:lnTo>
                  <a:pt x="1564" y="18"/>
                </a:lnTo>
                <a:lnTo>
                  <a:pt x="1564" y="199"/>
                </a:lnTo>
                <a:lnTo>
                  <a:pt x="1322" y="199"/>
                </a:lnTo>
                <a:lnTo>
                  <a:pt x="1322" y="18"/>
                </a:lnTo>
                <a:close/>
                <a:moveTo>
                  <a:pt x="2644" y="0"/>
                </a:moveTo>
                <a:lnTo>
                  <a:pt x="2886" y="0"/>
                </a:lnTo>
                <a:lnTo>
                  <a:pt x="2886" y="199"/>
                </a:lnTo>
                <a:lnTo>
                  <a:pt x="2644" y="199"/>
                </a:lnTo>
                <a:lnTo>
                  <a:pt x="2644" y="0"/>
                </a:lnTo>
                <a:close/>
              </a:path>
            </a:pathLst>
          </a:custGeom>
          <a:solidFill>
            <a:srgbClr val="9C9CD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63" name="Freeform 7"/>
          <p:cNvSpPr>
            <a:spLocks noEditPoints="1"/>
          </p:cNvSpPr>
          <p:nvPr/>
        </p:nvSpPr>
        <p:spPr bwMode="auto">
          <a:xfrm>
            <a:off x="2457450" y="3074988"/>
            <a:ext cx="4570413" cy="2028825"/>
          </a:xfrm>
          <a:custGeom>
            <a:avLst/>
            <a:gdLst/>
            <a:ahLst/>
            <a:cxnLst>
              <a:cxn ang="0">
                <a:pos x="0" y="90"/>
              </a:cxn>
              <a:cxn ang="0">
                <a:pos x="241" y="90"/>
              </a:cxn>
              <a:cxn ang="0">
                <a:pos x="241" y="1278"/>
              </a:cxn>
              <a:cxn ang="0">
                <a:pos x="0" y="1278"/>
              </a:cxn>
              <a:cxn ang="0">
                <a:pos x="0" y="90"/>
              </a:cxn>
              <a:cxn ang="0">
                <a:pos x="1322" y="60"/>
              </a:cxn>
              <a:cxn ang="0">
                <a:pos x="1563" y="60"/>
              </a:cxn>
              <a:cxn ang="0">
                <a:pos x="1563" y="1278"/>
              </a:cxn>
              <a:cxn ang="0">
                <a:pos x="1322" y="1278"/>
              </a:cxn>
              <a:cxn ang="0">
                <a:pos x="1322" y="60"/>
              </a:cxn>
              <a:cxn ang="0">
                <a:pos x="2644" y="0"/>
              </a:cxn>
              <a:cxn ang="0">
                <a:pos x="2879" y="0"/>
              </a:cxn>
              <a:cxn ang="0">
                <a:pos x="2879" y="1278"/>
              </a:cxn>
              <a:cxn ang="0">
                <a:pos x="2644" y="1278"/>
              </a:cxn>
              <a:cxn ang="0">
                <a:pos x="2644" y="0"/>
              </a:cxn>
            </a:cxnLst>
            <a:rect l="0" t="0" r="r" b="b"/>
            <a:pathLst>
              <a:path w="2879" h="1278">
                <a:moveTo>
                  <a:pt x="0" y="90"/>
                </a:moveTo>
                <a:lnTo>
                  <a:pt x="241" y="90"/>
                </a:lnTo>
                <a:lnTo>
                  <a:pt x="241" y="1278"/>
                </a:lnTo>
                <a:lnTo>
                  <a:pt x="0" y="1278"/>
                </a:lnTo>
                <a:lnTo>
                  <a:pt x="0" y="90"/>
                </a:lnTo>
                <a:close/>
                <a:moveTo>
                  <a:pt x="1322" y="60"/>
                </a:moveTo>
                <a:lnTo>
                  <a:pt x="1563" y="60"/>
                </a:lnTo>
                <a:lnTo>
                  <a:pt x="1563" y="1278"/>
                </a:lnTo>
                <a:lnTo>
                  <a:pt x="1322" y="1278"/>
                </a:lnTo>
                <a:lnTo>
                  <a:pt x="1322" y="60"/>
                </a:lnTo>
                <a:close/>
                <a:moveTo>
                  <a:pt x="2644" y="0"/>
                </a:moveTo>
                <a:lnTo>
                  <a:pt x="2879" y="0"/>
                </a:lnTo>
                <a:lnTo>
                  <a:pt x="2879" y="1278"/>
                </a:lnTo>
                <a:lnTo>
                  <a:pt x="2644" y="1278"/>
                </a:lnTo>
                <a:lnTo>
                  <a:pt x="2644" y="0"/>
                </a:lnTo>
                <a:close/>
              </a:path>
            </a:pathLst>
          </a:custGeom>
          <a:solidFill>
            <a:srgbClr val="008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64" name="Freeform 8"/>
          <p:cNvSpPr>
            <a:spLocks noEditPoints="1"/>
          </p:cNvSpPr>
          <p:nvPr/>
        </p:nvSpPr>
        <p:spPr bwMode="auto">
          <a:xfrm>
            <a:off x="2840038" y="4787900"/>
            <a:ext cx="4572000" cy="315912"/>
          </a:xfrm>
          <a:custGeom>
            <a:avLst/>
            <a:gdLst/>
            <a:ahLst/>
            <a:cxnLst>
              <a:cxn ang="0">
                <a:pos x="0" y="78"/>
              </a:cxn>
              <a:cxn ang="0">
                <a:pos x="242" y="78"/>
              </a:cxn>
              <a:cxn ang="0">
                <a:pos x="242" y="199"/>
              </a:cxn>
              <a:cxn ang="0">
                <a:pos x="0" y="199"/>
              </a:cxn>
              <a:cxn ang="0">
                <a:pos x="0" y="78"/>
              </a:cxn>
              <a:cxn ang="0">
                <a:pos x="1322" y="30"/>
              </a:cxn>
              <a:cxn ang="0">
                <a:pos x="1558" y="30"/>
              </a:cxn>
              <a:cxn ang="0">
                <a:pos x="1558" y="199"/>
              </a:cxn>
              <a:cxn ang="0">
                <a:pos x="1322" y="199"/>
              </a:cxn>
              <a:cxn ang="0">
                <a:pos x="1322" y="30"/>
              </a:cxn>
              <a:cxn ang="0">
                <a:pos x="2638" y="0"/>
              </a:cxn>
              <a:cxn ang="0">
                <a:pos x="2880" y="0"/>
              </a:cxn>
              <a:cxn ang="0">
                <a:pos x="2880" y="199"/>
              </a:cxn>
              <a:cxn ang="0">
                <a:pos x="2638" y="199"/>
              </a:cxn>
              <a:cxn ang="0">
                <a:pos x="2638" y="0"/>
              </a:cxn>
            </a:cxnLst>
            <a:rect l="0" t="0" r="r" b="b"/>
            <a:pathLst>
              <a:path w="2880" h="199">
                <a:moveTo>
                  <a:pt x="0" y="78"/>
                </a:moveTo>
                <a:lnTo>
                  <a:pt x="242" y="78"/>
                </a:lnTo>
                <a:lnTo>
                  <a:pt x="242" y="199"/>
                </a:lnTo>
                <a:lnTo>
                  <a:pt x="0" y="199"/>
                </a:lnTo>
                <a:lnTo>
                  <a:pt x="0" y="78"/>
                </a:lnTo>
                <a:close/>
                <a:moveTo>
                  <a:pt x="1322" y="30"/>
                </a:moveTo>
                <a:lnTo>
                  <a:pt x="1558" y="30"/>
                </a:lnTo>
                <a:lnTo>
                  <a:pt x="1558" y="199"/>
                </a:lnTo>
                <a:lnTo>
                  <a:pt x="1322" y="199"/>
                </a:lnTo>
                <a:lnTo>
                  <a:pt x="1322" y="30"/>
                </a:lnTo>
                <a:close/>
                <a:moveTo>
                  <a:pt x="2638" y="0"/>
                </a:moveTo>
                <a:lnTo>
                  <a:pt x="2880" y="0"/>
                </a:lnTo>
                <a:lnTo>
                  <a:pt x="2880" y="199"/>
                </a:lnTo>
                <a:lnTo>
                  <a:pt x="2638" y="199"/>
                </a:lnTo>
                <a:lnTo>
                  <a:pt x="2638" y="0"/>
                </a:lnTo>
                <a:close/>
              </a:path>
            </a:pathLst>
          </a:custGeom>
          <a:solidFill>
            <a:srgbClr val="92D05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65" name="Rectangle 9"/>
          <p:cNvSpPr>
            <a:spLocks noChangeArrowheads="1"/>
          </p:cNvSpPr>
          <p:nvPr/>
        </p:nvSpPr>
        <p:spPr bwMode="auto">
          <a:xfrm>
            <a:off x="1403350" y="2949575"/>
            <a:ext cx="9525" cy="2144712"/>
          </a:xfrm>
          <a:prstGeom prst="rect">
            <a:avLst/>
          </a:prstGeom>
          <a:solidFill>
            <a:srgbClr val="868686"/>
          </a:solidFill>
          <a:ln w="6">
            <a:solidFill>
              <a:srgbClr val="86868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66" name="Freeform 10"/>
          <p:cNvSpPr>
            <a:spLocks noEditPoints="1"/>
          </p:cNvSpPr>
          <p:nvPr/>
        </p:nvSpPr>
        <p:spPr bwMode="auto">
          <a:xfrm>
            <a:off x="1354138" y="2949575"/>
            <a:ext cx="49213" cy="2154237"/>
          </a:xfrm>
          <a:custGeom>
            <a:avLst/>
            <a:gdLst/>
            <a:ahLst/>
            <a:cxnLst>
              <a:cxn ang="0">
                <a:pos x="0" y="1351"/>
              </a:cxn>
              <a:cxn ang="0">
                <a:pos x="31" y="1351"/>
              </a:cxn>
              <a:cxn ang="0">
                <a:pos x="31" y="1357"/>
              </a:cxn>
              <a:cxn ang="0">
                <a:pos x="0" y="1357"/>
              </a:cxn>
              <a:cxn ang="0">
                <a:pos x="0" y="1351"/>
              </a:cxn>
              <a:cxn ang="0">
                <a:pos x="0" y="1200"/>
              </a:cxn>
              <a:cxn ang="0">
                <a:pos x="31" y="1200"/>
              </a:cxn>
              <a:cxn ang="0">
                <a:pos x="31" y="1206"/>
              </a:cxn>
              <a:cxn ang="0">
                <a:pos x="0" y="1206"/>
              </a:cxn>
              <a:cxn ang="0">
                <a:pos x="0" y="1200"/>
              </a:cxn>
              <a:cxn ang="0">
                <a:pos x="0" y="1049"/>
              </a:cxn>
              <a:cxn ang="0">
                <a:pos x="31" y="1049"/>
              </a:cxn>
              <a:cxn ang="0">
                <a:pos x="31" y="1055"/>
              </a:cxn>
              <a:cxn ang="0">
                <a:pos x="0" y="1055"/>
              </a:cxn>
              <a:cxn ang="0">
                <a:pos x="0" y="1049"/>
              </a:cxn>
              <a:cxn ang="0">
                <a:pos x="0" y="905"/>
              </a:cxn>
              <a:cxn ang="0">
                <a:pos x="31" y="905"/>
              </a:cxn>
              <a:cxn ang="0">
                <a:pos x="31" y="911"/>
              </a:cxn>
              <a:cxn ang="0">
                <a:pos x="0" y="911"/>
              </a:cxn>
              <a:cxn ang="0">
                <a:pos x="0" y="905"/>
              </a:cxn>
              <a:cxn ang="0">
                <a:pos x="0" y="754"/>
              </a:cxn>
              <a:cxn ang="0">
                <a:pos x="31" y="754"/>
              </a:cxn>
              <a:cxn ang="0">
                <a:pos x="31" y="760"/>
              </a:cxn>
              <a:cxn ang="0">
                <a:pos x="0" y="760"/>
              </a:cxn>
              <a:cxn ang="0">
                <a:pos x="0" y="754"/>
              </a:cxn>
              <a:cxn ang="0">
                <a:pos x="0" y="603"/>
              </a:cxn>
              <a:cxn ang="0">
                <a:pos x="31" y="603"/>
              </a:cxn>
              <a:cxn ang="0">
                <a:pos x="31" y="609"/>
              </a:cxn>
              <a:cxn ang="0">
                <a:pos x="0" y="609"/>
              </a:cxn>
              <a:cxn ang="0">
                <a:pos x="0" y="603"/>
              </a:cxn>
              <a:cxn ang="0">
                <a:pos x="0" y="452"/>
              </a:cxn>
              <a:cxn ang="0">
                <a:pos x="31" y="452"/>
              </a:cxn>
              <a:cxn ang="0">
                <a:pos x="31" y="459"/>
              </a:cxn>
              <a:cxn ang="0">
                <a:pos x="0" y="459"/>
              </a:cxn>
              <a:cxn ang="0">
                <a:pos x="0" y="452"/>
              </a:cxn>
              <a:cxn ang="0">
                <a:pos x="0" y="302"/>
              </a:cxn>
              <a:cxn ang="0">
                <a:pos x="31" y="302"/>
              </a:cxn>
              <a:cxn ang="0">
                <a:pos x="31" y="308"/>
              </a:cxn>
              <a:cxn ang="0">
                <a:pos x="0" y="308"/>
              </a:cxn>
              <a:cxn ang="0">
                <a:pos x="0" y="302"/>
              </a:cxn>
              <a:cxn ang="0">
                <a:pos x="0" y="151"/>
              </a:cxn>
              <a:cxn ang="0">
                <a:pos x="31" y="151"/>
              </a:cxn>
              <a:cxn ang="0">
                <a:pos x="31" y="157"/>
              </a:cxn>
              <a:cxn ang="0">
                <a:pos x="0" y="157"/>
              </a:cxn>
              <a:cxn ang="0">
                <a:pos x="0" y="151"/>
              </a:cxn>
              <a:cxn ang="0">
                <a:pos x="0" y="0"/>
              </a:cxn>
              <a:cxn ang="0">
                <a:pos x="31" y="0"/>
              </a:cxn>
              <a:cxn ang="0">
                <a:pos x="31" y="6"/>
              </a:cxn>
              <a:cxn ang="0">
                <a:pos x="0" y="6"/>
              </a:cxn>
              <a:cxn ang="0">
                <a:pos x="0" y="0"/>
              </a:cxn>
            </a:cxnLst>
            <a:rect l="0" t="0" r="r" b="b"/>
            <a:pathLst>
              <a:path w="31" h="1357">
                <a:moveTo>
                  <a:pt x="0" y="1351"/>
                </a:moveTo>
                <a:lnTo>
                  <a:pt x="31" y="1351"/>
                </a:lnTo>
                <a:lnTo>
                  <a:pt x="31" y="1357"/>
                </a:lnTo>
                <a:lnTo>
                  <a:pt x="0" y="1357"/>
                </a:lnTo>
                <a:lnTo>
                  <a:pt x="0" y="1351"/>
                </a:lnTo>
                <a:close/>
                <a:moveTo>
                  <a:pt x="0" y="1200"/>
                </a:moveTo>
                <a:lnTo>
                  <a:pt x="31" y="1200"/>
                </a:lnTo>
                <a:lnTo>
                  <a:pt x="31" y="1206"/>
                </a:lnTo>
                <a:lnTo>
                  <a:pt x="0" y="1206"/>
                </a:lnTo>
                <a:lnTo>
                  <a:pt x="0" y="1200"/>
                </a:lnTo>
                <a:close/>
                <a:moveTo>
                  <a:pt x="0" y="1049"/>
                </a:moveTo>
                <a:lnTo>
                  <a:pt x="31" y="1049"/>
                </a:lnTo>
                <a:lnTo>
                  <a:pt x="31" y="1055"/>
                </a:lnTo>
                <a:lnTo>
                  <a:pt x="0" y="1055"/>
                </a:lnTo>
                <a:lnTo>
                  <a:pt x="0" y="1049"/>
                </a:lnTo>
                <a:close/>
                <a:moveTo>
                  <a:pt x="0" y="905"/>
                </a:moveTo>
                <a:lnTo>
                  <a:pt x="31" y="905"/>
                </a:lnTo>
                <a:lnTo>
                  <a:pt x="31" y="911"/>
                </a:lnTo>
                <a:lnTo>
                  <a:pt x="0" y="911"/>
                </a:lnTo>
                <a:lnTo>
                  <a:pt x="0" y="905"/>
                </a:lnTo>
                <a:close/>
                <a:moveTo>
                  <a:pt x="0" y="754"/>
                </a:moveTo>
                <a:lnTo>
                  <a:pt x="31" y="754"/>
                </a:lnTo>
                <a:lnTo>
                  <a:pt x="31" y="760"/>
                </a:lnTo>
                <a:lnTo>
                  <a:pt x="0" y="760"/>
                </a:lnTo>
                <a:lnTo>
                  <a:pt x="0" y="754"/>
                </a:lnTo>
                <a:close/>
                <a:moveTo>
                  <a:pt x="0" y="603"/>
                </a:moveTo>
                <a:lnTo>
                  <a:pt x="31" y="603"/>
                </a:lnTo>
                <a:lnTo>
                  <a:pt x="31" y="609"/>
                </a:lnTo>
                <a:lnTo>
                  <a:pt x="0" y="609"/>
                </a:lnTo>
                <a:lnTo>
                  <a:pt x="0" y="603"/>
                </a:lnTo>
                <a:close/>
                <a:moveTo>
                  <a:pt x="0" y="452"/>
                </a:moveTo>
                <a:lnTo>
                  <a:pt x="31" y="452"/>
                </a:lnTo>
                <a:lnTo>
                  <a:pt x="31" y="459"/>
                </a:lnTo>
                <a:lnTo>
                  <a:pt x="0" y="459"/>
                </a:lnTo>
                <a:lnTo>
                  <a:pt x="0" y="452"/>
                </a:lnTo>
                <a:close/>
                <a:moveTo>
                  <a:pt x="0" y="302"/>
                </a:moveTo>
                <a:lnTo>
                  <a:pt x="31" y="302"/>
                </a:lnTo>
                <a:lnTo>
                  <a:pt x="31" y="308"/>
                </a:lnTo>
                <a:lnTo>
                  <a:pt x="0" y="308"/>
                </a:lnTo>
                <a:lnTo>
                  <a:pt x="0" y="302"/>
                </a:lnTo>
                <a:close/>
                <a:moveTo>
                  <a:pt x="0" y="151"/>
                </a:moveTo>
                <a:lnTo>
                  <a:pt x="31" y="151"/>
                </a:lnTo>
                <a:lnTo>
                  <a:pt x="31" y="157"/>
                </a:lnTo>
                <a:lnTo>
                  <a:pt x="0" y="157"/>
                </a:lnTo>
                <a:lnTo>
                  <a:pt x="0" y="151"/>
                </a:lnTo>
                <a:close/>
                <a:moveTo>
                  <a:pt x="0" y="0"/>
                </a:moveTo>
                <a:lnTo>
                  <a:pt x="31" y="0"/>
                </a:lnTo>
                <a:lnTo>
                  <a:pt x="31" y="6"/>
                </a:lnTo>
                <a:lnTo>
                  <a:pt x="0" y="6"/>
                </a:lnTo>
                <a:lnTo>
                  <a:pt x="0" y="0"/>
                </a:lnTo>
                <a:close/>
              </a:path>
            </a:pathLst>
          </a:custGeom>
          <a:solidFill>
            <a:srgbClr val="868686"/>
          </a:solidFill>
          <a:ln w="6">
            <a:solidFill>
              <a:srgbClr val="86868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67" name="Rectangle 11"/>
          <p:cNvSpPr>
            <a:spLocks noChangeArrowheads="1"/>
          </p:cNvSpPr>
          <p:nvPr/>
        </p:nvSpPr>
        <p:spPr bwMode="auto">
          <a:xfrm>
            <a:off x="1403350" y="5094288"/>
            <a:ext cx="6286500" cy="9525"/>
          </a:xfrm>
          <a:prstGeom prst="rect">
            <a:avLst/>
          </a:prstGeom>
          <a:solidFill>
            <a:srgbClr val="868686"/>
          </a:solidFill>
          <a:ln w="6">
            <a:solidFill>
              <a:srgbClr val="86868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68" name="Freeform 12"/>
          <p:cNvSpPr>
            <a:spLocks noEditPoints="1"/>
          </p:cNvSpPr>
          <p:nvPr/>
        </p:nvSpPr>
        <p:spPr bwMode="auto">
          <a:xfrm>
            <a:off x="1403350" y="5094288"/>
            <a:ext cx="6296025" cy="57150"/>
          </a:xfrm>
          <a:custGeom>
            <a:avLst/>
            <a:gdLst/>
            <a:ahLst/>
            <a:cxnLst>
              <a:cxn ang="0">
                <a:pos x="6" y="0"/>
              </a:cxn>
              <a:cxn ang="0">
                <a:pos x="6" y="36"/>
              </a:cxn>
              <a:cxn ang="0">
                <a:pos x="0" y="36"/>
              </a:cxn>
              <a:cxn ang="0">
                <a:pos x="0" y="0"/>
              </a:cxn>
              <a:cxn ang="0">
                <a:pos x="6" y="0"/>
              </a:cxn>
              <a:cxn ang="0">
                <a:pos x="1328" y="0"/>
              </a:cxn>
              <a:cxn ang="0">
                <a:pos x="1328" y="36"/>
              </a:cxn>
              <a:cxn ang="0">
                <a:pos x="1322" y="36"/>
              </a:cxn>
              <a:cxn ang="0">
                <a:pos x="1322" y="0"/>
              </a:cxn>
              <a:cxn ang="0">
                <a:pos x="1328" y="0"/>
              </a:cxn>
              <a:cxn ang="0">
                <a:pos x="2650" y="0"/>
              </a:cxn>
              <a:cxn ang="0">
                <a:pos x="2650" y="36"/>
              </a:cxn>
              <a:cxn ang="0">
                <a:pos x="2644" y="36"/>
              </a:cxn>
              <a:cxn ang="0">
                <a:pos x="2644" y="0"/>
              </a:cxn>
              <a:cxn ang="0">
                <a:pos x="2650" y="0"/>
              </a:cxn>
              <a:cxn ang="0">
                <a:pos x="3966" y="0"/>
              </a:cxn>
              <a:cxn ang="0">
                <a:pos x="3966" y="36"/>
              </a:cxn>
              <a:cxn ang="0">
                <a:pos x="3960" y="36"/>
              </a:cxn>
              <a:cxn ang="0">
                <a:pos x="3960" y="0"/>
              </a:cxn>
              <a:cxn ang="0">
                <a:pos x="3966" y="0"/>
              </a:cxn>
            </a:cxnLst>
            <a:rect l="0" t="0" r="r" b="b"/>
            <a:pathLst>
              <a:path w="3966" h="36">
                <a:moveTo>
                  <a:pt x="6" y="0"/>
                </a:moveTo>
                <a:lnTo>
                  <a:pt x="6" y="36"/>
                </a:lnTo>
                <a:lnTo>
                  <a:pt x="0" y="36"/>
                </a:lnTo>
                <a:lnTo>
                  <a:pt x="0" y="0"/>
                </a:lnTo>
                <a:lnTo>
                  <a:pt x="6" y="0"/>
                </a:lnTo>
                <a:close/>
                <a:moveTo>
                  <a:pt x="1328" y="0"/>
                </a:moveTo>
                <a:lnTo>
                  <a:pt x="1328" y="36"/>
                </a:lnTo>
                <a:lnTo>
                  <a:pt x="1322" y="36"/>
                </a:lnTo>
                <a:lnTo>
                  <a:pt x="1322" y="0"/>
                </a:lnTo>
                <a:lnTo>
                  <a:pt x="1328" y="0"/>
                </a:lnTo>
                <a:close/>
                <a:moveTo>
                  <a:pt x="2650" y="0"/>
                </a:moveTo>
                <a:lnTo>
                  <a:pt x="2650" y="36"/>
                </a:lnTo>
                <a:lnTo>
                  <a:pt x="2644" y="36"/>
                </a:lnTo>
                <a:lnTo>
                  <a:pt x="2644" y="0"/>
                </a:lnTo>
                <a:lnTo>
                  <a:pt x="2650" y="0"/>
                </a:lnTo>
                <a:close/>
                <a:moveTo>
                  <a:pt x="3966" y="0"/>
                </a:moveTo>
                <a:lnTo>
                  <a:pt x="3966" y="36"/>
                </a:lnTo>
                <a:lnTo>
                  <a:pt x="3960" y="36"/>
                </a:lnTo>
                <a:lnTo>
                  <a:pt x="3960" y="0"/>
                </a:lnTo>
                <a:lnTo>
                  <a:pt x="3966" y="0"/>
                </a:lnTo>
                <a:close/>
              </a:path>
            </a:pathLst>
          </a:custGeom>
          <a:solidFill>
            <a:srgbClr val="868686"/>
          </a:solidFill>
          <a:ln w="6">
            <a:solidFill>
              <a:srgbClr val="86868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69" name="Rectangle 13"/>
          <p:cNvSpPr>
            <a:spLocks noChangeArrowheads="1"/>
          </p:cNvSpPr>
          <p:nvPr/>
        </p:nvSpPr>
        <p:spPr bwMode="auto">
          <a:xfrm>
            <a:off x="1776413" y="3792538"/>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44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70" name="Rectangle 14"/>
          <p:cNvSpPr>
            <a:spLocks noChangeArrowheads="1"/>
          </p:cNvSpPr>
          <p:nvPr/>
        </p:nvSpPr>
        <p:spPr bwMode="auto">
          <a:xfrm>
            <a:off x="3875088" y="3697288"/>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48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71" name="Rectangle 15"/>
          <p:cNvSpPr>
            <a:spLocks noChangeArrowheads="1"/>
          </p:cNvSpPr>
          <p:nvPr/>
        </p:nvSpPr>
        <p:spPr bwMode="auto">
          <a:xfrm>
            <a:off x="5973763" y="3668713"/>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49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72" name="Rectangle 16"/>
          <p:cNvSpPr>
            <a:spLocks noChangeArrowheads="1"/>
          </p:cNvSpPr>
          <p:nvPr/>
        </p:nvSpPr>
        <p:spPr bwMode="auto">
          <a:xfrm>
            <a:off x="2160588" y="4597400"/>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10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73" name="Rectangle 17"/>
          <p:cNvSpPr>
            <a:spLocks noChangeArrowheads="1"/>
          </p:cNvSpPr>
          <p:nvPr/>
        </p:nvSpPr>
        <p:spPr bwMode="auto">
          <a:xfrm>
            <a:off x="4259263" y="4548188"/>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12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74" name="Rectangle 18"/>
          <p:cNvSpPr>
            <a:spLocks noChangeArrowheads="1"/>
          </p:cNvSpPr>
          <p:nvPr/>
        </p:nvSpPr>
        <p:spPr bwMode="auto">
          <a:xfrm>
            <a:off x="6348413" y="4529138"/>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13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75" name="Rectangle 19"/>
          <p:cNvSpPr>
            <a:spLocks noChangeArrowheads="1"/>
          </p:cNvSpPr>
          <p:nvPr/>
        </p:nvSpPr>
        <p:spPr bwMode="auto">
          <a:xfrm>
            <a:off x="2543175" y="2960688"/>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79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76" name="Rectangle 20"/>
          <p:cNvSpPr>
            <a:spLocks noChangeArrowheads="1"/>
          </p:cNvSpPr>
          <p:nvPr/>
        </p:nvSpPr>
        <p:spPr bwMode="auto">
          <a:xfrm>
            <a:off x="4641850" y="2913063"/>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81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77" name="Rectangle 21"/>
          <p:cNvSpPr>
            <a:spLocks noChangeArrowheads="1"/>
          </p:cNvSpPr>
          <p:nvPr/>
        </p:nvSpPr>
        <p:spPr bwMode="auto">
          <a:xfrm>
            <a:off x="6731000" y="2817813"/>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85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78" name="Rectangle 22"/>
          <p:cNvSpPr>
            <a:spLocks noChangeArrowheads="1"/>
          </p:cNvSpPr>
          <p:nvPr/>
        </p:nvSpPr>
        <p:spPr bwMode="auto">
          <a:xfrm>
            <a:off x="2974975" y="4645025"/>
            <a:ext cx="201613"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79" name="Rectangle 23"/>
          <p:cNvSpPr>
            <a:spLocks noChangeArrowheads="1"/>
          </p:cNvSpPr>
          <p:nvPr/>
        </p:nvSpPr>
        <p:spPr bwMode="auto">
          <a:xfrm>
            <a:off x="5016500" y="4578350"/>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11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80" name="Rectangle 24"/>
          <p:cNvSpPr>
            <a:spLocks noChangeArrowheads="1"/>
          </p:cNvSpPr>
          <p:nvPr/>
        </p:nvSpPr>
        <p:spPr bwMode="auto">
          <a:xfrm>
            <a:off x="7115175" y="4529138"/>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13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81" name="Rectangle 25"/>
          <p:cNvSpPr>
            <a:spLocks noChangeArrowheads="1"/>
          </p:cNvSpPr>
          <p:nvPr/>
        </p:nvSpPr>
        <p:spPr bwMode="auto">
          <a:xfrm>
            <a:off x="1154113" y="4989513"/>
            <a:ext cx="201613"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82" name="Rectangle 26"/>
          <p:cNvSpPr>
            <a:spLocks noChangeArrowheads="1"/>
          </p:cNvSpPr>
          <p:nvPr/>
        </p:nvSpPr>
        <p:spPr bwMode="auto">
          <a:xfrm>
            <a:off x="1047750" y="4759325"/>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10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83" name="Rectangle 27"/>
          <p:cNvSpPr>
            <a:spLocks noChangeArrowheads="1"/>
          </p:cNvSpPr>
          <p:nvPr/>
        </p:nvSpPr>
        <p:spPr bwMode="auto">
          <a:xfrm>
            <a:off x="1047750" y="4519613"/>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20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84" name="Rectangle 28"/>
          <p:cNvSpPr>
            <a:spLocks noChangeArrowheads="1"/>
          </p:cNvSpPr>
          <p:nvPr/>
        </p:nvSpPr>
        <p:spPr bwMode="auto">
          <a:xfrm>
            <a:off x="1047750" y="4281488"/>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30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85" name="Rectangle 29"/>
          <p:cNvSpPr>
            <a:spLocks noChangeArrowheads="1"/>
          </p:cNvSpPr>
          <p:nvPr/>
        </p:nvSpPr>
        <p:spPr bwMode="auto">
          <a:xfrm>
            <a:off x="1047750" y="4041775"/>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40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86" name="Rectangle 30"/>
          <p:cNvSpPr>
            <a:spLocks noChangeArrowheads="1"/>
          </p:cNvSpPr>
          <p:nvPr/>
        </p:nvSpPr>
        <p:spPr bwMode="auto">
          <a:xfrm>
            <a:off x="1047750" y="3802063"/>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50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87" name="Rectangle 31"/>
          <p:cNvSpPr>
            <a:spLocks noChangeArrowheads="1"/>
          </p:cNvSpPr>
          <p:nvPr/>
        </p:nvSpPr>
        <p:spPr bwMode="auto">
          <a:xfrm>
            <a:off x="1047750" y="3563938"/>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60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88" name="Rectangle 32"/>
          <p:cNvSpPr>
            <a:spLocks noChangeArrowheads="1"/>
          </p:cNvSpPr>
          <p:nvPr/>
        </p:nvSpPr>
        <p:spPr bwMode="auto">
          <a:xfrm>
            <a:off x="1047750" y="3324225"/>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70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89" name="Rectangle 33"/>
          <p:cNvSpPr>
            <a:spLocks noChangeArrowheads="1"/>
          </p:cNvSpPr>
          <p:nvPr/>
        </p:nvSpPr>
        <p:spPr bwMode="auto">
          <a:xfrm>
            <a:off x="1047750" y="3094038"/>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80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90" name="Rectangle 34"/>
          <p:cNvSpPr>
            <a:spLocks noChangeArrowheads="1"/>
          </p:cNvSpPr>
          <p:nvPr/>
        </p:nvSpPr>
        <p:spPr bwMode="auto">
          <a:xfrm>
            <a:off x="1047750" y="2855913"/>
            <a:ext cx="306388"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90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91" name="Rectangle 35"/>
          <p:cNvSpPr>
            <a:spLocks noChangeArrowheads="1"/>
          </p:cNvSpPr>
          <p:nvPr/>
        </p:nvSpPr>
        <p:spPr bwMode="auto">
          <a:xfrm>
            <a:off x="2246313" y="5256213"/>
            <a:ext cx="517525"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2008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92" name="Rectangle 36"/>
          <p:cNvSpPr>
            <a:spLocks noChangeArrowheads="1"/>
          </p:cNvSpPr>
          <p:nvPr/>
        </p:nvSpPr>
        <p:spPr bwMode="auto">
          <a:xfrm>
            <a:off x="4344988" y="5256213"/>
            <a:ext cx="517525"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2009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93" name="Rectangle 37"/>
          <p:cNvSpPr>
            <a:spLocks noChangeArrowheads="1"/>
          </p:cNvSpPr>
          <p:nvPr/>
        </p:nvSpPr>
        <p:spPr bwMode="auto">
          <a:xfrm>
            <a:off x="6434138" y="5256213"/>
            <a:ext cx="517525"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2010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3" name="Group 47"/>
          <p:cNvGrpSpPr/>
          <p:nvPr/>
        </p:nvGrpSpPr>
        <p:grpSpPr>
          <a:xfrm>
            <a:off x="1565648" y="1912097"/>
            <a:ext cx="3243263" cy="849895"/>
            <a:chOff x="2740025" y="1822450"/>
            <a:chExt cx="3243263" cy="849895"/>
          </a:xfrm>
        </p:grpSpPr>
        <p:sp>
          <p:nvSpPr>
            <p:cNvPr id="9" name="8 CuadroTexto"/>
            <p:cNvSpPr txBox="1"/>
            <p:nvPr/>
          </p:nvSpPr>
          <p:spPr>
            <a:xfrm>
              <a:off x="2786059" y="2364568"/>
              <a:ext cx="1828800" cy="307777"/>
            </a:xfrm>
            <a:prstGeom prst="rect">
              <a:avLst/>
            </a:prstGeom>
            <a:noFill/>
          </p:spPr>
          <p:txBody>
            <a:bodyPr wrap="square" rtlCol="0">
              <a:spAutoFit/>
            </a:bodyPr>
            <a:lstStyle/>
            <a:p>
              <a:r>
                <a:rPr lang="es-MX" sz="1400" u="none" dirty="0" smtClean="0">
                  <a:solidFill>
                    <a:srgbClr val="333399"/>
                  </a:solidFill>
                </a:rPr>
                <a:t>Técnicos</a:t>
              </a:r>
              <a:r>
                <a:rPr lang="en-US" sz="1400" u="none" dirty="0" smtClean="0">
                  <a:solidFill>
                    <a:srgbClr val="333399"/>
                  </a:solidFill>
                </a:rPr>
                <a:t> en la UM</a:t>
              </a:r>
              <a:endParaRPr lang="en-US" sz="1400" u="none" dirty="0">
                <a:solidFill>
                  <a:srgbClr val="333399"/>
                </a:solidFill>
              </a:endParaRPr>
            </a:p>
          </p:txBody>
        </p:sp>
        <p:sp>
          <p:nvSpPr>
            <p:cNvPr id="45094" name="Rectangle 38"/>
            <p:cNvSpPr>
              <a:spLocks noChangeArrowheads="1"/>
            </p:cNvSpPr>
            <p:nvPr/>
          </p:nvSpPr>
          <p:spPr bwMode="auto">
            <a:xfrm>
              <a:off x="2744788" y="1887538"/>
              <a:ext cx="95250" cy="87312"/>
            </a:xfrm>
            <a:prstGeom prst="rect">
              <a:avLst/>
            </a:prstGeom>
            <a:solidFill>
              <a:srgbClr val="33339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95" name="Rectangle 39"/>
            <p:cNvSpPr>
              <a:spLocks noChangeArrowheads="1"/>
            </p:cNvSpPr>
            <p:nvPr/>
          </p:nvSpPr>
          <p:spPr bwMode="auto">
            <a:xfrm>
              <a:off x="2878138" y="1822450"/>
              <a:ext cx="1946275"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D2D8A"/>
                  </a:solidFill>
                  <a:effectLst/>
                  <a:latin typeface="Arial" pitchFamily="34" charset="0"/>
                  <a:cs typeface="Arial" pitchFamily="34" charset="0"/>
                </a:rPr>
                <a:t>Total </a:t>
              </a:r>
              <a:r>
                <a:rPr kumimoji="0" lang="en-US" sz="1400" b="1" i="0" u="none" strike="noStrike" cap="none" normalizeH="0" baseline="0" dirty="0" err="1" smtClean="0">
                  <a:ln>
                    <a:noFill/>
                  </a:ln>
                  <a:solidFill>
                    <a:srgbClr val="2D2D8A"/>
                  </a:solidFill>
                  <a:effectLst/>
                  <a:latin typeface="Arial" pitchFamily="34" charset="0"/>
                  <a:cs typeface="Arial" pitchFamily="34" charset="0"/>
                </a:rPr>
                <a:t>Investigadores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96" name="Rectangle 40"/>
            <p:cNvSpPr>
              <a:spLocks noChangeArrowheads="1"/>
            </p:cNvSpPr>
            <p:nvPr/>
          </p:nvSpPr>
          <p:spPr bwMode="auto">
            <a:xfrm>
              <a:off x="2744788" y="2070100"/>
              <a:ext cx="95250" cy="85725"/>
            </a:xfrm>
            <a:prstGeom prst="rect">
              <a:avLst/>
            </a:prstGeom>
            <a:solidFill>
              <a:srgbClr val="9C9CD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097" name="Rectangle 41"/>
            <p:cNvSpPr>
              <a:spLocks noChangeArrowheads="1"/>
            </p:cNvSpPr>
            <p:nvPr/>
          </p:nvSpPr>
          <p:spPr bwMode="auto">
            <a:xfrm>
              <a:off x="2878138" y="2012950"/>
              <a:ext cx="3105150"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2D2D8A"/>
                  </a:solidFill>
                  <a:effectLst/>
                  <a:latin typeface="Arial" pitchFamily="34" charset="0"/>
                  <a:cs typeface="Arial" pitchFamily="34" charset="0"/>
                </a:rPr>
                <a:t>Investigadores</a:t>
              </a:r>
              <a:r>
                <a:rPr kumimoji="0" lang="en-US" sz="1400" b="1" i="0" u="none" strike="noStrike" cap="none" normalizeH="0" baseline="0" dirty="0" smtClean="0">
                  <a:ln>
                    <a:noFill/>
                  </a:ln>
                  <a:solidFill>
                    <a:srgbClr val="2D2D8A"/>
                  </a:solidFill>
                  <a:effectLst/>
                  <a:latin typeface="Arial" pitchFamily="34" charset="0"/>
                  <a:cs typeface="Arial" pitchFamily="34" charset="0"/>
                </a:rPr>
                <a:t> </a:t>
              </a:r>
              <a:r>
                <a:rPr kumimoji="0" lang="en-US" sz="1400" b="1" i="0" u="none" strike="noStrike" cap="none" normalizeH="0" baseline="0" dirty="0" err="1" smtClean="0">
                  <a:ln>
                    <a:noFill/>
                  </a:ln>
                  <a:solidFill>
                    <a:srgbClr val="2D2D8A"/>
                  </a:solidFill>
                  <a:effectLst/>
                  <a:latin typeface="Arial" pitchFamily="34" charset="0"/>
                  <a:cs typeface="Arial" pitchFamily="34" charset="0"/>
                </a:rPr>
                <a:t>Unidad</a:t>
              </a:r>
              <a:r>
                <a:rPr kumimoji="0" lang="en-US" sz="1400" b="1" i="0" u="none" strike="noStrike" cap="none" normalizeH="0" baseline="0" dirty="0" smtClean="0">
                  <a:ln>
                    <a:noFill/>
                  </a:ln>
                  <a:solidFill>
                    <a:srgbClr val="2D2D8A"/>
                  </a:solidFill>
                  <a:effectLst/>
                  <a:latin typeface="Arial" pitchFamily="34" charset="0"/>
                  <a:cs typeface="Arial" pitchFamily="34" charset="0"/>
                </a:rPr>
                <a:t> Monterrey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98" name="Rectangle 42"/>
            <p:cNvSpPr>
              <a:spLocks noChangeArrowheads="1"/>
            </p:cNvSpPr>
            <p:nvPr/>
          </p:nvSpPr>
          <p:spPr bwMode="auto">
            <a:xfrm>
              <a:off x="2744788" y="2251075"/>
              <a:ext cx="95250" cy="96837"/>
            </a:xfrm>
            <a:prstGeom prst="rect">
              <a:avLst/>
            </a:prstGeom>
            <a:solidFill>
              <a:srgbClr val="008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099" name="Rectangle 43"/>
            <p:cNvSpPr>
              <a:spLocks noChangeArrowheads="1"/>
            </p:cNvSpPr>
            <p:nvPr/>
          </p:nvSpPr>
          <p:spPr bwMode="auto">
            <a:xfrm>
              <a:off x="2878138" y="2195513"/>
              <a:ext cx="1438275" cy="277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2D2D8A"/>
                  </a:solidFill>
                  <a:effectLst/>
                  <a:latin typeface="Arial" pitchFamily="34" charset="0"/>
                  <a:cs typeface="Arial" pitchFamily="34" charset="0"/>
                </a:rPr>
                <a:t>Total Técnicos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42"/>
            <p:cNvSpPr>
              <a:spLocks noChangeArrowheads="1"/>
            </p:cNvSpPr>
            <p:nvPr/>
          </p:nvSpPr>
          <p:spPr bwMode="auto">
            <a:xfrm>
              <a:off x="2740025" y="2474912"/>
              <a:ext cx="95250" cy="96837"/>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25"/>
          <p:cNvGraphicFramePr>
            <a:graphicFrameLocks noGrp="1"/>
          </p:cNvGraphicFramePr>
          <p:nvPr/>
        </p:nvGraphicFramePr>
        <p:xfrm>
          <a:off x="977900" y="1633538"/>
          <a:ext cx="7023100" cy="2976562"/>
        </p:xfrm>
        <a:graphic>
          <a:graphicData uri="http://schemas.openxmlformats.org/drawingml/2006/table">
            <a:tbl>
              <a:tblPr/>
              <a:tblGrid>
                <a:gridCol w="3512206"/>
                <a:gridCol w="3510894"/>
              </a:tblGrid>
              <a:tr h="564196">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chemeClr val="bg1"/>
                          </a:solidFill>
                          <a:effectLst/>
                          <a:latin typeface="Arial" charset="0"/>
                        </a:rPr>
                        <a:t>Fondos Mixtos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3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chemeClr val="bg1"/>
                          </a:solidFill>
                          <a:effectLst/>
                          <a:latin typeface="Arial" charset="0"/>
                        </a:rPr>
                        <a:t>  47’550,000</a:t>
                      </a:r>
                      <a:endParaRPr kumimoji="0" lang="en-US" sz="2400" b="1" i="0" u="none" strike="noStrike" cap="none" normalizeH="0" baseline="0" dirty="0" smtClean="0">
                        <a:ln>
                          <a:noFill/>
                        </a:ln>
                        <a:solidFill>
                          <a:schemeClr val="bg1"/>
                        </a:solidFill>
                        <a:effectLst/>
                        <a:latin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399"/>
                    </a:solidFill>
                  </a:tcPr>
                </a:tc>
              </a:tr>
              <a:tr h="564196">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rgbClr val="000000"/>
                          </a:solidFill>
                          <a:effectLst/>
                          <a:latin typeface="Arial" charset="0"/>
                        </a:rPr>
                        <a:t>Apoyos CONACYT</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rgbClr val="000000"/>
                          </a:solidFill>
                          <a:effectLst/>
                          <a:latin typeface="Arial" charset="0"/>
                        </a:rPr>
                        <a:t>  37</a:t>
                      </a:r>
                      <a:r>
                        <a:rPr kumimoji="0" lang="es-ES" sz="2400" b="1" i="0" u="none" strike="noStrike" cap="none" normalizeH="0" baseline="0" dirty="0" smtClean="0">
                          <a:ln>
                            <a:noFill/>
                          </a:ln>
                          <a:solidFill>
                            <a:schemeClr val="tx1"/>
                          </a:solidFill>
                          <a:effectLst/>
                          <a:latin typeface="Arial" charset="0"/>
                        </a:rPr>
                        <a:t>’</a:t>
                      </a:r>
                      <a:r>
                        <a:rPr kumimoji="0" lang="es-ES" sz="2400" b="1" i="0" u="none" strike="noStrike" cap="none" normalizeH="0" baseline="0" dirty="0" smtClean="0">
                          <a:ln>
                            <a:noFill/>
                          </a:ln>
                          <a:solidFill>
                            <a:srgbClr val="000000"/>
                          </a:solidFill>
                          <a:effectLst/>
                          <a:latin typeface="Arial" charset="0"/>
                        </a:rPr>
                        <a:t>092,894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r>
              <a:tr h="564196">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chemeClr val="bg1"/>
                          </a:solidFill>
                          <a:effectLst/>
                          <a:latin typeface="Arial" charset="0"/>
                        </a:rPr>
                        <a:t>Recursos Propios</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39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chemeClr val="bg1"/>
                          </a:solidFill>
                          <a:effectLst/>
                          <a:latin typeface="Arial" charset="0"/>
                        </a:rPr>
                        <a:t>    5’232,242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399"/>
                    </a:solidFill>
                  </a:tcPr>
                </a:tc>
              </a:tr>
              <a:tr h="564196">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rgbClr val="000000"/>
                          </a:solidFill>
                          <a:effectLst/>
                          <a:latin typeface="Arial" charset="0"/>
                        </a:rPr>
                        <a:t>Recursos Fiscales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rgbClr val="000000"/>
                          </a:solidFill>
                          <a:effectLst/>
                          <a:latin typeface="Arial" charset="0"/>
                        </a:rPr>
                        <a:t>    5</a:t>
                      </a:r>
                      <a:r>
                        <a:rPr kumimoji="0" lang="es-ES" sz="2400" b="1" i="0" u="none" strike="noStrike" cap="none" normalizeH="0" baseline="0" dirty="0" smtClean="0">
                          <a:ln>
                            <a:noFill/>
                          </a:ln>
                          <a:solidFill>
                            <a:schemeClr val="tx1"/>
                          </a:solidFill>
                          <a:effectLst/>
                          <a:latin typeface="Arial" charset="0"/>
                        </a:rPr>
                        <a:t>’</a:t>
                      </a:r>
                      <a:r>
                        <a:rPr kumimoji="0" lang="es-ES" sz="2400" b="1" i="0" u="none" strike="noStrike" cap="none" normalizeH="0" baseline="0" dirty="0" smtClean="0">
                          <a:ln>
                            <a:noFill/>
                          </a:ln>
                          <a:solidFill>
                            <a:srgbClr val="000000"/>
                          </a:solidFill>
                          <a:effectLst/>
                          <a:latin typeface="Arial" charset="0"/>
                        </a:rPr>
                        <a:t>750,000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r>
              <a:tr h="71977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chemeClr val="bg1"/>
                          </a:solidFill>
                          <a:effectLst/>
                          <a:latin typeface="Arial" charset="0"/>
                        </a:rPr>
                        <a:t>Total</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39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chemeClr val="bg1"/>
                          </a:solidFill>
                          <a:effectLst/>
                          <a:latin typeface="Arial" charset="0"/>
                        </a:rPr>
                        <a:t>   95’625,136</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399"/>
                    </a:solidFill>
                  </a:tcPr>
                </a:tc>
              </a:tr>
            </a:tbl>
          </a:graphicData>
        </a:graphic>
      </p:graphicFrame>
      <p:sp>
        <p:nvSpPr>
          <p:cNvPr id="9239" name="3 CuadroTexto"/>
          <p:cNvSpPr txBox="1">
            <a:spLocks noChangeArrowheads="1"/>
          </p:cNvSpPr>
          <p:nvPr/>
        </p:nvSpPr>
        <p:spPr bwMode="auto">
          <a:xfrm>
            <a:off x="974725" y="4822825"/>
            <a:ext cx="4507965" cy="461665"/>
          </a:xfrm>
          <a:prstGeom prst="rect">
            <a:avLst/>
          </a:prstGeom>
          <a:noFill/>
          <a:ln w="9525">
            <a:noFill/>
            <a:miter lim="800000"/>
            <a:headEnd/>
            <a:tailEnd/>
          </a:ln>
        </p:spPr>
        <p:txBody>
          <a:bodyPr wrap="none">
            <a:spAutoFit/>
          </a:bodyPr>
          <a:lstStyle/>
          <a:p>
            <a:pPr algn="l">
              <a:buFont typeface="Arial" charset="0"/>
              <a:buChar char="•"/>
            </a:pPr>
            <a:r>
              <a:rPr lang="es-ES" u="none" dirty="0" smtClean="0">
                <a:solidFill>
                  <a:srgbClr val="C00000"/>
                </a:solidFill>
              </a:rPr>
              <a:t>No </a:t>
            </a:r>
            <a:r>
              <a:rPr lang="es-ES" u="none" dirty="0">
                <a:solidFill>
                  <a:srgbClr val="C00000"/>
                </a:solidFill>
              </a:rPr>
              <a:t>incluye 32’945,459 de Servicios </a:t>
            </a:r>
            <a:r>
              <a:rPr lang="es-ES" u="none" dirty="0" smtClean="0">
                <a:solidFill>
                  <a:srgbClr val="C00000"/>
                </a:solidFill>
              </a:rPr>
              <a:t>Personales</a:t>
            </a:r>
          </a:p>
          <a:p>
            <a:pPr algn="l">
              <a:buFont typeface="Arial" charset="0"/>
              <a:buChar char="•"/>
            </a:pPr>
            <a:r>
              <a:rPr lang="es-ES" u="none" dirty="0" smtClean="0">
                <a:solidFill>
                  <a:srgbClr val="C00000"/>
                </a:solidFill>
              </a:rPr>
              <a:t>Incluyendo Servicios Personales, autosuficiencia del 70 %</a:t>
            </a:r>
            <a:endParaRPr lang="es-ES" u="none" dirty="0">
              <a:solidFill>
                <a:srgbClr val="C00000"/>
              </a:solidFill>
            </a:endParaRPr>
          </a:p>
        </p:txBody>
      </p:sp>
      <p:sp>
        <p:nvSpPr>
          <p:cNvPr id="9" name="Text Box 9"/>
          <p:cNvSpPr txBox="1">
            <a:spLocks noChangeArrowheads="1"/>
          </p:cNvSpPr>
          <p:nvPr/>
        </p:nvSpPr>
        <p:spPr bwMode="auto">
          <a:xfrm>
            <a:off x="1358900" y="673526"/>
            <a:ext cx="5918200" cy="830997"/>
          </a:xfrm>
          <a:prstGeom prst="rect">
            <a:avLst/>
          </a:prstGeom>
          <a:noFill/>
          <a:ln w="9525" algn="ctr">
            <a:noFill/>
            <a:miter lim="800000"/>
            <a:headEnd/>
            <a:tailEnd/>
          </a:ln>
          <a:effectLst/>
        </p:spPr>
        <p:txBody>
          <a:bodyPr wrap="square" anchor="ctr">
            <a:spAutoFit/>
          </a:bodyPr>
          <a:lstStyle/>
          <a:p>
            <a:pPr algn="ctr">
              <a:defRPr/>
            </a:pPr>
            <a:r>
              <a:rPr lang="es-ES" sz="2400" u="none" dirty="0">
                <a:solidFill>
                  <a:srgbClr val="C00000"/>
                </a:solidFill>
                <a:latin typeface="+mj-lt"/>
              </a:rPr>
              <a:t>Fuentes de </a:t>
            </a:r>
            <a:r>
              <a:rPr lang="es-ES" sz="2400" u="none" dirty="0" smtClean="0">
                <a:solidFill>
                  <a:srgbClr val="C00000"/>
                </a:solidFill>
                <a:latin typeface="+mj-lt"/>
              </a:rPr>
              <a:t>Financiamiento Construcción y Operación</a:t>
            </a:r>
            <a:endParaRPr lang="es-ES" sz="2400" u="none" dirty="0">
              <a:solidFill>
                <a:srgbClr val="C00000"/>
              </a:solidFill>
              <a:latin typeface="+mj-lt"/>
            </a:endParaRPr>
          </a:p>
        </p:txBody>
      </p:sp>
      <p:sp>
        <p:nvSpPr>
          <p:cNvPr id="7" name="Rectangle 28"/>
          <p:cNvSpPr>
            <a:spLocks noChangeArrowheads="1"/>
          </p:cNvSpPr>
          <p:nvPr/>
        </p:nvSpPr>
        <p:spPr bwMode="auto">
          <a:xfrm>
            <a:off x="7315200" y="-36512"/>
            <a:ext cx="1809750" cy="523875"/>
          </a:xfrm>
          <a:prstGeom prst="rect">
            <a:avLst/>
          </a:prstGeom>
          <a:noFill/>
          <a:ln w="9525">
            <a:noFill/>
            <a:miter lim="800000"/>
            <a:headEnd/>
            <a:tailEnd/>
          </a:ln>
        </p:spPr>
        <p:txBody>
          <a:bodyPr wrap="square" anchor="ctr">
            <a:spAutoFit/>
          </a:bodyPr>
          <a:lstStyle/>
          <a:p>
            <a:pPr algn="r">
              <a:tabLst>
                <a:tab pos="228600" algn="l"/>
              </a:tabLst>
            </a:pPr>
            <a:r>
              <a:rPr lang="es-ES" sz="2800" u="none" dirty="0">
                <a:solidFill>
                  <a:schemeClr val="bg1">
                    <a:lumMod val="65000"/>
                  </a:schemeClr>
                </a:solidFill>
                <a:latin typeface="Calibri" pitchFamily="34" charset="0"/>
                <a:cs typeface="Calibri" pitchFamily="34" charset="0"/>
              </a:rPr>
              <a:t>Operación</a:t>
            </a:r>
            <a:r>
              <a:rPr lang="es-ES" sz="2800" u="none" dirty="0">
                <a:solidFill>
                  <a:schemeClr val="bg1">
                    <a:lumMod val="65000"/>
                  </a:schemeClr>
                </a:solidFill>
              </a:rPr>
              <a:t>       </a:t>
            </a:r>
          </a:p>
        </p:txBody>
      </p:sp>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8"/>
          <p:cNvPicPr>
            <a:picLocks noChangeAspect="1" noChangeArrowheads="1"/>
          </p:cNvPicPr>
          <p:nvPr/>
        </p:nvPicPr>
        <p:blipFill>
          <a:blip r:embed="rId3" cstate="print">
            <a:lum bright="10000"/>
          </a:blip>
          <a:srcRect/>
          <a:stretch>
            <a:fillRect/>
          </a:stretch>
        </p:blipFill>
        <p:spPr bwMode="auto">
          <a:xfrm>
            <a:off x="241301" y="1244600"/>
            <a:ext cx="8648700" cy="5054600"/>
          </a:xfrm>
          <a:prstGeom prst="rect">
            <a:avLst/>
          </a:prstGeom>
          <a:noFill/>
          <a:ln w="9525">
            <a:noFill/>
            <a:miter lim="800000"/>
            <a:headEnd/>
            <a:tailEnd/>
          </a:ln>
        </p:spPr>
      </p:pic>
      <p:graphicFrame>
        <p:nvGraphicFramePr>
          <p:cNvPr id="4" name="4 Gráfico"/>
          <p:cNvGraphicFramePr/>
          <p:nvPr/>
        </p:nvGraphicFramePr>
        <p:xfrm>
          <a:off x="838200" y="1587500"/>
          <a:ext cx="7505700" cy="45339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 Box 9"/>
          <p:cNvSpPr txBox="1">
            <a:spLocks noChangeArrowheads="1"/>
          </p:cNvSpPr>
          <p:nvPr/>
        </p:nvSpPr>
        <p:spPr bwMode="auto">
          <a:xfrm>
            <a:off x="1587500" y="636916"/>
            <a:ext cx="5067300" cy="523220"/>
          </a:xfrm>
          <a:prstGeom prst="rect">
            <a:avLst/>
          </a:prstGeom>
          <a:noFill/>
          <a:ln w="9525" algn="ctr">
            <a:noFill/>
            <a:miter lim="800000"/>
            <a:headEnd/>
            <a:tailEnd/>
          </a:ln>
          <a:effectLst/>
        </p:spPr>
        <p:txBody>
          <a:bodyPr wrap="square" anchor="ctr">
            <a:spAutoFit/>
          </a:bodyPr>
          <a:lstStyle/>
          <a:p>
            <a:pPr algn="ctr">
              <a:defRPr/>
            </a:pPr>
            <a:r>
              <a:rPr lang="es-ES" sz="2800" u="none" dirty="0">
                <a:solidFill>
                  <a:srgbClr val="003399"/>
                </a:solidFill>
                <a:latin typeface="+mj-lt"/>
              </a:rPr>
              <a:t>Registro de Patentes</a:t>
            </a:r>
          </a:p>
        </p:txBody>
      </p:sp>
      <p:sp>
        <p:nvSpPr>
          <p:cNvPr id="6" name="Rectangle 28"/>
          <p:cNvSpPr>
            <a:spLocks noChangeArrowheads="1"/>
          </p:cNvSpPr>
          <p:nvPr/>
        </p:nvSpPr>
        <p:spPr bwMode="auto">
          <a:xfrm>
            <a:off x="7226300" y="-49212"/>
            <a:ext cx="1885950" cy="523875"/>
          </a:xfrm>
          <a:prstGeom prst="rect">
            <a:avLst/>
          </a:prstGeom>
          <a:noFill/>
          <a:ln w="9525">
            <a:noFill/>
            <a:miter lim="800000"/>
            <a:headEnd/>
            <a:tailEnd/>
          </a:ln>
        </p:spPr>
        <p:txBody>
          <a:bodyPr wrap="square" anchor="ctr">
            <a:spAutoFit/>
          </a:bodyPr>
          <a:lstStyle/>
          <a:p>
            <a:pPr algn="r">
              <a:tabLst>
                <a:tab pos="228600" algn="l"/>
              </a:tabLst>
            </a:pPr>
            <a:r>
              <a:rPr lang="es-ES" sz="2800" u="none" dirty="0">
                <a:solidFill>
                  <a:schemeClr val="bg1">
                    <a:lumMod val="65000"/>
                  </a:schemeClr>
                </a:solidFill>
                <a:latin typeface="Calibri" pitchFamily="34" charset="0"/>
                <a:cs typeface="Calibri" pitchFamily="34" charset="0"/>
              </a:rPr>
              <a:t>Resultados</a:t>
            </a:r>
            <a:endParaRPr lang="es-ES" sz="2800" u="none" dirty="0">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354013" y="1260475"/>
            <a:ext cx="8528050" cy="5470525"/>
            <a:chOff x="-90488" y="434975"/>
            <a:chExt cx="9359901" cy="6003925"/>
          </a:xfrm>
        </p:grpSpPr>
        <p:pic>
          <p:nvPicPr>
            <p:cNvPr id="15365" name="Picture 88"/>
            <p:cNvPicPr>
              <a:picLocks noChangeAspect="1" noChangeArrowheads="1"/>
            </p:cNvPicPr>
            <p:nvPr/>
          </p:nvPicPr>
          <p:blipFill>
            <a:blip r:embed="rId3" cstate="print">
              <a:lum bright="10000"/>
            </a:blip>
            <a:srcRect/>
            <a:stretch>
              <a:fillRect/>
            </a:stretch>
          </p:blipFill>
          <p:spPr bwMode="auto">
            <a:xfrm>
              <a:off x="-90488" y="434975"/>
              <a:ext cx="9359901" cy="6003925"/>
            </a:xfrm>
            <a:prstGeom prst="rect">
              <a:avLst/>
            </a:prstGeom>
            <a:noFill/>
            <a:ln w="9525">
              <a:noFill/>
              <a:miter lim="800000"/>
              <a:headEnd/>
              <a:tailEnd/>
            </a:ln>
          </p:spPr>
        </p:pic>
        <p:graphicFrame>
          <p:nvGraphicFramePr>
            <p:cNvPr id="5" name="5 Gráfico"/>
            <p:cNvGraphicFramePr/>
            <p:nvPr/>
          </p:nvGraphicFramePr>
          <p:xfrm>
            <a:off x="584200" y="1168400"/>
            <a:ext cx="7861300" cy="4610100"/>
          </p:xfrm>
          <a:graphic>
            <a:graphicData uri="http://schemas.openxmlformats.org/drawingml/2006/chart">
              <c:chart xmlns:c="http://schemas.openxmlformats.org/drawingml/2006/chart" xmlns:r="http://schemas.openxmlformats.org/officeDocument/2006/relationships" r:id="rId4"/>
            </a:graphicData>
          </a:graphic>
        </p:graphicFrame>
        <p:sp>
          <p:nvSpPr>
            <p:cNvPr id="15367" name="6 CuadroTexto"/>
            <p:cNvSpPr txBox="1">
              <a:spLocks noChangeArrowheads="1"/>
            </p:cNvSpPr>
            <p:nvPr/>
          </p:nvSpPr>
          <p:spPr bwMode="auto">
            <a:xfrm>
              <a:off x="6845300" y="2273300"/>
              <a:ext cx="850900" cy="338138"/>
            </a:xfrm>
            <a:prstGeom prst="rect">
              <a:avLst/>
            </a:prstGeom>
            <a:noFill/>
            <a:ln w="9525">
              <a:noFill/>
              <a:miter lim="800000"/>
              <a:headEnd/>
              <a:tailEnd/>
            </a:ln>
          </p:spPr>
          <p:txBody>
            <a:bodyPr>
              <a:spAutoFit/>
            </a:bodyPr>
            <a:lstStyle/>
            <a:p>
              <a:pPr algn="ctr"/>
              <a:r>
                <a:rPr lang="es-MX" sz="1600" u="none">
                  <a:solidFill>
                    <a:srgbClr val="C00000"/>
                  </a:solidFill>
                </a:rPr>
                <a:t>46%</a:t>
              </a:r>
            </a:p>
          </p:txBody>
        </p:sp>
        <p:sp>
          <p:nvSpPr>
            <p:cNvPr id="15368" name="7 CuadroTexto"/>
            <p:cNvSpPr txBox="1">
              <a:spLocks noChangeArrowheads="1"/>
            </p:cNvSpPr>
            <p:nvPr/>
          </p:nvSpPr>
          <p:spPr bwMode="auto">
            <a:xfrm>
              <a:off x="4749800" y="3619500"/>
              <a:ext cx="850900" cy="338138"/>
            </a:xfrm>
            <a:prstGeom prst="rect">
              <a:avLst/>
            </a:prstGeom>
            <a:noFill/>
            <a:ln w="9525">
              <a:noFill/>
              <a:miter lim="800000"/>
              <a:headEnd/>
              <a:tailEnd/>
            </a:ln>
          </p:spPr>
          <p:txBody>
            <a:bodyPr>
              <a:spAutoFit/>
            </a:bodyPr>
            <a:lstStyle/>
            <a:p>
              <a:pPr algn="ctr"/>
              <a:r>
                <a:rPr lang="es-MX" sz="1600" u="none">
                  <a:solidFill>
                    <a:srgbClr val="C00000"/>
                  </a:solidFill>
                </a:rPr>
                <a:t>23%</a:t>
              </a:r>
            </a:p>
          </p:txBody>
        </p:sp>
        <p:sp>
          <p:nvSpPr>
            <p:cNvPr id="15369" name="8 CuadroTexto"/>
            <p:cNvSpPr txBox="1">
              <a:spLocks noChangeArrowheads="1"/>
            </p:cNvSpPr>
            <p:nvPr/>
          </p:nvSpPr>
          <p:spPr bwMode="auto">
            <a:xfrm>
              <a:off x="2692400" y="4140200"/>
              <a:ext cx="901700" cy="338138"/>
            </a:xfrm>
            <a:prstGeom prst="rect">
              <a:avLst/>
            </a:prstGeom>
            <a:noFill/>
            <a:ln w="9525">
              <a:noFill/>
              <a:miter lim="800000"/>
              <a:headEnd/>
              <a:tailEnd/>
            </a:ln>
          </p:spPr>
          <p:txBody>
            <a:bodyPr>
              <a:spAutoFit/>
            </a:bodyPr>
            <a:lstStyle/>
            <a:p>
              <a:pPr algn="ctr"/>
              <a:r>
                <a:rPr lang="es-MX" sz="1600" u="none">
                  <a:solidFill>
                    <a:srgbClr val="C00000"/>
                  </a:solidFill>
                </a:rPr>
                <a:t>0.2%</a:t>
              </a:r>
            </a:p>
          </p:txBody>
        </p:sp>
      </p:grpSp>
      <p:sp>
        <p:nvSpPr>
          <p:cNvPr id="9" name="Text Box 9"/>
          <p:cNvSpPr txBox="1">
            <a:spLocks noChangeArrowheads="1"/>
          </p:cNvSpPr>
          <p:nvPr/>
        </p:nvSpPr>
        <p:spPr bwMode="auto">
          <a:xfrm>
            <a:off x="1155700" y="713115"/>
            <a:ext cx="6680200" cy="523220"/>
          </a:xfrm>
          <a:prstGeom prst="rect">
            <a:avLst/>
          </a:prstGeom>
          <a:noFill/>
          <a:ln w="9525" algn="ctr">
            <a:noFill/>
            <a:miter lim="800000"/>
            <a:headEnd/>
            <a:tailEnd/>
          </a:ln>
          <a:effectLst/>
        </p:spPr>
        <p:txBody>
          <a:bodyPr wrap="square" anchor="ctr">
            <a:spAutoFit/>
          </a:bodyPr>
          <a:lstStyle/>
          <a:p>
            <a:pPr algn="ctr">
              <a:defRPr/>
            </a:pPr>
            <a:r>
              <a:rPr lang="es-ES" sz="2800" u="none" dirty="0">
                <a:solidFill>
                  <a:srgbClr val="003399"/>
                </a:solidFill>
                <a:latin typeface="+mj-lt"/>
              </a:rPr>
              <a:t>Ingresos por Servicios y Proyectos</a:t>
            </a:r>
          </a:p>
        </p:txBody>
      </p:sp>
      <p:sp>
        <p:nvSpPr>
          <p:cNvPr id="10" name="Rectangle 28"/>
          <p:cNvSpPr>
            <a:spLocks noChangeArrowheads="1"/>
          </p:cNvSpPr>
          <p:nvPr/>
        </p:nvSpPr>
        <p:spPr bwMode="auto">
          <a:xfrm>
            <a:off x="7226300" y="-49212"/>
            <a:ext cx="1885950" cy="523875"/>
          </a:xfrm>
          <a:prstGeom prst="rect">
            <a:avLst/>
          </a:prstGeom>
          <a:noFill/>
          <a:ln w="9525">
            <a:noFill/>
            <a:miter lim="800000"/>
            <a:headEnd/>
            <a:tailEnd/>
          </a:ln>
        </p:spPr>
        <p:txBody>
          <a:bodyPr wrap="square" anchor="ctr">
            <a:spAutoFit/>
          </a:bodyPr>
          <a:lstStyle/>
          <a:p>
            <a:pPr algn="r">
              <a:tabLst>
                <a:tab pos="228600" algn="l"/>
              </a:tabLst>
            </a:pPr>
            <a:r>
              <a:rPr lang="es-ES" sz="2800" u="none" dirty="0">
                <a:solidFill>
                  <a:schemeClr val="bg1">
                    <a:lumMod val="65000"/>
                  </a:schemeClr>
                </a:solidFill>
                <a:latin typeface="Calibri" pitchFamily="34" charset="0"/>
                <a:cs typeface="Calibri" pitchFamily="34" charset="0"/>
              </a:rPr>
              <a:t>Resultados</a:t>
            </a:r>
            <a:endParaRPr lang="es-ES" sz="2800" u="none" dirty="0">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298450" y="1003300"/>
            <a:ext cx="3475640" cy="3632200"/>
          </a:xfrm>
          <a:prstGeom prst="rect">
            <a:avLst/>
          </a:prstGeom>
          <a:noFill/>
          <a:ln w="9525">
            <a:noFill/>
            <a:miter lim="800000"/>
            <a:headEnd/>
            <a:tailEnd/>
          </a:ln>
        </p:spPr>
      </p:pic>
      <p:sp>
        <p:nvSpPr>
          <p:cNvPr id="2" name="Rectangle 1"/>
          <p:cNvSpPr/>
          <p:nvPr/>
        </p:nvSpPr>
        <p:spPr>
          <a:xfrm>
            <a:off x="2440377" y="2807901"/>
            <a:ext cx="3432350" cy="1107996"/>
          </a:xfrm>
          <a:prstGeom prst="rect">
            <a:avLst/>
          </a:prstGeom>
        </p:spPr>
        <p:txBody>
          <a:bodyPr wrap="none">
            <a:spAutoFit/>
          </a:bodyPr>
          <a:lstStyle/>
          <a:p>
            <a:pPr>
              <a:tabLst>
                <a:tab pos="228600" algn="l"/>
              </a:tabLst>
            </a:pPr>
            <a:r>
              <a:rPr lang="es-MX" sz="6600" u="none" dirty="0" smtClean="0">
                <a:solidFill>
                  <a:srgbClr val="003399"/>
                </a:solidFill>
                <a:effectLst>
                  <a:reflection blurRad="6350" stA="55000" endA="300" endPos="45500" dir="5400000" sy="-100000" algn="bl" rotWithShape="0"/>
                </a:effectLst>
              </a:rPr>
              <a:t>Impacto</a:t>
            </a:r>
            <a:endParaRPr lang="en-US" sz="6600" u="none" dirty="0">
              <a:solidFill>
                <a:srgbClr val="003399"/>
              </a:solidFill>
              <a:effectLst>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4 Grupo"/>
          <p:cNvGrpSpPr/>
          <p:nvPr/>
        </p:nvGrpSpPr>
        <p:grpSpPr>
          <a:xfrm>
            <a:off x="-38100" y="27315"/>
            <a:ext cx="9197976" cy="6652885"/>
            <a:chOff x="-38100" y="27315"/>
            <a:chExt cx="9197976" cy="6652885"/>
          </a:xfrm>
        </p:grpSpPr>
        <p:pic>
          <p:nvPicPr>
            <p:cNvPr id="24579" name="Picture 3"/>
            <p:cNvPicPr>
              <a:picLocks noChangeAspect="1" noChangeArrowheads="1"/>
            </p:cNvPicPr>
            <p:nvPr/>
          </p:nvPicPr>
          <p:blipFill>
            <a:blip r:embed="rId3" cstate="print"/>
            <a:srcRect/>
            <a:stretch>
              <a:fillRect/>
            </a:stretch>
          </p:blipFill>
          <p:spPr bwMode="auto">
            <a:xfrm>
              <a:off x="4665663" y="627975"/>
              <a:ext cx="4283075" cy="1577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445" name="Picture 4" descr="Logo"/>
            <p:cNvPicPr>
              <a:picLocks noChangeAspect="1" noChangeArrowheads="1"/>
            </p:cNvPicPr>
            <p:nvPr/>
          </p:nvPicPr>
          <p:blipFill>
            <a:blip r:embed="rId4" cstate="print"/>
            <a:srcRect l="15047" t="8290" r="14525" b="8808"/>
            <a:stretch>
              <a:fillRect/>
            </a:stretch>
          </p:blipFill>
          <p:spPr bwMode="auto">
            <a:xfrm>
              <a:off x="292100" y="654962"/>
              <a:ext cx="4279900"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435" name="Picture 9" descr="foto primera evento gobernador cluster nanotecnologia"/>
            <p:cNvPicPr>
              <a:picLocks noChangeAspect="1" noChangeArrowheads="1"/>
            </p:cNvPicPr>
            <p:nvPr/>
          </p:nvPicPr>
          <p:blipFill>
            <a:blip r:embed="rId5" cstate="print"/>
            <a:srcRect/>
            <a:stretch>
              <a:fillRect/>
            </a:stretch>
          </p:blipFill>
          <p:spPr bwMode="auto">
            <a:xfrm>
              <a:off x="-38100" y="2686978"/>
              <a:ext cx="4760913" cy="2514599"/>
            </a:xfrm>
            <a:prstGeom prst="rect">
              <a:avLst/>
            </a:prstGeom>
            <a:noFill/>
            <a:ln w="9525">
              <a:noFill/>
              <a:miter lim="800000"/>
              <a:headEnd/>
              <a:tailEnd/>
            </a:ln>
          </p:spPr>
        </p:pic>
        <p:grpSp>
          <p:nvGrpSpPr>
            <p:cNvPr id="3" name="Group 12"/>
            <p:cNvGrpSpPr>
              <a:grpSpLocks/>
            </p:cNvGrpSpPr>
            <p:nvPr/>
          </p:nvGrpSpPr>
          <p:grpSpPr bwMode="auto">
            <a:xfrm>
              <a:off x="-22366" y="5011035"/>
              <a:ext cx="4760913" cy="1404938"/>
              <a:chOff x="-5" y="1967"/>
              <a:chExt cx="2999" cy="885"/>
            </a:xfrm>
          </p:grpSpPr>
          <p:pic>
            <p:nvPicPr>
              <p:cNvPr id="18442" name="Picture 13" descr="095"/>
              <p:cNvPicPr>
                <a:picLocks noChangeAspect="1" noChangeArrowheads="1"/>
              </p:cNvPicPr>
              <p:nvPr/>
            </p:nvPicPr>
            <p:blipFill>
              <a:blip r:embed="rId6" cstate="print"/>
              <a:srcRect b="38511"/>
              <a:stretch>
                <a:fillRect/>
              </a:stretch>
            </p:blipFill>
            <p:spPr bwMode="auto">
              <a:xfrm>
                <a:off x="147" y="1967"/>
                <a:ext cx="2781" cy="885"/>
              </a:xfrm>
              <a:prstGeom prst="rect">
                <a:avLst/>
              </a:prstGeom>
              <a:noFill/>
              <a:ln w="9525">
                <a:noFill/>
                <a:miter lim="800000"/>
                <a:headEnd/>
                <a:tailEnd/>
              </a:ln>
            </p:spPr>
          </p:pic>
          <p:sp>
            <p:nvSpPr>
              <p:cNvPr id="18443" name="Oval 14"/>
              <p:cNvSpPr>
                <a:spLocks noChangeArrowheads="1"/>
              </p:cNvSpPr>
              <p:nvPr/>
            </p:nvSpPr>
            <p:spPr bwMode="auto">
              <a:xfrm>
                <a:off x="-5" y="2255"/>
                <a:ext cx="2999" cy="392"/>
              </a:xfrm>
              <a:prstGeom prst="ellipse">
                <a:avLst/>
              </a:prstGeom>
              <a:solidFill>
                <a:srgbClr val="C00000">
                  <a:alpha val="14000"/>
                </a:srgbClr>
              </a:solidFill>
              <a:ln w="38100" algn="ctr">
                <a:noFill/>
                <a:round/>
                <a:headEnd/>
                <a:tailEnd/>
              </a:ln>
            </p:spPr>
            <p:txBody>
              <a:bodyPr wrap="none" anchor="ctr"/>
              <a:lstStyle/>
              <a:p>
                <a:pPr algn="r"/>
                <a:endParaRPr lang="es-MX"/>
              </a:p>
            </p:txBody>
          </p:sp>
          <p:pic>
            <p:nvPicPr>
              <p:cNvPr id="18444" name="Picture 15" descr="095"/>
              <p:cNvPicPr>
                <a:picLocks noChangeAspect="1" noChangeArrowheads="1"/>
              </p:cNvPicPr>
              <p:nvPr/>
            </p:nvPicPr>
            <p:blipFill>
              <a:blip r:embed="rId7" cstate="print"/>
              <a:srcRect/>
              <a:stretch>
                <a:fillRect/>
              </a:stretch>
            </p:blipFill>
            <p:spPr bwMode="auto">
              <a:xfrm>
                <a:off x="989" y="2367"/>
                <a:ext cx="82" cy="52"/>
              </a:xfrm>
              <a:prstGeom prst="rect">
                <a:avLst/>
              </a:prstGeom>
              <a:noFill/>
              <a:ln w="9525">
                <a:noFill/>
                <a:miter lim="800000"/>
                <a:headEnd/>
                <a:tailEnd/>
              </a:ln>
            </p:spPr>
          </p:pic>
        </p:grpSp>
        <p:sp>
          <p:nvSpPr>
            <p:cNvPr id="18439" name="Rectangle 23"/>
            <p:cNvSpPr>
              <a:spLocks noChangeArrowheads="1"/>
            </p:cNvSpPr>
            <p:nvPr/>
          </p:nvSpPr>
          <p:spPr bwMode="auto">
            <a:xfrm>
              <a:off x="620709" y="2516877"/>
              <a:ext cx="8523291" cy="461665"/>
            </a:xfrm>
            <a:prstGeom prst="rect">
              <a:avLst/>
            </a:prstGeom>
            <a:noFill/>
            <a:ln w="9525">
              <a:noFill/>
              <a:miter lim="800000"/>
              <a:headEnd/>
              <a:tailEnd/>
            </a:ln>
          </p:spPr>
          <p:txBody>
            <a:bodyPr wrap="square">
              <a:spAutoFit/>
            </a:bodyPr>
            <a:lstStyle/>
            <a:p>
              <a:pPr marL="177800" indent="-177800"/>
              <a:r>
                <a:rPr lang="es-ES" sz="2400" u="none" dirty="0" smtClean="0">
                  <a:solidFill>
                    <a:srgbClr val="003399"/>
                  </a:solidFill>
                </a:rPr>
                <a:t>Instalado </a:t>
              </a:r>
              <a:r>
                <a:rPr lang="es-ES" sz="2400" u="none" dirty="0">
                  <a:solidFill>
                    <a:srgbClr val="003399"/>
                  </a:solidFill>
                </a:rPr>
                <a:t>en </a:t>
              </a:r>
              <a:r>
                <a:rPr lang="es-ES" sz="2400" u="none" dirty="0" smtClean="0">
                  <a:solidFill>
                    <a:srgbClr val="003399"/>
                  </a:solidFill>
                </a:rPr>
                <a:t>2009                     Inaugurada en </a:t>
              </a:r>
              <a:r>
                <a:rPr lang="es-ES" sz="2400" u="none" dirty="0" err="1" smtClean="0">
                  <a:solidFill>
                    <a:srgbClr val="003399"/>
                  </a:solidFill>
                </a:rPr>
                <a:t>Sep</a:t>
              </a:r>
              <a:r>
                <a:rPr lang="es-ES" sz="2400" u="none" dirty="0" smtClean="0">
                  <a:solidFill>
                    <a:srgbClr val="003399"/>
                  </a:solidFill>
                </a:rPr>
                <a:t>/ 2009         </a:t>
              </a:r>
              <a:endParaRPr lang="es-ES" sz="2400" u="none" dirty="0">
                <a:solidFill>
                  <a:srgbClr val="003399"/>
                </a:solidFill>
              </a:endParaRPr>
            </a:p>
          </p:txBody>
        </p:sp>
        <p:pic>
          <p:nvPicPr>
            <p:cNvPr id="24578" name="Picture 2"/>
            <p:cNvPicPr>
              <a:picLocks noChangeAspect="1" noChangeArrowheads="1"/>
            </p:cNvPicPr>
            <p:nvPr/>
          </p:nvPicPr>
          <p:blipFill>
            <a:blip r:embed="rId8" cstate="print"/>
            <a:srcRect t="47256" b="36964"/>
            <a:stretch>
              <a:fillRect/>
            </a:stretch>
          </p:blipFill>
          <p:spPr bwMode="auto">
            <a:xfrm>
              <a:off x="0" y="6388100"/>
              <a:ext cx="9159876" cy="292100"/>
            </a:xfrm>
            <a:prstGeom prst="rect">
              <a:avLst/>
            </a:prstGeom>
            <a:noFill/>
            <a:ln w="9525">
              <a:noFill/>
              <a:miter lim="800000"/>
              <a:headEnd/>
              <a:tailEnd/>
            </a:ln>
            <a:effectLst/>
          </p:spPr>
        </p:pic>
        <p:sp>
          <p:nvSpPr>
            <p:cNvPr id="19" name="Rectangle 28"/>
            <p:cNvSpPr>
              <a:spLocks noChangeArrowheads="1"/>
            </p:cNvSpPr>
            <p:nvPr/>
          </p:nvSpPr>
          <p:spPr bwMode="auto">
            <a:xfrm>
              <a:off x="7518400" y="27315"/>
              <a:ext cx="1593850" cy="523220"/>
            </a:xfrm>
            <a:prstGeom prst="rect">
              <a:avLst/>
            </a:prstGeom>
            <a:noFill/>
            <a:ln w="9525">
              <a:noFill/>
              <a:miter lim="800000"/>
              <a:headEnd/>
              <a:tailEnd/>
            </a:ln>
          </p:spPr>
          <p:txBody>
            <a:bodyPr wrap="square" anchor="ctr">
              <a:spAutoFit/>
            </a:bodyPr>
            <a:lstStyle/>
            <a:p>
              <a:pPr algn="r">
                <a:tabLst>
                  <a:tab pos="228600" algn="l"/>
                </a:tabLst>
              </a:pPr>
              <a:r>
                <a:rPr lang="es-ES" sz="2800" u="none" dirty="0" smtClean="0">
                  <a:solidFill>
                    <a:schemeClr val="bg1">
                      <a:lumMod val="65000"/>
                    </a:schemeClr>
                  </a:solidFill>
                  <a:latin typeface="Calibri" pitchFamily="34" charset="0"/>
                  <a:cs typeface="Calibri" pitchFamily="34" charset="0"/>
                </a:rPr>
                <a:t>Impacto</a:t>
              </a:r>
              <a:endParaRPr lang="es-ES" sz="2800" u="none" dirty="0">
                <a:solidFill>
                  <a:schemeClr val="bg1">
                    <a:lumMod val="65000"/>
                  </a:schemeClr>
                </a:solidFill>
              </a:endParaRPr>
            </a:p>
          </p:txBody>
        </p:sp>
        <p:sp>
          <p:nvSpPr>
            <p:cNvPr id="21" name="Rectangle 20"/>
            <p:cNvSpPr/>
            <p:nvPr/>
          </p:nvSpPr>
          <p:spPr>
            <a:xfrm>
              <a:off x="4965700" y="977486"/>
              <a:ext cx="3771900" cy="923330"/>
            </a:xfrm>
            <a:prstGeom prst="rect">
              <a:avLst/>
            </a:prstGeom>
          </p:spPr>
          <p:txBody>
            <a:bodyPr wrap="square">
              <a:spAutoFit/>
            </a:bodyPr>
            <a:lstStyle/>
            <a:p>
              <a:pPr algn="ctr"/>
              <a:r>
                <a:rPr lang="es-MX" sz="1800" u="none" dirty="0" smtClean="0">
                  <a:solidFill>
                    <a:schemeClr val="bg1"/>
                  </a:solidFill>
                </a:rPr>
                <a:t>Incubadora de Nanotecnología</a:t>
              </a:r>
            </a:p>
            <a:p>
              <a:pPr algn="ctr"/>
              <a:r>
                <a:rPr lang="es-MX" sz="1800" u="none" dirty="0" smtClean="0">
                  <a:solidFill>
                    <a:schemeClr val="bg1"/>
                  </a:solidFill>
                </a:rPr>
                <a:t>Administrada por</a:t>
              </a:r>
            </a:p>
            <a:p>
              <a:pPr algn="ctr"/>
              <a:r>
                <a:rPr lang="es-MX" sz="1800" u="none" dirty="0" smtClean="0">
                  <a:solidFill>
                    <a:schemeClr val="bg1"/>
                  </a:solidFill>
                </a:rPr>
                <a:t>CIMAV</a:t>
              </a:r>
              <a:endParaRPr lang="es-ES" sz="1800" u="none" dirty="0">
                <a:solidFill>
                  <a:schemeClr val="bg1"/>
                </a:solidFill>
              </a:endParaRPr>
            </a:p>
          </p:txBody>
        </p:sp>
        <p:pic>
          <p:nvPicPr>
            <p:cNvPr id="13" name="12 Imagen" descr="incubadora nano.jpg"/>
            <p:cNvPicPr>
              <a:picLocks noChangeAspect="1"/>
            </p:cNvPicPr>
            <p:nvPr/>
          </p:nvPicPr>
          <p:blipFill>
            <a:blip r:embed="rId9" cstate="screen"/>
            <a:srcRect/>
            <a:stretch>
              <a:fillRect/>
            </a:stretch>
          </p:blipFill>
          <p:spPr>
            <a:xfrm>
              <a:off x="4748858" y="3091541"/>
              <a:ext cx="4143404" cy="3048710"/>
            </a:xfrm>
            <a:prstGeom prst="rect">
              <a:avLst/>
            </a:prstGeom>
            <a:ln w="88900" cap="sq" cmpd="thickThin">
              <a:solidFill>
                <a:srgbClr val="C00000"/>
              </a:solidFill>
              <a:prstDash val="solid"/>
              <a:miter lim="800000"/>
            </a:ln>
            <a:effectLst>
              <a:innerShdw blurRad="76200">
                <a:srgbClr val="000000"/>
              </a:innerShdw>
            </a:effectLst>
          </p:spPr>
        </p:pic>
      </p:grpSp>
      <p:sp>
        <p:nvSpPr>
          <p:cNvPr id="14" name="13 CuadroTexto"/>
          <p:cNvSpPr txBox="1"/>
          <p:nvPr/>
        </p:nvSpPr>
        <p:spPr>
          <a:xfrm>
            <a:off x="2177143" y="-377371"/>
            <a:ext cx="2002971" cy="276999"/>
          </a:xfrm>
          <a:prstGeom prst="rect">
            <a:avLst/>
          </a:prstGeom>
          <a:noFill/>
        </p:spPr>
        <p:txBody>
          <a:bodyPr wrap="square" rtlCol="0">
            <a:spAutoFit/>
          </a:bodyPr>
          <a:lstStyle/>
          <a:p>
            <a:r>
              <a:rPr lang="es-MX" dirty="0" smtClean="0"/>
              <a:t>Inaugurada </a:t>
            </a:r>
            <a:endParaRPr lang="es-MX"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4"/>
          <p:cNvSpPr>
            <a:spLocks noChangeArrowheads="1"/>
          </p:cNvSpPr>
          <p:nvPr/>
        </p:nvSpPr>
        <p:spPr bwMode="auto">
          <a:xfrm>
            <a:off x="295275" y="2032000"/>
            <a:ext cx="1647825" cy="579438"/>
          </a:xfrm>
          <a:prstGeom prst="rect">
            <a:avLst/>
          </a:prstGeom>
          <a:noFill/>
          <a:ln w="9525" algn="ctr">
            <a:noFill/>
            <a:miter lim="800000"/>
            <a:headEnd/>
            <a:tailEnd/>
          </a:ln>
        </p:spPr>
        <p:txBody>
          <a:bodyPr wrap="square">
            <a:spAutoFit/>
          </a:bodyPr>
          <a:lstStyle/>
          <a:p>
            <a:pPr algn="l"/>
            <a:r>
              <a:rPr lang="es-MX" sz="3200" b="1" u="none" dirty="0">
                <a:solidFill>
                  <a:srgbClr val="FF3300"/>
                </a:solidFill>
                <a:latin typeface="+mj-lt"/>
              </a:rPr>
              <a:t>Misión</a:t>
            </a:r>
          </a:p>
        </p:txBody>
      </p:sp>
      <p:sp>
        <p:nvSpPr>
          <p:cNvPr id="26629" name="Text Box 6"/>
          <p:cNvSpPr txBox="1">
            <a:spLocks noChangeArrowheads="1"/>
          </p:cNvSpPr>
          <p:nvPr/>
        </p:nvSpPr>
        <p:spPr bwMode="auto">
          <a:xfrm>
            <a:off x="260350" y="2568575"/>
            <a:ext cx="8334375" cy="1015663"/>
          </a:xfrm>
          <a:prstGeom prst="rect">
            <a:avLst/>
          </a:prstGeom>
          <a:noFill/>
          <a:ln w="9525">
            <a:noFill/>
            <a:miter lim="800000"/>
            <a:headEnd/>
            <a:tailEnd/>
          </a:ln>
        </p:spPr>
        <p:txBody>
          <a:bodyPr>
            <a:spAutoFit/>
          </a:bodyPr>
          <a:lstStyle/>
          <a:p>
            <a:pPr algn="just"/>
            <a:r>
              <a:rPr lang="es-ES" sz="2000" u="none" dirty="0">
                <a:solidFill>
                  <a:srgbClr val="003399"/>
                </a:solidFill>
                <a:latin typeface="+mj-lt"/>
              </a:rPr>
              <a:t>Desarrollar y utilizar la Nanotecnología mediante la colaboración y sinergias entre Empresa, Academia y Gobierno para crear un polo regional de desarrollo globalmente competitivo</a:t>
            </a:r>
          </a:p>
        </p:txBody>
      </p:sp>
      <p:pic>
        <p:nvPicPr>
          <p:cNvPr id="26630" name="Picture 2" descr="nanotec logo OK"/>
          <p:cNvPicPr>
            <a:picLocks noChangeAspect="1" noChangeArrowheads="1"/>
          </p:cNvPicPr>
          <p:nvPr/>
        </p:nvPicPr>
        <p:blipFill>
          <a:blip r:embed="rId3" cstate="print"/>
          <a:srcRect/>
          <a:stretch>
            <a:fillRect/>
          </a:stretch>
        </p:blipFill>
        <p:spPr bwMode="auto">
          <a:xfrm>
            <a:off x="333374" y="873124"/>
            <a:ext cx="2966755" cy="1044575"/>
          </a:xfrm>
          <a:prstGeom prst="rect">
            <a:avLst/>
          </a:prstGeom>
          <a:noFill/>
          <a:ln w="9525">
            <a:noFill/>
            <a:miter lim="800000"/>
            <a:headEnd/>
            <a:tailEnd/>
          </a:ln>
        </p:spPr>
      </p:pic>
      <p:sp>
        <p:nvSpPr>
          <p:cNvPr id="26631" name="Rectangle 6"/>
          <p:cNvSpPr>
            <a:spLocks noChangeArrowheads="1"/>
          </p:cNvSpPr>
          <p:nvPr/>
        </p:nvSpPr>
        <p:spPr bwMode="auto">
          <a:xfrm>
            <a:off x="266700" y="4178300"/>
            <a:ext cx="6997700" cy="1220788"/>
          </a:xfrm>
          <a:prstGeom prst="rect">
            <a:avLst/>
          </a:prstGeom>
          <a:noFill/>
          <a:ln w="9525">
            <a:noFill/>
            <a:miter lim="800000"/>
            <a:headEnd/>
            <a:tailEnd/>
          </a:ln>
        </p:spPr>
        <p:txBody>
          <a:bodyPr wrap="none" anchor="ctr"/>
          <a:lstStyle/>
          <a:p>
            <a:pPr algn="l"/>
            <a:r>
              <a:rPr lang="es-ES" sz="2000" u="none" dirty="0" smtClean="0">
                <a:solidFill>
                  <a:srgbClr val="003399"/>
                </a:solidFill>
                <a:latin typeface="+mj-lt"/>
              </a:rPr>
              <a:t>Lograr </a:t>
            </a:r>
            <a:r>
              <a:rPr lang="es-ES" sz="2000" u="none" dirty="0">
                <a:solidFill>
                  <a:srgbClr val="003399"/>
                </a:solidFill>
                <a:latin typeface="+mj-lt"/>
              </a:rPr>
              <a:t>que para 2015 existan 100 empresas de Nuevo </a:t>
            </a:r>
            <a:endParaRPr lang="es-ES" sz="2000" u="none" dirty="0" smtClean="0">
              <a:solidFill>
                <a:srgbClr val="003399"/>
              </a:solidFill>
              <a:latin typeface="+mj-lt"/>
            </a:endParaRPr>
          </a:p>
          <a:p>
            <a:pPr algn="l"/>
            <a:r>
              <a:rPr lang="es-ES" sz="2000" u="none" dirty="0" smtClean="0">
                <a:solidFill>
                  <a:srgbClr val="003399"/>
                </a:solidFill>
                <a:latin typeface="+mj-lt"/>
              </a:rPr>
              <a:t>León </a:t>
            </a:r>
            <a:r>
              <a:rPr lang="es-ES" sz="2000" u="none" dirty="0">
                <a:solidFill>
                  <a:srgbClr val="003399"/>
                </a:solidFill>
                <a:latin typeface="+mj-lt"/>
              </a:rPr>
              <a:t>utilizando Nanotecnología para realizar negocios</a:t>
            </a:r>
          </a:p>
          <a:p>
            <a:pPr algn="l"/>
            <a:r>
              <a:rPr lang="es-ES" sz="2000" u="none" dirty="0" smtClean="0">
                <a:solidFill>
                  <a:srgbClr val="003399"/>
                </a:solidFill>
                <a:latin typeface="+mj-lt"/>
              </a:rPr>
              <a:t>de </a:t>
            </a:r>
            <a:r>
              <a:rPr lang="es-ES" sz="2000" u="none" dirty="0">
                <a:solidFill>
                  <a:srgbClr val="003399"/>
                </a:solidFill>
                <a:latin typeface="+mj-lt"/>
              </a:rPr>
              <a:t>manera competitiva a nivel </a:t>
            </a:r>
            <a:r>
              <a:rPr lang="es-ES" sz="2000" u="none" dirty="0" smtClean="0">
                <a:solidFill>
                  <a:srgbClr val="003399"/>
                </a:solidFill>
                <a:latin typeface="+mj-lt"/>
              </a:rPr>
              <a:t>global</a:t>
            </a:r>
            <a:endParaRPr lang="en-US" sz="2000" b="1" u="none" dirty="0">
              <a:solidFill>
                <a:srgbClr val="003399"/>
              </a:solidFill>
              <a:latin typeface="+mj-lt"/>
            </a:endParaRPr>
          </a:p>
        </p:txBody>
      </p:sp>
      <p:sp>
        <p:nvSpPr>
          <p:cNvPr id="26635" name="Rectangle 11"/>
          <p:cNvSpPr>
            <a:spLocks noChangeArrowheads="1"/>
          </p:cNvSpPr>
          <p:nvPr/>
        </p:nvSpPr>
        <p:spPr bwMode="auto">
          <a:xfrm>
            <a:off x="263525" y="3754438"/>
            <a:ext cx="1398909" cy="584775"/>
          </a:xfrm>
          <a:prstGeom prst="rect">
            <a:avLst/>
          </a:prstGeom>
          <a:noFill/>
          <a:ln w="9525">
            <a:noFill/>
            <a:miter lim="800000"/>
            <a:headEnd/>
            <a:tailEnd/>
          </a:ln>
          <a:effectLst>
            <a:prstShdw prst="shdw12">
              <a:schemeClr val="accent1">
                <a:gamma/>
                <a:shade val="60000"/>
                <a:invGamma/>
                <a:alpha val="50000"/>
              </a:schemeClr>
            </a:prstShdw>
          </a:effectLst>
        </p:spPr>
        <p:txBody>
          <a:bodyPr wrap="none">
            <a:spAutoFit/>
          </a:bodyPr>
          <a:lstStyle/>
          <a:p>
            <a:pPr>
              <a:defRPr/>
            </a:pPr>
            <a:r>
              <a:rPr lang="es-MX" sz="3200" b="1" u="none" dirty="0">
                <a:solidFill>
                  <a:srgbClr val="FF3300"/>
                </a:solidFill>
                <a:latin typeface="+mj-lt"/>
              </a:rPr>
              <a:t>Visión</a:t>
            </a:r>
          </a:p>
        </p:txBody>
      </p:sp>
      <p:sp>
        <p:nvSpPr>
          <p:cNvPr id="10" name="Rectangle 28"/>
          <p:cNvSpPr>
            <a:spLocks noChangeArrowheads="1"/>
          </p:cNvSpPr>
          <p:nvPr/>
        </p:nvSpPr>
        <p:spPr bwMode="auto">
          <a:xfrm>
            <a:off x="7518400" y="27315"/>
            <a:ext cx="1593850" cy="523220"/>
          </a:xfrm>
          <a:prstGeom prst="rect">
            <a:avLst/>
          </a:prstGeom>
          <a:noFill/>
          <a:ln w="9525">
            <a:noFill/>
            <a:miter lim="800000"/>
            <a:headEnd/>
            <a:tailEnd/>
          </a:ln>
        </p:spPr>
        <p:txBody>
          <a:bodyPr wrap="square" anchor="ctr">
            <a:spAutoFit/>
          </a:bodyPr>
          <a:lstStyle/>
          <a:p>
            <a:pPr algn="r">
              <a:tabLst>
                <a:tab pos="228600" algn="l"/>
              </a:tabLst>
            </a:pPr>
            <a:r>
              <a:rPr lang="es-ES" sz="2800" u="none" dirty="0" smtClean="0">
                <a:solidFill>
                  <a:schemeClr val="bg1">
                    <a:lumMod val="65000"/>
                  </a:schemeClr>
                </a:solidFill>
                <a:latin typeface="Calibri" pitchFamily="34" charset="0"/>
                <a:cs typeface="Calibri" pitchFamily="34" charset="0"/>
              </a:rPr>
              <a:t>Impacto</a:t>
            </a:r>
            <a:endParaRPr lang="es-ES" sz="2800" u="none" dirty="0">
              <a:solidFill>
                <a:schemeClr val="bg1">
                  <a:lumMod val="65000"/>
                </a:schemeClr>
              </a:solidFill>
            </a:endParaRPr>
          </a:p>
        </p:txBody>
      </p:sp>
      <p:sp>
        <p:nvSpPr>
          <p:cNvPr id="11" name="Rectangle 15"/>
          <p:cNvSpPr>
            <a:spLocks noChangeArrowheads="1"/>
          </p:cNvSpPr>
          <p:nvPr/>
        </p:nvSpPr>
        <p:spPr bwMode="auto">
          <a:xfrm>
            <a:off x="0" y="6397625"/>
            <a:ext cx="9144000" cy="171450"/>
          </a:xfrm>
          <a:prstGeom prst="rect">
            <a:avLst/>
          </a:prstGeom>
          <a:solidFill>
            <a:srgbClr val="FF3300"/>
          </a:solidFill>
          <a:ln w="9525">
            <a:noFill/>
            <a:miter lim="800000"/>
            <a:headEnd/>
            <a:tailEnd/>
          </a:ln>
        </p:spPr>
        <p:txBody>
          <a:bodyPr/>
          <a:lstStyle/>
          <a:p>
            <a:pPr algn="l"/>
            <a:endParaRPr lang="es-ES" sz="1800" u="none">
              <a:latin typeface="Georgia" pitchFamily="18" charset="0"/>
              <a:cs typeface="Arial" pitchFamily="34" charset="0"/>
            </a:endParaRPr>
          </a:p>
        </p:txBody>
      </p:sp>
    </p:spTree>
  </p:cSld>
  <p:clrMapOvr>
    <a:masterClrMapping/>
  </p:clrMapOvr>
  <p:transition advClick="0">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a:blip r:embed="rId3" cstate="print"/>
          <a:srcRect l="19166" t="17445" r="63333" b="72111"/>
          <a:stretch>
            <a:fillRect/>
          </a:stretch>
        </p:blipFill>
        <p:spPr bwMode="auto">
          <a:xfrm>
            <a:off x="7077076" y="2590801"/>
            <a:ext cx="1771650" cy="660853"/>
          </a:xfrm>
          <a:prstGeom prst="rect">
            <a:avLst/>
          </a:prstGeom>
          <a:solidFill>
            <a:schemeClr val="accent1"/>
          </a:solidFill>
          <a:ln w="9525">
            <a:noFill/>
            <a:miter lim="800000"/>
            <a:headEnd/>
            <a:tailEnd/>
          </a:ln>
        </p:spPr>
      </p:pic>
      <p:sp>
        <p:nvSpPr>
          <p:cNvPr id="52" name="51 Elipse"/>
          <p:cNvSpPr/>
          <p:nvPr/>
        </p:nvSpPr>
        <p:spPr bwMode="auto">
          <a:xfrm>
            <a:off x="6848474" y="2324100"/>
            <a:ext cx="2181225" cy="1152525"/>
          </a:xfrm>
          <a:prstGeom prst="ellipse">
            <a:avLst/>
          </a:prstGeom>
          <a:solidFill>
            <a:srgbClr val="C00000">
              <a:alpha val="45000"/>
            </a:srgb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sp>
        <p:nvSpPr>
          <p:cNvPr id="6" name="Rectangle 2"/>
          <p:cNvSpPr txBox="1">
            <a:spLocks noChangeArrowheads="1"/>
          </p:cNvSpPr>
          <p:nvPr/>
        </p:nvSpPr>
        <p:spPr bwMode="auto">
          <a:xfrm>
            <a:off x="249238" y="670380"/>
            <a:ext cx="6977062" cy="609600"/>
          </a:xfrm>
          <a:prstGeom prst="rect">
            <a:avLst/>
          </a:prstGeom>
          <a:noFill/>
          <a:ln w="9525">
            <a:noFill/>
            <a:miter lim="800000"/>
            <a:headEnd/>
            <a:tailEnd/>
          </a:ln>
          <a:effectLst/>
        </p:spPr>
        <p:txBody>
          <a:bodyPr anchor="ctr"/>
          <a:lstStyle/>
          <a:p>
            <a:pPr>
              <a:defRPr/>
            </a:pPr>
            <a:r>
              <a:rPr lang="es-ES" sz="3200" u="none" cap="all" dirty="0">
                <a:ln w="9000" cmpd="sng">
                  <a:noFill/>
                  <a:prstDash val="solid"/>
                </a:ln>
                <a:solidFill>
                  <a:srgbClr val="333399"/>
                </a:solidFill>
                <a:effectLst/>
                <a:latin typeface="+mj-lt"/>
              </a:rPr>
              <a:t>M</a:t>
            </a:r>
            <a:r>
              <a:rPr lang="es-ES" sz="2400" u="none" cap="all" dirty="0">
                <a:ln w="9000" cmpd="sng">
                  <a:noFill/>
                  <a:prstDash val="solid"/>
                </a:ln>
                <a:solidFill>
                  <a:srgbClr val="333399"/>
                </a:solidFill>
                <a:effectLst/>
                <a:latin typeface="+mj-lt"/>
              </a:rPr>
              <a:t>iembros</a:t>
            </a:r>
            <a:r>
              <a:rPr lang="es-ES" sz="3200" u="none" cap="all" dirty="0">
                <a:ln w="9000" cmpd="sng">
                  <a:noFill/>
                  <a:prstDash val="solid"/>
                </a:ln>
                <a:solidFill>
                  <a:srgbClr val="333399"/>
                </a:solidFill>
                <a:effectLst/>
                <a:latin typeface="+mj-lt"/>
              </a:rPr>
              <a:t> d</a:t>
            </a:r>
            <a:r>
              <a:rPr lang="es-ES" sz="2400" u="none" cap="all" dirty="0">
                <a:ln w="9000" cmpd="sng">
                  <a:noFill/>
                  <a:prstDash val="solid"/>
                </a:ln>
                <a:solidFill>
                  <a:srgbClr val="333399"/>
                </a:solidFill>
                <a:effectLst/>
                <a:latin typeface="+mj-lt"/>
              </a:rPr>
              <a:t>el</a:t>
            </a:r>
            <a:r>
              <a:rPr lang="es-ES" sz="3200" u="none" cap="all" dirty="0">
                <a:ln w="9000" cmpd="sng">
                  <a:noFill/>
                  <a:prstDash val="solid"/>
                </a:ln>
                <a:solidFill>
                  <a:srgbClr val="333399"/>
                </a:solidFill>
                <a:effectLst/>
                <a:latin typeface="+mj-lt"/>
              </a:rPr>
              <a:t> </a:t>
            </a:r>
            <a:r>
              <a:rPr lang="es-ES" sz="3200" u="none" cap="all" dirty="0" smtClean="0">
                <a:ln w="9000" cmpd="sng">
                  <a:noFill/>
                  <a:prstDash val="solid"/>
                </a:ln>
                <a:solidFill>
                  <a:srgbClr val="333399"/>
                </a:solidFill>
                <a:effectLst/>
                <a:latin typeface="+mj-lt"/>
              </a:rPr>
              <a:t>C</a:t>
            </a:r>
            <a:r>
              <a:rPr lang="es-ES" sz="2400" u="none" cap="all" dirty="0" smtClean="0">
                <a:ln w="9000" cmpd="sng">
                  <a:noFill/>
                  <a:prstDash val="solid"/>
                </a:ln>
                <a:solidFill>
                  <a:srgbClr val="333399"/>
                </a:solidFill>
                <a:effectLst/>
                <a:latin typeface="+mj-lt"/>
              </a:rPr>
              <a:t>lúster:</a:t>
            </a:r>
            <a:endParaRPr lang="es-ES" sz="3200" u="none" cap="all" dirty="0" smtClean="0">
              <a:ln w="9000" cmpd="sng">
                <a:noFill/>
                <a:prstDash val="solid"/>
              </a:ln>
              <a:solidFill>
                <a:srgbClr val="333399"/>
              </a:solidFill>
              <a:effectLst/>
              <a:latin typeface="+mj-lt"/>
            </a:endParaRPr>
          </a:p>
          <a:p>
            <a:pPr>
              <a:defRPr/>
            </a:pPr>
            <a:r>
              <a:rPr lang="es-ES" sz="1600" b="1" u="none" kern="0" dirty="0" smtClean="0">
                <a:solidFill>
                  <a:srgbClr val="FF3300"/>
                </a:solidFill>
                <a:latin typeface="+mj-lt"/>
                <a:ea typeface="+mj-ea"/>
                <a:cs typeface="+mj-cs"/>
              </a:rPr>
              <a:t>Acta </a:t>
            </a:r>
            <a:r>
              <a:rPr lang="es-ES" sz="1600" b="1" u="none" kern="0" dirty="0">
                <a:solidFill>
                  <a:srgbClr val="FF3300"/>
                </a:solidFill>
                <a:latin typeface="+mj-lt"/>
                <a:ea typeface="+mj-ea"/>
                <a:cs typeface="+mj-cs"/>
              </a:rPr>
              <a:t>constitutiva, 1º de </a:t>
            </a:r>
            <a:r>
              <a:rPr lang="es-ES" sz="1600" b="1" u="none" kern="0" dirty="0" smtClean="0">
                <a:solidFill>
                  <a:srgbClr val="FF3300"/>
                </a:solidFill>
                <a:latin typeface="+mj-lt"/>
                <a:ea typeface="+mj-ea"/>
                <a:cs typeface="+mj-cs"/>
              </a:rPr>
              <a:t>enero/2010 (</a:t>
            </a:r>
            <a:r>
              <a:rPr lang="es-ES" sz="1600" u="none" kern="0" dirty="0" smtClean="0">
                <a:solidFill>
                  <a:srgbClr val="FF3300"/>
                </a:solidFill>
                <a:latin typeface="+mj-lt"/>
                <a:ea typeface="+mj-ea"/>
                <a:cs typeface="+mj-cs"/>
              </a:rPr>
              <a:t>35</a:t>
            </a:r>
            <a:r>
              <a:rPr lang="es-ES" sz="1600" b="1" u="none" kern="0" dirty="0" smtClean="0">
                <a:solidFill>
                  <a:srgbClr val="FF3300"/>
                </a:solidFill>
                <a:latin typeface="+mj-lt"/>
                <a:ea typeface="+mj-ea"/>
                <a:cs typeface="+mj-cs"/>
              </a:rPr>
              <a:t> </a:t>
            </a:r>
            <a:r>
              <a:rPr lang="es-ES" sz="1600" b="1" u="none" kern="0" dirty="0">
                <a:solidFill>
                  <a:srgbClr val="FF3300"/>
                </a:solidFill>
                <a:latin typeface="+mj-lt"/>
                <a:ea typeface="+mj-ea"/>
                <a:cs typeface="+mj-cs"/>
              </a:rPr>
              <a:t>miembros)</a:t>
            </a:r>
          </a:p>
        </p:txBody>
      </p:sp>
      <p:pic>
        <p:nvPicPr>
          <p:cNvPr id="22532" name="Picture 9" descr="logo"/>
          <p:cNvPicPr>
            <a:picLocks noChangeAspect="1" noChangeArrowheads="1"/>
          </p:cNvPicPr>
          <p:nvPr/>
        </p:nvPicPr>
        <p:blipFill>
          <a:blip r:embed="rId4" cstate="print"/>
          <a:srcRect/>
          <a:stretch>
            <a:fillRect/>
          </a:stretch>
        </p:blipFill>
        <p:spPr bwMode="auto">
          <a:xfrm>
            <a:off x="6761163" y="3486150"/>
            <a:ext cx="1585911" cy="466725"/>
          </a:xfrm>
          <a:prstGeom prst="rect">
            <a:avLst/>
          </a:prstGeom>
          <a:noFill/>
          <a:ln w="9525">
            <a:noFill/>
            <a:miter lim="800000"/>
            <a:headEnd/>
            <a:tailEnd/>
          </a:ln>
        </p:spPr>
      </p:pic>
      <p:pic>
        <p:nvPicPr>
          <p:cNvPr id="22533" name="Picture 10" descr="UANL-logo-E76947C974-seeklogo"/>
          <p:cNvPicPr>
            <a:picLocks noChangeAspect="1" noChangeArrowheads="1"/>
          </p:cNvPicPr>
          <p:nvPr/>
        </p:nvPicPr>
        <p:blipFill>
          <a:blip r:embed="rId5" cstate="print"/>
          <a:srcRect/>
          <a:stretch>
            <a:fillRect/>
          </a:stretch>
        </p:blipFill>
        <p:spPr bwMode="auto">
          <a:xfrm>
            <a:off x="1746250" y="3144551"/>
            <a:ext cx="1274985" cy="784512"/>
          </a:xfrm>
          <a:prstGeom prst="rect">
            <a:avLst/>
          </a:prstGeom>
          <a:noFill/>
          <a:ln w="9525">
            <a:noFill/>
            <a:miter lim="800000"/>
            <a:headEnd/>
            <a:tailEnd/>
          </a:ln>
        </p:spPr>
      </p:pic>
      <p:pic>
        <p:nvPicPr>
          <p:cNvPr id="22534" name="Picture 11" descr="cidesi"/>
          <p:cNvPicPr>
            <a:picLocks noChangeAspect="1" noChangeArrowheads="1"/>
          </p:cNvPicPr>
          <p:nvPr/>
        </p:nvPicPr>
        <p:blipFill>
          <a:blip r:embed="rId6" cstate="print"/>
          <a:srcRect/>
          <a:stretch>
            <a:fillRect/>
          </a:stretch>
        </p:blipFill>
        <p:spPr bwMode="auto">
          <a:xfrm>
            <a:off x="3478213" y="3308726"/>
            <a:ext cx="1225567" cy="558424"/>
          </a:xfrm>
          <a:prstGeom prst="rect">
            <a:avLst/>
          </a:prstGeom>
          <a:noFill/>
          <a:ln w="9525">
            <a:noFill/>
            <a:miter lim="800000"/>
            <a:headEnd/>
            <a:tailEnd/>
          </a:ln>
        </p:spPr>
      </p:pic>
      <p:pic>
        <p:nvPicPr>
          <p:cNvPr id="22535" name="Picture 12" descr="CIQA"/>
          <p:cNvPicPr>
            <a:picLocks noChangeAspect="1" noChangeArrowheads="1"/>
          </p:cNvPicPr>
          <p:nvPr/>
        </p:nvPicPr>
        <p:blipFill>
          <a:blip r:embed="rId7" cstate="print"/>
          <a:srcRect/>
          <a:stretch>
            <a:fillRect/>
          </a:stretch>
        </p:blipFill>
        <p:spPr bwMode="auto">
          <a:xfrm>
            <a:off x="5143500" y="3311894"/>
            <a:ext cx="1177385" cy="569543"/>
          </a:xfrm>
          <a:prstGeom prst="rect">
            <a:avLst/>
          </a:prstGeom>
          <a:noFill/>
          <a:ln w="9525">
            <a:noFill/>
            <a:miter lim="800000"/>
            <a:headEnd/>
            <a:tailEnd/>
          </a:ln>
        </p:spPr>
      </p:pic>
      <p:pic>
        <p:nvPicPr>
          <p:cNvPr id="22536" name="Picture 13" descr="cimav-logoforweb"/>
          <p:cNvPicPr>
            <a:picLocks noChangeAspect="1" noChangeArrowheads="1"/>
          </p:cNvPicPr>
          <p:nvPr/>
        </p:nvPicPr>
        <p:blipFill>
          <a:blip r:embed="rId8" cstate="print"/>
          <a:srcRect/>
          <a:stretch>
            <a:fillRect/>
          </a:stretch>
        </p:blipFill>
        <p:spPr bwMode="auto">
          <a:xfrm>
            <a:off x="361917" y="3276598"/>
            <a:ext cx="952533" cy="601665"/>
          </a:xfrm>
          <a:prstGeom prst="rect">
            <a:avLst/>
          </a:prstGeom>
          <a:noFill/>
          <a:ln w="9525">
            <a:noFill/>
            <a:miter lim="800000"/>
            <a:headEnd/>
            <a:tailEnd/>
          </a:ln>
        </p:spPr>
      </p:pic>
      <p:pic>
        <p:nvPicPr>
          <p:cNvPr id="22537" name="Picture 14" descr="logo_viakable"/>
          <p:cNvPicPr>
            <a:picLocks noChangeAspect="1" noChangeArrowheads="1"/>
          </p:cNvPicPr>
          <p:nvPr/>
        </p:nvPicPr>
        <p:blipFill>
          <a:blip r:embed="rId9" cstate="print"/>
          <a:srcRect/>
          <a:stretch>
            <a:fillRect/>
          </a:stretch>
        </p:blipFill>
        <p:spPr bwMode="auto">
          <a:xfrm>
            <a:off x="2195513" y="5391644"/>
            <a:ext cx="1285874" cy="310753"/>
          </a:xfrm>
          <a:prstGeom prst="rect">
            <a:avLst/>
          </a:prstGeom>
          <a:noFill/>
          <a:ln w="9525">
            <a:noFill/>
            <a:miter lim="800000"/>
            <a:headEnd/>
            <a:tailEnd/>
          </a:ln>
        </p:spPr>
      </p:pic>
      <p:pic>
        <p:nvPicPr>
          <p:cNvPr id="22538" name="Picture 15" descr="brand"/>
          <p:cNvPicPr>
            <a:picLocks noChangeAspect="1" noChangeArrowheads="1"/>
          </p:cNvPicPr>
          <p:nvPr/>
        </p:nvPicPr>
        <p:blipFill>
          <a:blip r:embed="rId10" cstate="print"/>
          <a:srcRect/>
          <a:stretch>
            <a:fillRect/>
          </a:stretch>
        </p:blipFill>
        <p:spPr bwMode="auto">
          <a:xfrm>
            <a:off x="304800" y="4145013"/>
            <a:ext cx="1645920" cy="444698"/>
          </a:xfrm>
          <a:prstGeom prst="rect">
            <a:avLst/>
          </a:prstGeom>
          <a:noFill/>
          <a:ln w="9525">
            <a:noFill/>
            <a:miter lim="800000"/>
            <a:headEnd/>
            <a:tailEnd/>
          </a:ln>
        </p:spPr>
      </p:pic>
      <p:pic>
        <p:nvPicPr>
          <p:cNvPr id="22539" name="Picture 16" descr="owens corning"/>
          <p:cNvPicPr>
            <a:picLocks noChangeAspect="1" noChangeArrowheads="1"/>
          </p:cNvPicPr>
          <p:nvPr/>
        </p:nvPicPr>
        <p:blipFill>
          <a:blip r:embed="rId11" cstate="print"/>
          <a:srcRect/>
          <a:stretch>
            <a:fillRect/>
          </a:stretch>
        </p:blipFill>
        <p:spPr bwMode="auto">
          <a:xfrm>
            <a:off x="6394450" y="4927600"/>
            <a:ext cx="1118711" cy="800099"/>
          </a:xfrm>
          <a:prstGeom prst="rect">
            <a:avLst/>
          </a:prstGeom>
          <a:noFill/>
          <a:ln w="9525">
            <a:noFill/>
            <a:miter lim="800000"/>
            <a:headEnd/>
            <a:tailEnd/>
          </a:ln>
        </p:spPr>
      </p:pic>
      <p:pic>
        <p:nvPicPr>
          <p:cNvPr id="22540" name="Picture 17" descr="CEMEX logo"/>
          <p:cNvPicPr>
            <a:picLocks noChangeAspect="1" noChangeArrowheads="1"/>
          </p:cNvPicPr>
          <p:nvPr/>
        </p:nvPicPr>
        <p:blipFill>
          <a:blip r:embed="rId12" cstate="print"/>
          <a:srcRect t="8199"/>
          <a:stretch>
            <a:fillRect/>
          </a:stretch>
        </p:blipFill>
        <p:spPr bwMode="auto">
          <a:xfrm>
            <a:off x="6476365" y="4279900"/>
            <a:ext cx="1741476" cy="559814"/>
          </a:xfrm>
          <a:prstGeom prst="rect">
            <a:avLst/>
          </a:prstGeom>
          <a:noFill/>
          <a:ln w="9525">
            <a:noFill/>
            <a:miter lim="800000"/>
            <a:headEnd/>
            <a:tailEnd/>
          </a:ln>
        </p:spPr>
      </p:pic>
      <p:pic>
        <p:nvPicPr>
          <p:cNvPr id="22541" name="Picture 18" descr="verzatec"/>
          <p:cNvPicPr>
            <a:picLocks noChangeAspect="1" noChangeArrowheads="1"/>
          </p:cNvPicPr>
          <p:nvPr/>
        </p:nvPicPr>
        <p:blipFill>
          <a:blip r:embed="rId13" cstate="print"/>
          <a:srcRect/>
          <a:stretch>
            <a:fillRect/>
          </a:stretch>
        </p:blipFill>
        <p:spPr bwMode="auto">
          <a:xfrm>
            <a:off x="250825" y="5868758"/>
            <a:ext cx="1668423" cy="506642"/>
          </a:xfrm>
          <a:prstGeom prst="rect">
            <a:avLst/>
          </a:prstGeom>
          <a:noFill/>
          <a:ln w="9525">
            <a:noFill/>
            <a:miter lim="800000"/>
            <a:headEnd/>
            <a:tailEnd/>
          </a:ln>
        </p:spPr>
      </p:pic>
      <p:pic>
        <p:nvPicPr>
          <p:cNvPr id="22542" name="Picture 19" descr="Sigma-Alimentos"/>
          <p:cNvPicPr>
            <a:picLocks noChangeAspect="1" noChangeArrowheads="1"/>
          </p:cNvPicPr>
          <p:nvPr/>
        </p:nvPicPr>
        <p:blipFill>
          <a:blip r:embed="rId14" cstate="print"/>
          <a:srcRect/>
          <a:stretch>
            <a:fillRect/>
          </a:stretch>
        </p:blipFill>
        <p:spPr bwMode="auto">
          <a:xfrm>
            <a:off x="3482975" y="5025225"/>
            <a:ext cx="874395" cy="398621"/>
          </a:xfrm>
          <a:prstGeom prst="rect">
            <a:avLst/>
          </a:prstGeom>
          <a:noFill/>
          <a:ln w="9525">
            <a:noFill/>
            <a:miter lim="800000"/>
            <a:headEnd/>
            <a:tailEnd/>
          </a:ln>
        </p:spPr>
      </p:pic>
      <p:pic>
        <p:nvPicPr>
          <p:cNvPr id="22543" name="Picture 20" descr="simplex_etitg"/>
          <p:cNvPicPr>
            <a:picLocks noChangeAspect="1" noChangeArrowheads="1"/>
          </p:cNvPicPr>
          <p:nvPr/>
        </p:nvPicPr>
        <p:blipFill>
          <a:blip r:embed="rId15" cstate="print"/>
          <a:srcRect/>
          <a:stretch>
            <a:fillRect/>
          </a:stretch>
        </p:blipFill>
        <p:spPr bwMode="auto">
          <a:xfrm>
            <a:off x="5137047" y="5880100"/>
            <a:ext cx="2673454" cy="421707"/>
          </a:xfrm>
          <a:prstGeom prst="rect">
            <a:avLst/>
          </a:prstGeom>
          <a:noFill/>
          <a:ln w="9525">
            <a:noFill/>
            <a:miter lim="800000"/>
            <a:headEnd/>
            <a:tailEnd/>
          </a:ln>
        </p:spPr>
      </p:pic>
      <p:pic>
        <p:nvPicPr>
          <p:cNvPr id="22544" name="Picture 21" descr="whirlpool"/>
          <p:cNvPicPr>
            <a:picLocks noChangeAspect="1" noChangeArrowheads="1"/>
          </p:cNvPicPr>
          <p:nvPr/>
        </p:nvPicPr>
        <p:blipFill>
          <a:blip r:embed="rId16" cstate="print"/>
          <a:srcRect/>
          <a:stretch>
            <a:fillRect/>
          </a:stretch>
        </p:blipFill>
        <p:spPr bwMode="auto">
          <a:xfrm>
            <a:off x="3930650" y="4216400"/>
            <a:ext cx="1311367" cy="589335"/>
          </a:xfrm>
          <a:prstGeom prst="rect">
            <a:avLst/>
          </a:prstGeom>
          <a:noFill/>
          <a:ln w="9525">
            <a:noFill/>
            <a:miter lim="800000"/>
            <a:headEnd/>
            <a:tailEnd/>
          </a:ln>
        </p:spPr>
      </p:pic>
      <p:pic>
        <p:nvPicPr>
          <p:cNvPr id="22545" name="Picture 22" descr="logo_lamosa"/>
          <p:cNvPicPr>
            <a:picLocks noChangeAspect="1" noChangeArrowheads="1"/>
          </p:cNvPicPr>
          <p:nvPr/>
        </p:nvPicPr>
        <p:blipFill>
          <a:blip r:embed="rId17" cstate="print"/>
          <a:srcRect/>
          <a:stretch>
            <a:fillRect/>
          </a:stretch>
        </p:blipFill>
        <p:spPr bwMode="auto">
          <a:xfrm>
            <a:off x="323850" y="5305701"/>
            <a:ext cx="1440179" cy="372904"/>
          </a:xfrm>
          <a:prstGeom prst="rect">
            <a:avLst/>
          </a:prstGeom>
          <a:noFill/>
          <a:ln w="9525">
            <a:noFill/>
            <a:miter lim="800000"/>
            <a:headEnd/>
            <a:tailEnd/>
          </a:ln>
        </p:spPr>
      </p:pic>
      <p:pic>
        <p:nvPicPr>
          <p:cNvPr id="22546" name="Picture 23" descr="logo_univex_g"/>
          <p:cNvPicPr>
            <a:picLocks noChangeAspect="1" noChangeArrowheads="1"/>
          </p:cNvPicPr>
          <p:nvPr/>
        </p:nvPicPr>
        <p:blipFill>
          <a:blip r:embed="rId18" cstate="print"/>
          <a:srcRect/>
          <a:stretch>
            <a:fillRect/>
          </a:stretch>
        </p:blipFill>
        <p:spPr bwMode="auto">
          <a:xfrm>
            <a:off x="3705225" y="5770056"/>
            <a:ext cx="826175" cy="486490"/>
          </a:xfrm>
          <a:prstGeom prst="rect">
            <a:avLst/>
          </a:prstGeom>
          <a:noFill/>
          <a:ln w="9525">
            <a:noFill/>
            <a:miter lim="800000"/>
            <a:headEnd/>
            <a:tailEnd/>
          </a:ln>
        </p:spPr>
      </p:pic>
      <p:pic>
        <p:nvPicPr>
          <p:cNvPr id="22547" name="Picture 25"/>
          <p:cNvPicPr>
            <a:picLocks noChangeAspect="1" noChangeArrowheads="1"/>
          </p:cNvPicPr>
          <p:nvPr/>
        </p:nvPicPr>
        <p:blipFill>
          <a:blip r:embed="rId19" cstate="print"/>
          <a:srcRect/>
          <a:stretch>
            <a:fillRect/>
          </a:stretch>
        </p:blipFill>
        <p:spPr bwMode="auto">
          <a:xfrm>
            <a:off x="641351" y="4701635"/>
            <a:ext cx="932259" cy="534709"/>
          </a:xfrm>
          <a:prstGeom prst="rect">
            <a:avLst/>
          </a:prstGeom>
          <a:noFill/>
          <a:ln w="9525">
            <a:noFill/>
            <a:miter lim="800000"/>
            <a:headEnd/>
            <a:tailEnd/>
          </a:ln>
        </p:spPr>
      </p:pic>
      <p:pic>
        <p:nvPicPr>
          <p:cNvPr id="22548" name="Picture 26" descr="brand"/>
          <p:cNvPicPr>
            <a:picLocks noChangeAspect="1" noChangeArrowheads="1"/>
          </p:cNvPicPr>
          <p:nvPr/>
        </p:nvPicPr>
        <p:blipFill>
          <a:blip r:embed="rId20" cstate="print"/>
          <a:srcRect/>
          <a:stretch>
            <a:fillRect/>
          </a:stretch>
        </p:blipFill>
        <p:spPr bwMode="auto">
          <a:xfrm>
            <a:off x="2103438" y="4893403"/>
            <a:ext cx="1131570" cy="485419"/>
          </a:xfrm>
          <a:prstGeom prst="rect">
            <a:avLst/>
          </a:prstGeom>
          <a:noFill/>
          <a:ln w="9525">
            <a:noFill/>
            <a:miter lim="800000"/>
            <a:headEnd/>
            <a:tailEnd/>
          </a:ln>
        </p:spPr>
      </p:pic>
      <p:pic>
        <p:nvPicPr>
          <p:cNvPr id="22549" name="Picture 27"/>
          <p:cNvPicPr>
            <a:picLocks noChangeAspect="1" noChangeArrowheads="1"/>
          </p:cNvPicPr>
          <p:nvPr/>
        </p:nvPicPr>
        <p:blipFill>
          <a:blip r:embed="rId21" cstate="print"/>
          <a:srcRect/>
          <a:stretch>
            <a:fillRect/>
          </a:stretch>
        </p:blipFill>
        <p:spPr bwMode="auto">
          <a:xfrm>
            <a:off x="2157413" y="5818982"/>
            <a:ext cx="1047829" cy="356143"/>
          </a:xfrm>
          <a:prstGeom prst="rect">
            <a:avLst/>
          </a:prstGeom>
          <a:noFill/>
          <a:ln w="9525">
            <a:noFill/>
            <a:miter lim="800000"/>
            <a:headEnd/>
            <a:tailEnd/>
          </a:ln>
        </p:spPr>
      </p:pic>
      <p:pic>
        <p:nvPicPr>
          <p:cNvPr id="22551" name="Picture 30" descr="asu-logo-with-background"/>
          <p:cNvPicPr>
            <a:picLocks noChangeAspect="1" noChangeArrowheads="1"/>
          </p:cNvPicPr>
          <p:nvPr/>
        </p:nvPicPr>
        <p:blipFill>
          <a:blip r:embed="rId22" cstate="print"/>
          <a:srcRect/>
          <a:stretch>
            <a:fillRect/>
          </a:stretch>
        </p:blipFill>
        <p:spPr bwMode="auto">
          <a:xfrm>
            <a:off x="252413" y="2710338"/>
            <a:ext cx="1186032" cy="391637"/>
          </a:xfrm>
          <a:prstGeom prst="rect">
            <a:avLst/>
          </a:prstGeom>
          <a:noFill/>
          <a:ln w="9525">
            <a:noFill/>
            <a:miter lim="800000"/>
            <a:headEnd/>
            <a:tailEnd/>
          </a:ln>
        </p:spPr>
      </p:pic>
      <p:pic>
        <p:nvPicPr>
          <p:cNvPr id="22552" name="Picture 2"/>
          <p:cNvPicPr>
            <a:picLocks noChangeAspect="1" noChangeArrowheads="1"/>
          </p:cNvPicPr>
          <p:nvPr/>
        </p:nvPicPr>
        <p:blipFill>
          <a:blip r:embed="rId23" cstate="print"/>
          <a:srcRect/>
          <a:stretch>
            <a:fillRect/>
          </a:stretch>
        </p:blipFill>
        <p:spPr bwMode="auto">
          <a:xfrm>
            <a:off x="179388" y="1699353"/>
            <a:ext cx="1653033" cy="559660"/>
          </a:xfrm>
          <a:prstGeom prst="rect">
            <a:avLst/>
          </a:prstGeom>
          <a:noFill/>
          <a:ln w="9525">
            <a:noFill/>
            <a:miter lim="800000"/>
            <a:headEnd/>
            <a:tailEnd/>
          </a:ln>
        </p:spPr>
      </p:pic>
      <p:pic>
        <p:nvPicPr>
          <p:cNvPr id="22553" name="Picture 3"/>
          <p:cNvPicPr>
            <a:picLocks noChangeAspect="1" noChangeArrowheads="1"/>
          </p:cNvPicPr>
          <p:nvPr/>
        </p:nvPicPr>
        <p:blipFill>
          <a:blip r:embed="rId24" cstate="print"/>
          <a:srcRect/>
          <a:stretch>
            <a:fillRect/>
          </a:stretch>
        </p:blipFill>
        <p:spPr bwMode="auto">
          <a:xfrm>
            <a:off x="2411414" y="1683511"/>
            <a:ext cx="2017490" cy="504064"/>
          </a:xfrm>
          <a:prstGeom prst="rect">
            <a:avLst/>
          </a:prstGeom>
          <a:noFill/>
          <a:ln w="9525">
            <a:noFill/>
            <a:miter lim="800000"/>
            <a:headEnd/>
            <a:tailEnd/>
          </a:ln>
        </p:spPr>
      </p:pic>
      <p:pic>
        <p:nvPicPr>
          <p:cNvPr id="22554" name="Picture 9"/>
          <p:cNvPicPr>
            <a:picLocks noChangeAspect="1" noChangeArrowheads="1"/>
          </p:cNvPicPr>
          <p:nvPr/>
        </p:nvPicPr>
        <p:blipFill>
          <a:blip r:embed="rId25" cstate="print">
            <a:clrChange>
              <a:clrFrom>
                <a:srgbClr val="FFFFFF"/>
              </a:clrFrom>
              <a:clrTo>
                <a:srgbClr val="FFFFFF">
                  <a:alpha val="0"/>
                </a:srgbClr>
              </a:clrTo>
            </a:clrChange>
          </a:blip>
          <a:srcRect/>
          <a:stretch>
            <a:fillRect/>
          </a:stretch>
        </p:blipFill>
        <p:spPr bwMode="auto">
          <a:xfrm>
            <a:off x="6519863" y="1642683"/>
            <a:ext cx="706437" cy="722692"/>
          </a:xfrm>
          <a:prstGeom prst="rect">
            <a:avLst/>
          </a:prstGeom>
          <a:noFill/>
          <a:ln w="9525" algn="ctr">
            <a:noFill/>
            <a:miter lim="800000"/>
            <a:headEnd/>
            <a:tailEnd/>
          </a:ln>
        </p:spPr>
      </p:pic>
      <p:pic>
        <p:nvPicPr>
          <p:cNvPr id="22555" name="Picture 4"/>
          <p:cNvPicPr>
            <a:picLocks noChangeAspect="1" noChangeArrowheads="1"/>
          </p:cNvPicPr>
          <p:nvPr/>
        </p:nvPicPr>
        <p:blipFill>
          <a:blip r:embed="rId26" cstate="print"/>
          <a:srcRect/>
          <a:stretch>
            <a:fillRect/>
          </a:stretch>
        </p:blipFill>
        <p:spPr bwMode="auto">
          <a:xfrm>
            <a:off x="5322889" y="4241326"/>
            <a:ext cx="1069420" cy="508474"/>
          </a:xfrm>
          <a:prstGeom prst="rect">
            <a:avLst/>
          </a:prstGeom>
          <a:noFill/>
          <a:ln w="9525">
            <a:noFill/>
            <a:miter lim="800000"/>
            <a:headEnd/>
            <a:tailEnd/>
          </a:ln>
        </p:spPr>
      </p:pic>
      <p:pic>
        <p:nvPicPr>
          <p:cNvPr id="22557" name="Picture 5"/>
          <p:cNvPicPr>
            <a:picLocks noChangeAspect="1" noChangeArrowheads="1"/>
          </p:cNvPicPr>
          <p:nvPr/>
        </p:nvPicPr>
        <p:blipFill>
          <a:blip r:embed="rId27" cstate="print"/>
          <a:srcRect/>
          <a:stretch>
            <a:fillRect/>
          </a:stretch>
        </p:blipFill>
        <p:spPr bwMode="auto">
          <a:xfrm>
            <a:off x="3416300" y="2663032"/>
            <a:ext cx="2017491" cy="448468"/>
          </a:xfrm>
          <a:prstGeom prst="rect">
            <a:avLst/>
          </a:prstGeom>
          <a:noFill/>
          <a:ln w="9525">
            <a:noFill/>
            <a:miter lim="800000"/>
            <a:headEnd/>
            <a:tailEnd/>
          </a:ln>
        </p:spPr>
      </p:pic>
      <p:cxnSp>
        <p:nvCxnSpPr>
          <p:cNvPr id="22558" name="32 Conector recto"/>
          <p:cNvCxnSpPr>
            <a:cxnSpLocks noChangeShapeType="1"/>
          </p:cNvCxnSpPr>
          <p:nvPr/>
        </p:nvCxnSpPr>
        <p:spPr bwMode="auto">
          <a:xfrm>
            <a:off x="0" y="2479675"/>
            <a:ext cx="9144000" cy="0"/>
          </a:xfrm>
          <a:prstGeom prst="line">
            <a:avLst/>
          </a:prstGeom>
          <a:noFill/>
          <a:ln w="28575" algn="ctr">
            <a:solidFill>
              <a:srgbClr val="FF5050"/>
            </a:solidFill>
            <a:round/>
            <a:headEnd/>
            <a:tailEnd/>
          </a:ln>
        </p:spPr>
      </p:cxnSp>
      <p:pic>
        <p:nvPicPr>
          <p:cNvPr id="22560" name="Picture 6"/>
          <p:cNvPicPr>
            <a:picLocks noChangeAspect="1" noChangeArrowheads="1"/>
          </p:cNvPicPr>
          <p:nvPr/>
        </p:nvPicPr>
        <p:blipFill>
          <a:blip r:embed="rId28" cstate="print"/>
          <a:srcRect/>
          <a:stretch>
            <a:fillRect/>
          </a:stretch>
        </p:blipFill>
        <p:spPr bwMode="auto">
          <a:xfrm>
            <a:off x="4691064" y="1699353"/>
            <a:ext cx="1569022" cy="559659"/>
          </a:xfrm>
          <a:prstGeom prst="rect">
            <a:avLst/>
          </a:prstGeom>
          <a:noFill/>
          <a:ln w="9525">
            <a:noFill/>
            <a:miter lim="800000"/>
            <a:headEnd/>
            <a:tailEnd/>
          </a:ln>
        </p:spPr>
      </p:pic>
      <p:pic>
        <p:nvPicPr>
          <p:cNvPr id="22561" name="3 Imagen" descr="logofinalnanoCh.jpg"/>
          <p:cNvPicPr>
            <a:picLocks noChangeAspect="1"/>
          </p:cNvPicPr>
          <p:nvPr/>
        </p:nvPicPr>
        <p:blipFill>
          <a:blip r:embed="rId29" cstate="print"/>
          <a:srcRect/>
          <a:stretch>
            <a:fillRect/>
          </a:stretch>
        </p:blipFill>
        <p:spPr bwMode="auto">
          <a:xfrm>
            <a:off x="2395539" y="4241294"/>
            <a:ext cx="1311592" cy="486489"/>
          </a:xfrm>
          <a:prstGeom prst="rect">
            <a:avLst/>
          </a:prstGeom>
          <a:noFill/>
          <a:ln w="9525">
            <a:noFill/>
            <a:miter lim="800000"/>
            <a:headEnd/>
            <a:tailEnd/>
          </a:ln>
        </p:spPr>
      </p:pic>
      <p:pic>
        <p:nvPicPr>
          <p:cNvPr id="22562" name="Picture 45"/>
          <p:cNvPicPr>
            <a:picLocks noChangeAspect="1" noChangeArrowheads="1"/>
          </p:cNvPicPr>
          <p:nvPr/>
        </p:nvPicPr>
        <p:blipFill>
          <a:blip r:embed="rId30" cstate="print"/>
          <a:srcRect/>
          <a:stretch>
            <a:fillRect/>
          </a:stretch>
        </p:blipFill>
        <p:spPr bwMode="auto">
          <a:xfrm>
            <a:off x="4600574" y="5088127"/>
            <a:ext cx="1330326" cy="594192"/>
          </a:xfrm>
          <a:prstGeom prst="rect">
            <a:avLst/>
          </a:prstGeom>
          <a:noFill/>
          <a:ln w="9525">
            <a:noFill/>
            <a:miter lim="800000"/>
            <a:headEnd/>
            <a:tailEnd/>
          </a:ln>
        </p:spPr>
      </p:pic>
      <p:pic>
        <p:nvPicPr>
          <p:cNvPr id="22563" name="90 Imagen" descr="LOGO_UDEM.jpg"/>
          <p:cNvPicPr>
            <a:picLocks noChangeAspect="1"/>
          </p:cNvPicPr>
          <p:nvPr/>
        </p:nvPicPr>
        <p:blipFill>
          <a:blip r:embed="rId31" cstate="print"/>
          <a:srcRect/>
          <a:stretch>
            <a:fillRect/>
          </a:stretch>
        </p:blipFill>
        <p:spPr bwMode="auto">
          <a:xfrm>
            <a:off x="5840413" y="2527239"/>
            <a:ext cx="700500" cy="701736"/>
          </a:xfrm>
          <a:prstGeom prst="rect">
            <a:avLst/>
          </a:prstGeom>
          <a:noFill/>
          <a:ln w="9525">
            <a:noFill/>
            <a:miter lim="800000"/>
            <a:headEnd/>
            <a:tailEnd/>
          </a:ln>
        </p:spPr>
      </p:pic>
      <p:pic>
        <p:nvPicPr>
          <p:cNvPr id="22564" name="Picture 39"/>
          <p:cNvPicPr>
            <a:picLocks noChangeAspect="1" noChangeArrowheads="1"/>
          </p:cNvPicPr>
          <p:nvPr/>
        </p:nvPicPr>
        <p:blipFill>
          <a:blip r:embed="rId32" cstate="print"/>
          <a:srcRect/>
          <a:stretch>
            <a:fillRect/>
          </a:stretch>
        </p:blipFill>
        <p:spPr bwMode="auto">
          <a:xfrm>
            <a:off x="1557338" y="2564124"/>
            <a:ext cx="1413355" cy="669614"/>
          </a:xfrm>
          <a:prstGeom prst="rect">
            <a:avLst/>
          </a:prstGeom>
          <a:noFill/>
          <a:ln w="9525">
            <a:noFill/>
            <a:miter lim="800000"/>
            <a:headEnd/>
            <a:tailEnd/>
          </a:ln>
        </p:spPr>
      </p:pic>
      <p:sp>
        <p:nvSpPr>
          <p:cNvPr id="22567" name="Text Box 39"/>
          <p:cNvSpPr txBox="1">
            <a:spLocks noChangeArrowheads="1"/>
          </p:cNvSpPr>
          <p:nvPr/>
        </p:nvSpPr>
        <p:spPr bwMode="auto">
          <a:xfrm>
            <a:off x="311149" y="6399768"/>
            <a:ext cx="4407995" cy="369332"/>
          </a:xfrm>
          <a:prstGeom prst="rect">
            <a:avLst/>
          </a:prstGeom>
          <a:noFill/>
          <a:ln w="19050">
            <a:noFill/>
            <a:miter lim="800000"/>
            <a:headEnd/>
            <a:tailEnd/>
          </a:ln>
          <a:effectLst/>
        </p:spPr>
        <p:txBody>
          <a:bodyPr wrap="square">
            <a:spAutoFit/>
          </a:bodyPr>
          <a:lstStyle/>
          <a:p>
            <a:pPr algn="l">
              <a:spcBef>
                <a:spcPct val="50000"/>
              </a:spcBef>
            </a:pPr>
            <a:r>
              <a:rPr lang="es-MX" sz="1800" b="1" u="none" dirty="0">
                <a:solidFill>
                  <a:srgbClr val="FF3300"/>
                </a:solidFill>
                <a:latin typeface="+mj-lt"/>
              </a:rPr>
              <a:t>Empresas de </a:t>
            </a:r>
            <a:r>
              <a:rPr lang="es-MX" sz="1800" b="1" u="none" dirty="0" smtClean="0">
                <a:solidFill>
                  <a:srgbClr val="FF3300"/>
                </a:solidFill>
                <a:latin typeface="+mj-lt"/>
              </a:rPr>
              <a:t>11 en 2009 </a:t>
            </a:r>
            <a:r>
              <a:rPr lang="es-MX" sz="1800" b="1" u="none" dirty="0">
                <a:solidFill>
                  <a:srgbClr val="FF3300"/>
                </a:solidFill>
                <a:latin typeface="+mj-lt"/>
              </a:rPr>
              <a:t>a </a:t>
            </a:r>
            <a:r>
              <a:rPr lang="es-MX" sz="1800" b="1" u="none" dirty="0" smtClean="0">
                <a:solidFill>
                  <a:srgbClr val="FF3300"/>
                </a:solidFill>
                <a:latin typeface="+mj-lt"/>
              </a:rPr>
              <a:t>25 en 2010</a:t>
            </a:r>
            <a:endParaRPr lang="es-ES" sz="1800" b="1" u="none" dirty="0">
              <a:solidFill>
                <a:srgbClr val="FF3300"/>
              </a:solidFill>
              <a:latin typeface="+mj-lt"/>
            </a:endParaRPr>
          </a:p>
        </p:txBody>
      </p:sp>
      <p:sp>
        <p:nvSpPr>
          <p:cNvPr id="39" name="Rectangle 28"/>
          <p:cNvSpPr>
            <a:spLocks noChangeArrowheads="1"/>
          </p:cNvSpPr>
          <p:nvPr/>
        </p:nvSpPr>
        <p:spPr bwMode="auto">
          <a:xfrm>
            <a:off x="7518400" y="27315"/>
            <a:ext cx="1593850" cy="523220"/>
          </a:xfrm>
          <a:prstGeom prst="rect">
            <a:avLst/>
          </a:prstGeom>
          <a:noFill/>
          <a:ln w="9525">
            <a:noFill/>
            <a:miter lim="800000"/>
            <a:headEnd/>
            <a:tailEnd/>
          </a:ln>
        </p:spPr>
        <p:txBody>
          <a:bodyPr wrap="square" anchor="ctr">
            <a:spAutoFit/>
          </a:bodyPr>
          <a:lstStyle/>
          <a:p>
            <a:pPr algn="r">
              <a:tabLst>
                <a:tab pos="228600" algn="l"/>
              </a:tabLst>
            </a:pPr>
            <a:r>
              <a:rPr lang="es-ES" sz="2800" u="none" dirty="0" smtClean="0">
                <a:solidFill>
                  <a:schemeClr val="bg1">
                    <a:lumMod val="65000"/>
                  </a:schemeClr>
                </a:solidFill>
                <a:latin typeface="Calibri" pitchFamily="34" charset="0"/>
                <a:cs typeface="Calibri" pitchFamily="34" charset="0"/>
              </a:rPr>
              <a:t>Impacto</a:t>
            </a:r>
            <a:endParaRPr lang="es-ES" sz="2800" u="none" dirty="0">
              <a:solidFill>
                <a:schemeClr val="bg1">
                  <a:lumMod val="65000"/>
                </a:schemeClr>
              </a:solidFill>
            </a:endParaRPr>
          </a:p>
        </p:txBody>
      </p:sp>
      <p:cxnSp>
        <p:nvCxnSpPr>
          <p:cNvPr id="40" name="32 Conector recto"/>
          <p:cNvCxnSpPr>
            <a:cxnSpLocks noChangeShapeType="1"/>
          </p:cNvCxnSpPr>
          <p:nvPr/>
        </p:nvCxnSpPr>
        <p:spPr bwMode="auto">
          <a:xfrm>
            <a:off x="0" y="4016375"/>
            <a:ext cx="9144000" cy="0"/>
          </a:xfrm>
          <a:prstGeom prst="line">
            <a:avLst/>
          </a:prstGeom>
          <a:noFill/>
          <a:ln w="28575" algn="ctr">
            <a:solidFill>
              <a:srgbClr val="FF5050"/>
            </a:solidFill>
            <a:round/>
            <a:headEnd/>
            <a:tailEnd/>
          </a:ln>
        </p:spPr>
      </p:cxnSp>
      <p:sp>
        <p:nvSpPr>
          <p:cNvPr id="38" name="37 Elipse"/>
          <p:cNvSpPr/>
          <p:nvPr/>
        </p:nvSpPr>
        <p:spPr bwMode="auto">
          <a:xfrm>
            <a:off x="7000875" y="2438400"/>
            <a:ext cx="2428875" cy="138112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sp>
        <p:nvSpPr>
          <p:cNvPr id="43" name="42 Elipse"/>
          <p:cNvSpPr/>
          <p:nvPr/>
        </p:nvSpPr>
        <p:spPr bwMode="auto">
          <a:xfrm>
            <a:off x="7067550" y="2495550"/>
            <a:ext cx="2076450" cy="8572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cxnSp>
        <p:nvCxnSpPr>
          <p:cNvPr id="45" name="44 Conector angular"/>
          <p:cNvCxnSpPr/>
          <p:nvPr/>
        </p:nvCxnSpPr>
        <p:spPr bwMode="auto">
          <a:xfrm rot="16200000" flipH="1">
            <a:off x="7277100" y="1304925"/>
            <a:ext cx="1047750" cy="266700"/>
          </a:xfrm>
          <a:prstGeom prst="bentConnector3">
            <a:avLst>
              <a:gd name="adj1" fmla="val 50000"/>
            </a:avLst>
          </a:prstGeom>
          <a:noFill/>
          <a:ln w="9525" cap="flat" cmpd="sng" algn="ctr">
            <a:noFill/>
            <a:prstDash val="solid"/>
            <a:round/>
            <a:headEnd type="none" w="med" len="med"/>
            <a:tailEnd type="arrow"/>
          </a:ln>
          <a:effectLst/>
        </p:spPr>
      </p:cxnSp>
      <p:sp>
        <p:nvSpPr>
          <p:cNvPr id="46" name="45 Elipse"/>
          <p:cNvSpPr/>
          <p:nvPr/>
        </p:nvSpPr>
        <p:spPr bwMode="auto">
          <a:xfrm>
            <a:off x="7124700" y="876300"/>
            <a:ext cx="2019300" cy="84772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sp>
        <p:nvSpPr>
          <p:cNvPr id="47" name="46 Elipse"/>
          <p:cNvSpPr/>
          <p:nvPr/>
        </p:nvSpPr>
        <p:spPr bwMode="auto">
          <a:xfrm>
            <a:off x="7600950" y="1171575"/>
            <a:ext cx="1400175" cy="25717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sp>
        <p:nvSpPr>
          <p:cNvPr id="49" name="48 Elipse"/>
          <p:cNvSpPr/>
          <p:nvPr/>
        </p:nvSpPr>
        <p:spPr bwMode="auto">
          <a:xfrm>
            <a:off x="7305675" y="962025"/>
            <a:ext cx="2562225" cy="164782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sp>
        <p:nvSpPr>
          <p:cNvPr id="51" name="50 Elipse"/>
          <p:cNvSpPr/>
          <p:nvPr/>
        </p:nvSpPr>
        <p:spPr bwMode="auto">
          <a:xfrm>
            <a:off x="7219950" y="2362200"/>
            <a:ext cx="1790700" cy="10096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sp>
        <p:nvSpPr>
          <p:cNvPr id="48" name="Oval 7"/>
          <p:cNvSpPr/>
          <p:nvPr/>
        </p:nvSpPr>
        <p:spPr bwMode="auto">
          <a:xfrm>
            <a:off x="1047750" y="4305300"/>
            <a:ext cx="1962150" cy="1038225"/>
          </a:xfrm>
          <a:prstGeom prst="ellipse">
            <a:avLst/>
          </a:prstGeom>
          <a:solidFill>
            <a:schemeClr val="bg1">
              <a:alpha val="3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sp>
        <p:nvSpPr>
          <p:cNvPr id="50" name="Oval 7"/>
          <p:cNvSpPr/>
          <p:nvPr/>
        </p:nvSpPr>
        <p:spPr bwMode="auto">
          <a:xfrm>
            <a:off x="1200150" y="4457700"/>
            <a:ext cx="1962150" cy="1038225"/>
          </a:xfrm>
          <a:prstGeom prst="ellipse">
            <a:avLst/>
          </a:prstGeom>
          <a:solidFill>
            <a:schemeClr val="bg1">
              <a:alpha val="3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286155" y="2048270"/>
            <a:ext cx="8636000" cy="1815882"/>
          </a:xfrm>
          <a:prstGeom prst="rect">
            <a:avLst/>
          </a:prstGeom>
          <a:noFill/>
          <a:ln w="9525" algn="ctr">
            <a:noFill/>
            <a:miter lim="800000"/>
            <a:headEnd/>
            <a:tailEnd/>
          </a:ln>
        </p:spPr>
        <p:txBody>
          <a:bodyPr>
            <a:spAutoFit/>
          </a:bodyPr>
          <a:lstStyle/>
          <a:p>
            <a:pPr marL="355600" indent="-355600" algn="r"/>
            <a:r>
              <a:rPr lang="es-ES" sz="2400" u="none" dirty="0" smtClean="0">
                <a:solidFill>
                  <a:srgbClr val="353599"/>
                </a:solidFill>
              </a:rPr>
              <a:t>3. Lectura y aprobación, en su caso, del Acta de la Primera Sesión Ordinaria del 2011 del Consejo de Administración del Centro de Investigación en Materiales Avanzados S.C.,</a:t>
            </a:r>
          </a:p>
          <a:p>
            <a:pPr marL="355600" indent="-355600" algn="r"/>
            <a:r>
              <a:rPr lang="es-ES" sz="1600" u="none" dirty="0" smtClean="0">
                <a:solidFill>
                  <a:srgbClr val="353599"/>
                </a:solidFill>
              </a:rPr>
              <a:t>Celebrada el  día 12 de mayo, en la ciudad de San Luis Potosí, S.L.P.</a:t>
            </a:r>
            <a:endParaRPr lang="es-MX" sz="1600" b="0" u="none" dirty="0">
              <a:solidFill>
                <a:srgbClr val="353599"/>
              </a:solidFill>
            </a:endParaRPr>
          </a:p>
        </p:txBody>
      </p:sp>
      <p:sp>
        <p:nvSpPr>
          <p:cNvPr id="790535" name="Line 7"/>
          <p:cNvSpPr>
            <a:spLocks noChangeShapeType="1"/>
          </p:cNvSpPr>
          <p:nvPr/>
        </p:nvSpPr>
        <p:spPr bwMode="auto">
          <a:xfrm>
            <a:off x="3454400" y="4102360"/>
            <a:ext cx="5689600" cy="0"/>
          </a:xfrm>
          <a:prstGeom prst="line">
            <a:avLst/>
          </a:prstGeom>
          <a:ln>
            <a:headEnd/>
            <a:tailEn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dirty="0"/>
          </a:p>
        </p:txBody>
      </p:sp>
      <p:sp>
        <p:nvSpPr>
          <p:cNvPr id="5" name="4 Rectángulo"/>
          <p:cNvSpPr/>
          <p:nvPr/>
        </p:nvSpPr>
        <p:spPr>
          <a:xfrm>
            <a:off x="2895" y="5835108"/>
            <a:ext cx="7380536" cy="1015663"/>
          </a:xfrm>
          <a:prstGeom prst="rect">
            <a:avLst/>
          </a:prstGeom>
        </p:spPr>
        <p:txBody>
          <a:bodyPr wrap="square">
            <a:spAutoFit/>
          </a:bodyPr>
          <a:lstStyle/>
          <a:p>
            <a:r>
              <a:rPr lang="es-MX" u="none" dirty="0" smtClean="0"/>
              <a:t>CA-O-II-11-04R</a:t>
            </a:r>
          </a:p>
          <a:p>
            <a:r>
              <a:rPr lang="es-MX" u="none" dirty="0" smtClean="0">
                <a:solidFill>
                  <a:schemeClr val="bg1">
                    <a:lumMod val="50000"/>
                  </a:schemeClr>
                </a:solidFill>
              </a:rPr>
              <a:t>El Consejo de Administración aprueba el acta de la Primera Sesión Ordinaria de Órgano de Gobierno del CIMAV, celebrada el 12 de mayo del año 2011 en la ciudad de San Luis Potosí, San Luis Potosí.</a:t>
            </a:r>
          </a:p>
          <a:p>
            <a:endParaRPr lang="es-MX" u="none" dirty="0">
              <a:solidFill>
                <a:schemeClr val="bg1">
                  <a:lumMod val="50000"/>
                </a:schemeClr>
              </a:solidFill>
            </a:endParaRPr>
          </a:p>
        </p:txBody>
      </p:sp>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p:cNvSpPr txBox="1">
            <a:spLocks noChangeArrowheads="1"/>
          </p:cNvSpPr>
          <p:nvPr/>
        </p:nvSpPr>
        <p:spPr bwMode="auto">
          <a:xfrm>
            <a:off x="469900" y="1052513"/>
            <a:ext cx="7772400" cy="3847207"/>
          </a:xfrm>
          <a:prstGeom prst="rect">
            <a:avLst/>
          </a:prstGeom>
          <a:noFill/>
          <a:ln w="9525">
            <a:noFill/>
            <a:miter lim="800000"/>
            <a:headEnd/>
            <a:tailEnd/>
          </a:ln>
        </p:spPr>
        <p:txBody>
          <a:bodyPr wrap="square">
            <a:spAutoFit/>
          </a:bodyPr>
          <a:lstStyle/>
          <a:p>
            <a:pPr algn="l"/>
            <a:r>
              <a:rPr lang="es-MX" sz="3200" b="0" i="1" u="none" dirty="0" smtClean="0">
                <a:solidFill>
                  <a:srgbClr val="0000FF"/>
                </a:solidFill>
                <a:latin typeface="Bookman Old Style" pitchFamily="18" charset="0"/>
              </a:rPr>
              <a:t>Operación de la Incubadora</a:t>
            </a:r>
          </a:p>
          <a:p>
            <a:pPr algn="l"/>
            <a:endParaRPr lang="es-MX" sz="3200" b="0" i="1" u="none" dirty="0">
              <a:solidFill>
                <a:srgbClr val="0000FF"/>
              </a:solidFill>
              <a:latin typeface="Bookman Old Style" pitchFamily="18" charset="0"/>
            </a:endParaRPr>
          </a:p>
          <a:p>
            <a:pPr marL="342900" indent="-342900" algn="l">
              <a:buFont typeface="Wingdings" pitchFamily="2" charset="2"/>
              <a:buChar char="Ø"/>
            </a:pPr>
            <a:r>
              <a:rPr lang="es-MX" sz="2000" b="0" i="1" u="none" dirty="0">
                <a:solidFill>
                  <a:srgbClr val="003399"/>
                </a:solidFill>
                <a:latin typeface="Bookman Old Style" pitchFamily="18" charset="0"/>
              </a:rPr>
              <a:t>Pertenece al I2T2, Gobierno de NL</a:t>
            </a:r>
          </a:p>
          <a:p>
            <a:pPr marL="342900" indent="-342900" algn="l">
              <a:buFont typeface="Wingdings" pitchFamily="2" charset="2"/>
              <a:buChar char="Ø"/>
            </a:pPr>
            <a:r>
              <a:rPr lang="es-MX" sz="2000" b="0" i="1" u="none" dirty="0">
                <a:solidFill>
                  <a:srgbClr val="003399"/>
                </a:solidFill>
                <a:latin typeface="Bookman Old Style" pitchFamily="18" charset="0"/>
              </a:rPr>
              <a:t>Proceso y Equipamiento PATENTADOS</a:t>
            </a:r>
          </a:p>
          <a:p>
            <a:pPr marL="342900" indent="-342900" algn="l">
              <a:buFont typeface="Wingdings" pitchFamily="2" charset="2"/>
              <a:buChar char="Ø"/>
            </a:pPr>
            <a:r>
              <a:rPr lang="es-MX" sz="2000" b="0" i="1" u="none" dirty="0">
                <a:solidFill>
                  <a:srgbClr val="003399"/>
                </a:solidFill>
                <a:latin typeface="Bookman Old Style" pitchFamily="18" charset="0"/>
              </a:rPr>
              <a:t>CIMAV administra la Incubadora</a:t>
            </a:r>
          </a:p>
          <a:p>
            <a:pPr marL="342900" indent="-342900" algn="l">
              <a:buFont typeface="Wingdings" pitchFamily="2" charset="2"/>
              <a:buChar char="Ø"/>
            </a:pPr>
            <a:r>
              <a:rPr lang="es-MX" sz="2000" b="0" i="1" u="none" dirty="0">
                <a:solidFill>
                  <a:srgbClr val="003399"/>
                </a:solidFill>
                <a:latin typeface="Bookman Old Style" pitchFamily="18" charset="0"/>
              </a:rPr>
              <a:t>Director de Operaciones</a:t>
            </a:r>
          </a:p>
          <a:p>
            <a:pPr marL="342900" indent="-342900" algn="l">
              <a:buFont typeface="Wingdings" pitchFamily="2" charset="2"/>
              <a:buChar char="Ø"/>
            </a:pPr>
            <a:r>
              <a:rPr lang="es-MX" sz="2000" b="0" i="1" u="none" dirty="0">
                <a:solidFill>
                  <a:srgbClr val="003399"/>
                </a:solidFill>
                <a:latin typeface="Bookman Old Style" pitchFamily="18" charset="0"/>
              </a:rPr>
              <a:t>Plataformas son propiedad de los Inventores (Institución) </a:t>
            </a:r>
          </a:p>
          <a:p>
            <a:pPr marL="342900" indent="-342900" algn="l">
              <a:buFont typeface="Wingdings" pitchFamily="2" charset="2"/>
              <a:buChar char="Ø"/>
            </a:pPr>
            <a:r>
              <a:rPr lang="es-MX" sz="2000" b="0" i="1" u="none" dirty="0">
                <a:solidFill>
                  <a:srgbClr val="003399"/>
                </a:solidFill>
                <a:latin typeface="Bookman Old Style" pitchFamily="18" charset="0"/>
              </a:rPr>
              <a:t>Cada Plataforma un </a:t>
            </a:r>
            <a:r>
              <a:rPr lang="es-MX" sz="2000" b="0" i="1" u="none" dirty="0" smtClean="0">
                <a:solidFill>
                  <a:srgbClr val="003399"/>
                </a:solidFill>
                <a:latin typeface="Bookman Old Style" pitchFamily="18" charset="0"/>
              </a:rPr>
              <a:t>Investigador y Técnico responsables    </a:t>
            </a:r>
            <a:endParaRPr lang="es-MX" sz="2000" b="0" i="1" u="none" dirty="0">
              <a:solidFill>
                <a:srgbClr val="003399"/>
              </a:solidFill>
              <a:latin typeface="Bookman Old Style" pitchFamily="18" charset="0"/>
            </a:endParaRPr>
          </a:p>
          <a:p>
            <a:pPr marL="342900" indent="-342900" algn="l">
              <a:buFont typeface="Wingdings" pitchFamily="2" charset="2"/>
              <a:buChar char="Ø"/>
            </a:pPr>
            <a:r>
              <a:rPr lang="es-MX" sz="2000" b="0" i="1" u="none" dirty="0" smtClean="0">
                <a:solidFill>
                  <a:srgbClr val="003399"/>
                </a:solidFill>
                <a:latin typeface="Bookman Old Style" pitchFamily="18" charset="0"/>
              </a:rPr>
              <a:t>Incubadora de Proyectos y Empresas</a:t>
            </a:r>
          </a:p>
          <a:p>
            <a:pPr marL="342900" indent="-342900" algn="l">
              <a:buFont typeface="Wingdings" pitchFamily="2" charset="2"/>
              <a:buChar char="Ø"/>
            </a:pPr>
            <a:r>
              <a:rPr lang="es-MX" sz="2000" b="0" i="1" u="none" dirty="0" smtClean="0">
                <a:solidFill>
                  <a:srgbClr val="003399"/>
                </a:solidFill>
                <a:latin typeface="Bookman Old Style" pitchFamily="18" charset="0"/>
              </a:rPr>
              <a:t>Costo </a:t>
            </a:r>
            <a:r>
              <a:rPr lang="es-MX" sz="2000" b="0" i="1" u="none" dirty="0">
                <a:solidFill>
                  <a:srgbClr val="003399"/>
                </a:solidFill>
                <a:latin typeface="Bookman Old Style" pitchFamily="18" charset="0"/>
              </a:rPr>
              <a:t>de operación</a:t>
            </a:r>
          </a:p>
          <a:p>
            <a:pPr marL="342900" indent="-342900" algn="l">
              <a:buFont typeface="Wingdings" pitchFamily="2" charset="2"/>
              <a:buChar char="Ø"/>
            </a:pPr>
            <a:r>
              <a:rPr lang="es-MX" sz="2000" b="0" i="1" u="none" dirty="0">
                <a:solidFill>
                  <a:srgbClr val="003399"/>
                </a:solidFill>
                <a:latin typeface="Bookman Old Style" pitchFamily="18" charset="0"/>
              </a:rPr>
              <a:t>Venta de materiales (</a:t>
            </a:r>
            <a:r>
              <a:rPr lang="es-MX" sz="2000" b="0" i="1" u="none" dirty="0" err="1">
                <a:solidFill>
                  <a:srgbClr val="003399"/>
                </a:solidFill>
                <a:latin typeface="Bookman Old Style" pitchFamily="18" charset="0"/>
              </a:rPr>
              <a:t>Kgs</a:t>
            </a:r>
            <a:r>
              <a:rPr lang="es-MX" sz="2000" b="0" i="1" u="none" dirty="0">
                <a:solidFill>
                  <a:srgbClr val="003399"/>
                </a:solidFill>
                <a:latin typeface="Bookman Old Style" pitchFamily="18" charset="0"/>
              </a:rPr>
              <a:t>/día)</a:t>
            </a:r>
            <a:endParaRPr lang="es-ES" sz="2000" b="0" i="1" u="none" dirty="0">
              <a:solidFill>
                <a:srgbClr val="003399"/>
              </a:solidFill>
              <a:latin typeface="Bookman Old Style" pitchFamily="18" charset="0"/>
            </a:endParaRPr>
          </a:p>
        </p:txBody>
      </p:sp>
      <p:pic>
        <p:nvPicPr>
          <p:cNvPr id="47107" name="Picture 2" descr="nanotec logo OK"/>
          <p:cNvPicPr>
            <a:picLocks noChangeAspect="1" noChangeArrowheads="1"/>
          </p:cNvPicPr>
          <p:nvPr/>
        </p:nvPicPr>
        <p:blipFill>
          <a:blip r:embed="rId3" cstate="print"/>
          <a:srcRect/>
          <a:stretch>
            <a:fillRect/>
          </a:stretch>
        </p:blipFill>
        <p:spPr bwMode="auto">
          <a:xfrm>
            <a:off x="615950" y="5602287"/>
            <a:ext cx="2239963" cy="788988"/>
          </a:xfrm>
          <a:prstGeom prst="rect">
            <a:avLst/>
          </a:prstGeom>
          <a:noFill/>
          <a:ln w="9525">
            <a:noFill/>
            <a:miter lim="800000"/>
            <a:headEnd/>
            <a:tailEnd/>
          </a:ln>
        </p:spPr>
      </p:pic>
      <p:sp>
        <p:nvSpPr>
          <p:cNvPr id="4" name="Rectangle 28"/>
          <p:cNvSpPr>
            <a:spLocks noChangeArrowheads="1"/>
          </p:cNvSpPr>
          <p:nvPr/>
        </p:nvSpPr>
        <p:spPr bwMode="auto">
          <a:xfrm>
            <a:off x="7518400" y="27315"/>
            <a:ext cx="1593850" cy="523220"/>
          </a:xfrm>
          <a:prstGeom prst="rect">
            <a:avLst/>
          </a:prstGeom>
          <a:noFill/>
          <a:ln w="9525">
            <a:noFill/>
            <a:miter lim="800000"/>
            <a:headEnd/>
            <a:tailEnd/>
          </a:ln>
        </p:spPr>
        <p:txBody>
          <a:bodyPr wrap="square" anchor="ctr">
            <a:spAutoFit/>
          </a:bodyPr>
          <a:lstStyle/>
          <a:p>
            <a:pPr algn="r">
              <a:tabLst>
                <a:tab pos="228600" algn="l"/>
              </a:tabLst>
            </a:pPr>
            <a:r>
              <a:rPr lang="es-ES" sz="2800" u="none" dirty="0" smtClean="0">
                <a:solidFill>
                  <a:schemeClr val="bg1">
                    <a:lumMod val="65000"/>
                  </a:schemeClr>
                </a:solidFill>
                <a:latin typeface="Calibri" pitchFamily="34" charset="0"/>
                <a:cs typeface="Calibri" pitchFamily="34" charset="0"/>
              </a:rPr>
              <a:t>Impacto</a:t>
            </a:r>
            <a:endParaRPr lang="es-ES" sz="2800" u="none" dirty="0">
              <a:solidFill>
                <a:schemeClr val="bg1">
                  <a:lumMod val="65000"/>
                </a:schemeClr>
              </a:solidFill>
            </a:endParaRPr>
          </a:p>
        </p:txBody>
      </p:sp>
      <p:sp>
        <p:nvSpPr>
          <p:cNvPr id="5" name="Rectangle 15"/>
          <p:cNvSpPr>
            <a:spLocks noChangeArrowheads="1"/>
          </p:cNvSpPr>
          <p:nvPr/>
        </p:nvSpPr>
        <p:spPr bwMode="auto">
          <a:xfrm>
            <a:off x="0" y="6511925"/>
            <a:ext cx="9144000" cy="171450"/>
          </a:xfrm>
          <a:prstGeom prst="rect">
            <a:avLst/>
          </a:prstGeom>
          <a:solidFill>
            <a:srgbClr val="FF3300"/>
          </a:solidFill>
          <a:ln w="9525">
            <a:noFill/>
            <a:miter lim="800000"/>
            <a:headEnd/>
            <a:tailEnd/>
          </a:ln>
        </p:spPr>
        <p:txBody>
          <a:bodyPr/>
          <a:lstStyle/>
          <a:p>
            <a:pPr algn="l"/>
            <a:endParaRPr lang="es-ES" sz="1800" u="none">
              <a:latin typeface="Georgia" pitchFamily="18" charset="0"/>
              <a:cs typeface="Arial" pitchFamily="34"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l="19545" r="17273"/>
          <a:stretch>
            <a:fillRect/>
          </a:stretch>
        </p:blipFill>
        <p:spPr bwMode="auto">
          <a:xfrm>
            <a:off x="371475" y="3200400"/>
            <a:ext cx="1323975" cy="1143000"/>
          </a:xfrm>
          <a:prstGeom prst="rect">
            <a:avLst/>
          </a:prstGeom>
          <a:noFill/>
          <a:ln w="9525">
            <a:noFill/>
            <a:miter lim="800000"/>
            <a:headEnd/>
            <a:tailEnd/>
          </a:ln>
        </p:spPr>
      </p:pic>
      <p:pic>
        <p:nvPicPr>
          <p:cNvPr id="48139" name="Picture 3"/>
          <p:cNvPicPr>
            <a:picLocks noChangeAspect="1" noChangeArrowheads="1"/>
          </p:cNvPicPr>
          <p:nvPr/>
        </p:nvPicPr>
        <p:blipFill>
          <a:blip r:embed="rId4" cstate="print"/>
          <a:srcRect/>
          <a:stretch>
            <a:fillRect/>
          </a:stretch>
        </p:blipFill>
        <p:spPr bwMode="auto">
          <a:xfrm>
            <a:off x="23813" y="19190"/>
            <a:ext cx="4529137" cy="973468"/>
          </a:xfrm>
          <a:prstGeom prst="rect">
            <a:avLst/>
          </a:prstGeom>
          <a:noFill/>
          <a:ln w="9525">
            <a:noFill/>
            <a:miter lim="800000"/>
            <a:headEnd/>
            <a:tailEnd/>
          </a:ln>
        </p:spPr>
      </p:pic>
      <p:pic>
        <p:nvPicPr>
          <p:cNvPr id="48130" name="Picture 5"/>
          <p:cNvPicPr>
            <a:picLocks noChangeAspect="1" noChangeArrowheads="1"/>
          </p:cNvPicPr>
          <p:nvPr/>
        </p:nvPicPr>
        <p:blipFill>
          <a:blip r:embed="rId5" cstate="print"/>
          <a:srcRect l="20904" r="2014" b="31996"/>
          <a:stretch>
            <a:fillRect/>
          </a:stretch>
        </p:blipFill>
        <p:spPr bwMode="auto">
          <a:xfrm>
            <a:off x="5499100" y="806450"/>
            <a:ext cx="3625850" cy="1076325"/>
          </a:xfrm>
          <a:prstGeom prst="rect">
            <a:avLst/>
          </a:prstGeom>
          <a:noFill/>
          <a:ln w="9525">
            <a:solidFill>
              <a:srgbClr val="FF3300">
                <a:alpha val="97000"/>
              </a:srgbClr>
            </a:solidFill>
            <a:miter lim="800000"/>
            <a:headEnd/>
            <a:tailEnd/>
          </a:ln>
          <a:effectLst/>
        </p:spPr>
      </p:pic>
      <p:pic>
        <p:nvPicPr>
          <p:cNvPr id="48133" name="Picture 12" descr="Mike Roco"/>
          <p:cNvPicPr>
            <a:picLocks noChangeAspect="1" noChangeArrowheads="1"/>
          </p:cNvPicPr>
          <p:nvPr/>
        </p:nvPicPr>
        <p:blipFill>
          <a:blip r:embed="rId6" cstate="print"/>
          <a:srcRect l="32369" b="7478"/>
          <a:stretch>
            <a:fillRect/>
          </a:stretch>
        </p:blipFill>
        <p:spPr bwMode="auto">
          <a:xfrm>
            <a:off x="1657350" y="4682752"/>
            <a:ext cx="1676400" cy="1498973"/>
          </a:xfrm>
          <a:prstGeom prst="rect">
            <a:avLst/>
          </a:prstGeom>
          <a:noFill/>
          <a:ln w="9525">
            <a:noFill/>
            <a:miter lim="800000"/>
            <a:headEnd/>
            <a:tailEnd/>
          </a:ln>
        </p:spPr>
      </p:pic>
      <p:pic>
        <p:nvPicPr>
          <p:cNvPr id="48134" name="Picture 13" descr="B hwang"/>
          <p:cNvPicPr>
            <a:picLocks noChangeAspect="1" noChangeArrowheads="1"/>
          </p:cNvPicPr>
          <p:nvPr/>
        </p:nvPicPr>
        <p:blipFill>
          <a:blip r:embed="rId7" cstate="print"/>
          <a:srcRect l="21693" t="6040" r="5291"/>
          <a:stretch>
            <a:fillRect/>
          </a:stretch>
        </p:blipFill>
        <p:spPr bwMode="auto">
          <a:xfrm>
            <a:off x="381000" y="4648200"/>
            <a:ext cx="1314450" cy="1555750"/>
          </a:xfrm>
          <a:prstGeom prst="rect">
            <a:avLst/>
          </a:prstGeom>
          <a:noFill/>
          <a:ln w="9525">
            <a:noFill/>
            <a:miter lim="800000"/>
            <a:headEnd/>
            <a:tailEnd/>
          </a:ln>
        </p:spPr>
      </p:pic>
      <p:pic>
        <p:nvPicPr>
          <p:cNvPr id="48136" name="Picture 15"/>
          <p:cNvPicPr>
            <a:picLocks noChangeAspect="1" noChangeArrowheads="1"/>
          </p:cNvPicPr>
          <p:nvPr/>
        </p:nvPicPr>
        <p:blipFill>
          <a:blip r:embed="rId8" cstate="print"/>
          <a:srcRect l="16529" t="6069"/>
          <a:stretch>
            <a:fillRect/>
          </a:stretch>
        </p:blipFill>
        <p:spPr bwMode="auto">
          <a:xfrm>
            <a:off x="3371850" y="4672783"/>
            <a:ext cx="1366838" cy="1527992"/>
          </a:xfrm>
          <a:prstGeom prst="rect">
            <a:avLst/>
          </a:prstGeom>
          <a:noFill/>
          <a:ln w="9525">
            <a:noFill/>
            <a:miter lim="800000"/>
            <a:headEnd/>
            <a:tailEnd/>
          </a:ln>
        </p:spPr>
      </p:pic>
      <p:pic>
        <p:nvPicPr>
          <p:cNvPr id="48137" name="Picture 16" descr="Gary Albach - Photo"/>
          <p:cNvPicPr>
            <a:picLocks noChangeAspect="1" noChangeArrowheads="1"/>
          </p:cNvPicPr>
          <p:nvPr/>
        </p:nvPicPr>
        <p:blipFill>
          <a:blip r:embed="rId9" cstate="print"/>
          <a:srcRect/>
          <a:stretch>
            <a:fillRect/>
          </a:stretch>
        </p:blipFill>
        <p:spPr bwMode="auto">
          <a:xfrm>
            <a:off x="4875214" y="4661424"/>
            <a:ext cx="1325561" cy="1529826"/>
          </a:xfrm>
          <a:prstGeom prst="rect">
            <a:avLst/>
          </a:prstGeom>
          <a:noFill/>
          <a:ln w="9525">
            <a:noFill/>
            <a:miter lim="800000"/>
            <a:headEnd/>
            <a:tailEnd/>
          </a:ln>
        </p:spPr>
      </p:pic>
      <p:pic>
        <p:nvPicPr>
          <p:cNvPr id="48138" name="Picture 17" descr="?attid=0"/>
          <p:cNvPicPr>
            <a:picLocks noChangeAspect="1" noChangeArrowheads="1"/>
          </p:cNvPicPr>
          <p:nvPr/>
        </p:nvPicPr>
        <p:blipFill>
          <a:blip r:embed="rId10" cstate="print"/>
          <a:srcRect/>
          <a:stretch>
            <a:fillRect/>
          </a:stretch>
        </p:blipFill>
        <p:spPr bwMode="auto">
          <a:xfrm>
            <a:off x="6442540" y="1926322"/>
            <a:ext cx="2542710" cy="4524375"/>
          </a:xfrm>
          <a:prstGeom prst="rect">
            <a:avLst/>
          </a:prstGeom>
          <a:noFill/>
          <a:ln w="9525">
            <a:noFill/>
            <a:miter lim="800000"/>
            <a:headEnd/>
            <a:tailEnd/>
          </a:ln>
        </p:spPr>
      </p:pic>
      <p:sp>
        <p:nvSpPr>
          <p:cNvPr id="48140" name="12 CuadroTexto"/>
          <p:cNvSpPr txBox="1">
            <a:spLocks noChangeArrowheads="1"/>
          </p:cNvSpPr>
          <p:nvPr/>
        </p:nvSpPr>
        <p:spPr bwMode="auto">
          <a:xfrm>
            <a:off x="0" y="6396335"/>
            <a:ext cx="6851176" cy="400110"/>
          </a:xfrm>
          <a:prstGeom prst="rect">
            <a:avLst/>
          </a:prstGeom>
          <a:solidFill>
            <a:schemeClr val="bg1"/>
          </a:solidFill>
          <a:ln w="9525">
            <a:noFill/>
            <a:miter lim="800000"/>
            <a:headEnd/>
            <a:tailEnd/>
          </a:ln>
        </p:spPr>
        <p:txBody>
          <a:bodyPr wrap="square">
            <a:spAutoFit/>
          </a:bodyPr>
          <a:lstStyle/>
          <a:p>
            <a:r>
              <a:rPr lang="es-MX" sz="2000" i="1" u="none" dirty="0" smtClean="0">
                <a:solidFill>
                  <a:srgbClr val="FF3300"/>
                </a:solidFill>
                <a:latin typeface="Baskerville Old Face" pitchFamily="18" charset="0"/>
              </a:rPr>
              <a:t>Nano Monterrey 2010: Asistencia: </a:t>
            </a:r>
            <a:r>
              <a:rPr lang="es-MX" sz="2000" i="1" u="none" dirty="0">
                <a:solidFill>
                  <a:srgbClr val="FF3300"/>
                </a:solidFill>
                <a:latin typeface="Baskerville Old Face" pitchFamily="18" charset="0"/>
              </a:rPr>
              <a:t>3</a:t>
            </a:r>
            <a:r>
              <a:rPr lang="es-MX" sz="2000" i="1" u="none" dirty="0" smtClean="0">
                <a:solidFill>
                  <a:srgbClr val="FF3300"/>
                </a:solidFill>
                <a:latin typeface="Baskerville Old Face" pitchFamily="18" charset="0"/>
              </a:rPr>
              <a:t>50 </a:t>
            </a:r>
            <a:r>
              <a:rPr lang="es-MX" sz="2000" i="1" u="none" dirty="0">
                <a:solidFill>
                  <a:srgbClr val="FF3300"/>
                </a:solidFill>
                <a:latin typeface="Baskerville Old Face" pitchFamily="18" charset="0"/>
              </a:rPr>
              <a:t>personas, 180 Industriales</a:t>
            </a:r>
          </a:p>
        </p:txBody>
      </p:sp>
      <p:sp>
        <p:nvSpPr>
          <p:cNvPr id="16" name="Rectangle 28"/>
          <p:cNvSpPr>
            <a:spLocks noChangeArrowheads="1"/>
          </p:cNvSpPr>
          <p:nvPr/>
        </p:nvSpPr>
        <p:spPr bwMode="auto">
          <a:xfrm>
            <a:off x="7518400" y="27315"/>
            <a:ext cx="1593850" cy="523220"/>
          </a:xfrm>
          <a:prstGeom prst="rect">
            <a:avLst/>
          </a:prstGeom>
          <a:noFill/>
          <a:ln w="9525">
            <a:noFill/>
            <a:miter lim="800000"/>
            <a:headEnd/>
            <a:tailEnd/>
          </a:ln>
        </p:spPr>
        <p:txBody>
          <a:bodyPr wrap="square" anchor="ctr">
            <a:spAutoFit/>
          </a:bodyPr>
          <a:lstStyle/>
          <a:p>
            <a:pPr algn="r">
              <a:tabLst>
                <a:tab pos="228600" algn="l"/>
              </a:tabLst>
            </a:pPr>
            <a:r>
              <a:rPr lang="es-ES" sz="2800" u="none" dirty="0" smtClean="0">
                <a:solidFill>
                  <a:schemeClr val="bg1">
                    <a:lumMod val="65000"/>
                  </a:schemeClr>
                </a:solidFill>
                <a:latin typeface="Calibri" pitchFamily="34" charset="0"/>
                <a:cs typeface="Calibri" pitchFamily="34" charset="0"/>
              </a:rPr>
              <a:t>Impacto</a:t>
            </a:r>
            <a:endParaRPr lang="es-ES" sz="2800" u="none" dirty="0">
              <a:solidFill>
                <a:schemeClr val="bg1">
                  <a:lumMod val="65000"/>
                </a:schemeClr>
              </a:solidFill>
            </a:endParaRPr>
          </a:p>
        </p:txBody>
      </p:sp>
      <p:pic>
        <p:nvPicPr>
          <p:cNvPr id="43011" name="Picture 3"/>
          <p:cNvPicPr>
            <a:picLocks noChangeAspect="1" noChangeArrowheads="1"/>
          </p:cNvPicPr>
          <p:nvPr/>
        </p:nvPicPr>
        <p:blipFill>
          <a:blip r:embed="rId11" cstate="print"/>
          <a:srcRect l="7576" r="23333"/>
          <a:stretch>
            <a:fillRect/>
          </a:stretch>
        </p:blipFill>
        <p:spPr bwMode="auto">
          <a:xfrm>
            <a:off x="1914525" y="3228975"/>
            <a:ext cx="1447800" cy="1143000"/>
          </a:xfrm>
          <a:prstGeom prst="rect">
            <a:avLst/>
          </a:prstGeom>
          <a:noFill/>
          <a:ln w="9525">
            <a:noFill/>
            <a:miter lim="800000"/>
            <a:headEnd/>
            <a:tailEnd/>
          </a:ln>
        </p:spPr>
      </p:pic>
      <p:pic>
        <p:nvPicPr>
          <p:cNvPr id="43012" name="Picture 4"/>
          <p:cNvPicPr>
            <a:picLocks noChangeAspect="1" noChangeArrowheads="1"/>
          </p:cNvPicPr>
          <p:nvPr/>
        </p:nvPicPr>
        <p:blipFill>
          <a:blip r:embed="rId12" cstate="print"/>
          <a:srcRect l="22121" r="12879"/>
          <a:stretch>
            <a:fillRect/>
          </a:stretch>
        </p:blipFill>
        <p:spPr bwMode="auto">
          <a:xfrm>
            <a:off x="4906148" y="3223573"/>
            <a:ext cx="1427977" cy="1198302"/>
          </a:xfrm>
          <a:prstGeom prst="rect">
            <a:avLst/>
          </a:prstGeom>
          <a:noFill/>
          <a:ln w="9525">
            <a:noFill/>
            <a:miter lim="800000"/>
            <a:headEnd/>
            <a:tailEnd/>
          </a:ln>
        </p:spPr>
      </p:pic>
      <p:pic>
        <p:nvPicPr>
          <p:cNvPr id="62466" name="Picture 2" descr="http://www.clusternano.org/nanomonterrey2010/thumbs/6.jpg"/>
          <p:cNvPicPr>
            <a:picLocks noChangeAspect="1" noChangeArrowheads="1"/>
          </p:cNvPicPr>
          <p:nvPr/>
        </p:nvPicPr>
        <p:blipFill>
          <a:blip r:embed="rId13" cstate="print"/>
          <a:srcRect l="18788" r="21212"/>
          <a:stretch>
            <a:fillRect/>
          </a:stretch>
        </p:blipFill>
        <p:spPr bwMode="auto">
          <a:xfrm>
            <a:off x="390525" y="1933576"/>
            <a:ext cx="1257300" cy="1212850"/>
          </a:xfrm>
          <a:prstGeom prst="rect">
            <a:avLst/>
          </a:prstGeom>
          <a:noFill/>
        </p:spPr>
      </p:pic>
      <p:pic>
        <p:nvPicPr>
          <p:cNvPr id="15" name="Picture 8" descr="cacheton"/>
          <p:cNvPicPr>
            <a:picLocks noChangeAspect="1" noChangeArrowheads="1"/>
          </p:cNvPicPr>
          <p:nvPr/>
        </p:nvPicPr>
        <p:blipFill>
          <a:blip r:embed="rId14" cstate="print"/>
          <a:srcRect l="17319" t="6118" r="13512" b="13588"/>
          <a:stretch>
            <a:fillRect/>
          </a:stretch>
        </p:blipFill>
        <p:spPr bwMode="auto">
          <a:xfrm>
            <a:off x="1828799" y="1933575"/>
            <a:ext cx="1171575" cy="1314450"/>
          </a:xfrm>
          <a:prstGeom prst="rect">
            <a:avLst/>
          </a:prstGeom>
          <a:noFill/>
          <a:ln w="9525">
            <a:noFill/>
            <a:miter lim="800000"/>
            <a:headEnd/>
            <a:tailEnd/>
          </a:ln>
        </p:spPr>
      </p:pic>
      <p:pic>
        <p:nvPicPr>
          <p:cNvPr id="17" name="Picture 7" descr="Ricardo Benavides Pérez"/>
          <p:cNvPicPr>
            <a:picLocks noChangeAspect="1" noChangeArrowheads="1"/>
          </p:cNvPicPr>
          <p:nvPr/>
        </p:nvPicPr>
        <p:blipFill>
          <a:blip r:embed="rId15" cstate="print"/>
          <a:srcRect/>
          <a:stretch>
            <a:fillRect/>
          </a:stretch>
        </p:blipFill>
        <p:spPr bwMode="auto">
          <a:xfrm>
            <a:off x="4668838" y="1900238"/>
            <a:ext cx="1047750" cy="1295400"/>
          </a:xfrm>
          <a:prstGeom prst="rect">
            <a:avLst/>
          </a:prstGeom>
          <a:noFill/>
          <a:ln w="9525">
            <a:noFill/>
            <a:miter lim="800000"/>
            <a:headEnd/>
            <a:tailEnd/>
          </a:ln>
        </p:spPr>
      </p:pic>
      <p:pic>
        <p:nvPicPr>
          <p:cNvPr id="18" name="Picture 6" descr="julio gomez"/>
          <p:cNvPicPr>
            <a:picLocks noChangeAspect="1" noChangeArrowheads="1"/>
          </p:cNvPicPr>
          <p:nvPr/>
        </p:nvPicPr>
        <p:blipFill>
          <a:blip r:embed="rId16" cstate="print"/>
          <a:srcRect b="10687"/>
          <a:stretch>
            <a:fillRect/>
          </a:stretch>
        </p:blipFill>
        <p:spPr bwMode="auto">
          <a:xfrm>
            <a:off x="3554413" y="3219450"/>
            <a:ext cx="1182773" cy="1114425"/>
          </a:xfrm>
          <a:prstGeom prst="rect">
            <a:avLst/>
          </a:prstGeom>
          <a:noFill/>
          <a:ln w="9525">
            <a:noFill/>
            <a:miter lim="800000"/>
            <a:headEnd/>
            <a:tailEnd/>
          </a:ln>
        </p:spPr>
      </p:pic>
      <p:sp>
        <p:nvSpPr>
          <p:cNvPr id="19" name="18 CuadroTexto"/>
          <p:cNvSpPr txBox="1"/>
          <p:nvPr/>
        </p:nvSpPr>
        <p:spPr>
          <a:xfrm>
            <a:off x="2619375" y="1066800"/>
            <a:ext cx="1581150" cy="276999"/>
          </a:xfrm>
          <a:prstGeom prst="rect">
            <a:avLst/>
          </a:prstGeom>
          <a:noFill/>
        </p:spPr>
        <p:txBody>
          <a:bodyPr wrap="square" rtlCol="0">
            <a:spAutoFit/>
          </a:bodyPr>
          <a:lstStyle/>
          <a:p>
            <a:endParaRPr lang="en-US" dirty="0"/>
          </a:p>
        </p:txBody>
      </p:sp>
      <p:sp>
        <p:nvSpPr>
          <p:cNvPr id="20" name="19 CuadroTexto"/>
          <p:cNvSpPr txBox="1"/>
          <p:nvPr/>
        </p:nvSpPr>
        <p:spPr>
          <a:xfrm>
            <a:off x="7800975" y="1030606"/>
            <a:ext cx="704850" cy="276999"/>
          </a:xfrm>
          <a:prstGeom prst="rect">
            <a:avLst/>
          </a:prstGeom>
          <a:noFill/>
        </p:spPr>
        <p:txBody>
          <a:bodyPr wrap="square" rtlCol="0">
            <a:spAutoFit/>
          </a:bodyPr>
          <a:lstStyle/>
          <a:p>
            <a:r>
              <a:rPr lang="en-US" i="1" u="none" dirty="0" smtClean="0">
                <a:solidFill>
                  <a:srgbClr val="FF3300"/>
                </a:solidFill>
                <a:latin typeface="Batang" pitchFamily="18" charset="-127"/>
                <a:ea typeface="Batang" pitchFamily="18" charset="-127"/>
              </a:rPr>
              <a:t>2009</a:t>
            </a:r>
            <a:endParaRPr lang="en-US" i="1" u="none" dirty="0">
              <a:solidFill>
                <a:srgbClr val="FF3300"/>
              </a:solidFill>
              <a:latin typeface="Batang" pitchFamily="18" charset="-127"/>
              <a:ea typeface="Batang" pitchFamily="18" charset="-127"/>
            </a:endParaRPr>
          </a:p>
        </p:txBody>
      </p:sp>
      <p:pic>
        <p:nvPicPr>
          <p:cNvPr id="21" name="Picture 10" descr="P1310045 Gonzalez_J Orozco_E Alarcon_MT Baker_A"/>
          <p:cNvPicPr>
            <a:picLocks noChangeAspect="1" noChangeArrowheads="1"/>
          </p:cNvPicPr>
          <p:nvPr/>
        </p:nvPicPr>
        <p:blipFill>
          <a:blip r:embed="rId17" cstate="print"/>
          <a:srcRect l="11601" b="38145"/>
          <a:stretch>
            <a:fillRect/>
          </a:stretch>
        </p:blipFill>
        <p:spPr bwMode="auto">
          <a:xfrm>
            <a:off x="3228975" y="1898650"/>
            <a:ext cx="1209675" cy="1292225"/>
          </a:xfrm>
          <a:prstGeom prst="rect">
            <a:avLst/>
          </a:prstGeom>
          <a:noFill/>
          <a:ln w="9525">
            <a:noFill/>
            <a:miter lim="800000"/>
            <a:headEnd/>
            <a:tailEnd/>
          </a:ln>
        </p:spPr>
      </p:pic>
      <p:sp>
        <p:nvSpPr>
          <p:cNvPr id="22" name="21 CuadroTexto"/>
          <p:cNvSpPr txBox="1"/>
          <p:nvPr/>
        </p:nvSpPr>
        <p:spPr>
          <a:xfrm>
            <a:off x="1438275" y="963931"/>
            <a:ext cx="3314700" cy="923330"/>
          </a:xfrm>
          <a:prstGeom prst="rect">
            <a:avLst/>
          </a:prstGeom>
          <a:noFill/>
        </p:spPr>
        <p:txBody>
          <a:bodyPr wrap="square" rtlCol="0">
            <a:spAutoFit/>
          </a:bodyPr>
          <a:lstStyle/>
          <a:p>
            <a:pPr algn="ctr"/>
            <a:r>
              <a:rPr lang="en-US" sz="1800" i="1" u="none" dirty="0" err="1" smtClean="0">
                <a:solidFill>
                  <a:srgbClr val="FF3300"/>
                </a:solidFill>
                <a:latin typeface="Baskerville Old Face" pitchFamily="18" charset="0"/>
              </a:rPr>
              <a:t>Busqueda</a:t>
            </a:r>
            <a:r>
              <a:rPr lang="en-US" sz="1800" i="1" u="none" dirty="0" smtClean="0">
                <a:solidFill>
                  <a:srgbClr val="FF3300"/>
                </a:solidFill>
                <a:latin typeface="Baskerville Old Face" pitchFamily="18" charset="0"/>
              </a:rPr>
              <a:t> del Estado </a:t>
            </a:r>
          </a:p>
          <a:p>
            <a:pPr algn="ctr"/>
            <a:r>
              <a:rPr lang="en-US" sz="1800" i="1" u="none" dirty="0" smtClean="0">
                <a:solidFill>
                  <a:srgbClr val="FF3300"/>
                </a:solidFill>
                <a:latin typeface="Baskerville Old Face" pitchFamily="18" charset="0"/>
              </a:rPr>
              <a:t>del Arte</a:t>
            </a:r>
          </a:p>
          <a:p>
            <a:pPr algn="ctr"/>
            <a:r>
              <a:rPr lang="en-US" sz="1800" i="1" u="none" dirty="0" err="1" smtClean="0">
                <a:solidFill>
                  <a:srgbClr val="FF3300"/>
                </a:solidFill>
                <a:latin typeface="Baskerville Old Face" pitchFamily="18" charset="0"/>
              </a:rPr>
              <a:t>Nano</a:t>
            </a:r>
            <a:r>
              <a:rPr lang="en-US" sz="1800" i="1" u="none" dirty="0" smtClean="0">
                <a:solidFill>
                  <a:srgbClr val="FF3300"/>
                </a:solidFill>
                <a:latin typeface="Baskerville Old Face" pitchFamily="18" charset="0"/>
              </a:rPr>
              <a:t> Monterrey </a:t>
            </a:r>
            <a:endParaRPr lang="en-US" sz="1800" i="1" u="none" dirty="0">
              <a:solidFill>
                <a:srgbClr val="FF3300"/>
              </a:solidFill>
              <a:latin typeface="Baskerville Old Face" pitchFamily="18" charset="0"/>
            </a:endParaRPr>
          </a:p>
        </p:txBody>
      </p:sp>
      <p:pic>
        <p:nvPicPr>
          <p:cNvPr id="23" name="Picture 13" descr="cimav-logoforweb"/>
          <p:cNvPicPr>
            <a:picLocks noChangeAspect="1" noChangeArrowheads="1"/>
          </p:cNvPicPr>
          <p:nvPr/>
        </p:nvPicPr>
        <p:blipFill>
          <a:blip r:embed="rId18" cstate="print"/>
          <a:srcRect/>
          <a:stretch>
            <a:fillRect/>
          </a:stretch>
        </p:blipFill>
        <p:spPr bwMode="auto">
          <a:xfrm>
            <a:off x="414470" y="1058916"/>
            <a:ext cx="1202213" cy="759375"/>
          </a:xfrm>
          <a:prstGeom prst="rect">
            <a:avLst/>
          </a:prstGeom>
          <a:noFill/>
          <a:ln w="9525">
            <a:noFill/>
            <a:miter lim="800000"/>
            <a:headEnd/>
            <a:tailEnd/>
          </a:ln>
        </p:spPr>
      </p:pic>
      <p:pic>
        <p:nvPicPr>
          <p:cNvPr id="24" name="Picture 9" descr="Logo%20NL%20nuevo"/>
          <p:cNvPicPr>
            <a:picLocks noChangeAspect="1" noChangeArrowheads="1"/>
          </p:cNvPicPr>
          <p:nvPr/>
        </p:nvPicPr>
        <p:blipFill>
          <a:blip r:embed="rId19" cstate="screen"/>
          <a:srcRect/>
          <a:stretch>
            <a:fillRect/>
          </a:stretch>
        </p:blipFill>
        <p:spPr bwMode="auto">
          <a:xfrm>
            <a:off x="4500534" y="809298"/>
            <a:ext cx="955535" cy="1082564"/>
          </a:xfrm>
          <a:prstGeom prst="rect">
            <a:avLst/>
          </a:prstGeom>
          <a:noFill/>
          <a:ln w="9525">
            <a:noFill/>
            <a:miter lim="800000"/>
            <a:headEnd/>
            <a:tailEnd/>
          </a:ln>
        </p:spPr>
      </p:pic>
      <p:pic>
        <p:nvPicPr>
          <p:cNvPr id="1026" name="Picture 2" descr="J:\FOTOS NanoMonterrey\P1170734.jpg"/>
          <p:cNvPicPr>
            <a:picLocks noChangeAspect="1" noChangeArrowheads="1"/>
          </p:cNvPicPr>
          <p:nvPr/>
        </p:nvPicPr>
        <p:blipFill>
          <a:blip r:embed="rId20" cstate="print"/>
          <a:srcRect l="18396" t="5189" r="9670"/>
          <a:stretch>
            <a:fillRect/>
          </a:stretch>
        </p:blipFill>
        <p:spPr bwMode="auto">
          <a:xfrm>
            <a:off x="4708474" y="1924334"/>
            <a:ext cx="1446664" cy="1310185"/>
          </a:xfrm>
          <a:prstGeom prst="rect">
            <a:avLst/>
          </a:prstGeom>
          <a:noFill/>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343701" y="2371702"/>
            <a:ext cx="3862318" cy="1077218"/>
          </a:xfrm>
          <a:prstGeom prst="rect">
            <a:avLst/>
          </a:prstGeom>
          <a:noFill/>
          <a:ln w="9525" algn="ctr">
            <a:noFill/>
            <a:miter lim="800000"/>
            <a:headEnd/>
            <a:tailEnd/>
          </a:ln>
        </p:spPr>
        <p:txBody>
          <a:bodyPr wrap="square">
            <a:spAutoFit/>
          </a:bodyPr>
          <a:lstStyle/>
          <a:p>
            <a:pPr algn="r"/>
            <a:r>
              <a:rPr lang="es-MX" sz="3200" u="none" dirty="0">
                <a:solidFill>
                  <a:schemeClr val="accent2"/>
                </a:solidFill>
              </a:rPr>
              <a:t>Otras </a:t>
            </a:r>
            <a:r>
              <a:rPr lang="es-MX" sz="3200" u="none" dirty="0" smtClean="0">
                <a:solidFill>
                  <a:schemeClr val="accent2"/>
                </a:solidFill>
              </a:rPr>
              <a:t>Actividades</a:t>
            </a:r>
          </a:p>
          <a:p>
            <a:pPr algn="r"/>
            <a:r>
              <a:rPr lang="es-MX" sz="3200" u="none" dirty="0" smtClean="0">
                <a:solidFill>
                  <a:schemeClr val="accent2"/>
                </a:solidFill>
              </a:rPr>
              <a:t>Relevantes</a:t>
            </a:r>
            <a:endParaRPr lang="es-ES" sz="3200" u="none" dirty="0">
              <a:solidFill>
                <a:schemeClr val="accent2"/>
              </a:solidFill>
            </a:endParaRPr>
          </a:p>
        </p:txBody>
      </p:sp>
      <p:sp>
        <p:nvSpPr>
          <p:cNvPr id="790535" name="Line 7"/>
          <p:cNvSpPr>
            <a:spLocks noChangeShapeType="1"/>
          </p:cNvSpPr>
          <p:nvPr/>
        </p:nvSpPr>
        <p:spPr bwMode="auto">
          <a:xfrm>
            <a:off x="3454400" y="3621088"/>
            <a:ext cx="5689600" cy="0"/>
          </a:xfrm>
          <a:prstGeom prst="line">
            <a:avLst/>
          </a:prstGeom>
          <a:ln>
            <a:headEnd/>
            <a:tailEn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a:p>
        </p:txBody>
      </p:sp>
    </p:spTree>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Rectángulo"/>
          <p:cNvSpPr>
            <a:spLocks noChangeArrowheads="1"/>
          </p:cNvSpPr>
          <p:nvPr/>
        </p:nvSpPr>
        <p:spPr bwMode="auto">
          <a:xfrm>
            <a:off x="523875" y="2473793"/>
            <a:ext cx="5534025" cy="3293209"/>
          </a:xfrm>
          <a:prstGeom prst="rect">
            <a:avLst/>
          </a:prstGeom>
          <a:noFill/>
          <a:ln w="9525">
            <a:noFill/>
            <a:miter lim="800000"/>
            <a:headEnd/>
            <a:tailEnd/>
          </a:ln>
        </p:spPr>
        <p:txBody>
          <a:bodyPr wrap="square">
            <a:spAutoFit/>
          </a:bodyPr>
          <a:lstStyle/>
          <a:p>
            <a:pPr algn="just">
              <a:buFont typeface="Arial" pitchFamily="34" charset="0"/>
              <a:buChar char="•"/>
            </a:pPr>
            <a:r>
              <a:rPr lang="es-MX" sz="1600" u="none" dirty="0" smtClean="0">
                <a:solidFill>
                  <a:srgbClr val="003399"/>
                </a:solidFill>
                <a:latin typeface="+mj-lt"/>
              </a:rPr>
              <a:t> Avance del 70%</a:t>
            </a:r>
          </a:p>
          <a:p>
            <a:pPr algn="just">
              <a:buFont typeface="Arial" pitchFamily="34" charset="0"/>
              <a:buChar char="•"/>
            </a:pPr>
            <a:endParaRPr lang="es-MX" sz="1600" u="none" dirty="0" smtClean="0">
              <a:solidFill>
                <a:srgbClr val="003399"/>
              </a:solidFill>
              <a:latin typeface="+mj-lt"/>
            </a:endParaRPr>
          </a:p>
          <a:p>
            <a:pPr algn="just">
              <a:buFont typeface="Arial" pitchFamily="34" charset="0"/>
              <a:buChar char="•"/>
            </a:pPr>
            <a:r>
              <a:rPr lang="es-MX" sz="1600" u="none" dirty="0" smtClean="0">
                <a:solidFill>
                  <a:srgbClr val="003399"/>
                </a:solidFill>
                <a:latin typeface="+mj-lt"/>
              </a:rPr>
              <a:t>Sitio Web </a:t>
            </a:r>
            <a:r>
              <a:rPr lang="es-MX" sz="1600" u="none" dirty="0" smtClean="0">
                <a:solidFill>
                  <a:srgbClr val="003399"/>
                </a:solidFill>
                <a:latin typeface="+mj-lt"/>
                <a:hlinkClick r:id="rId3"/>
              </a:rPr>
              <a:t>www.nanotecnologia.mx</a:t>
            </a:r>
            <a:endParaRPr lang="es-MX" sz="1600" u="none" dirty="0" smtClean="0">
              <a:solidFill>
                <a:srgbClr val="003399"/>
              </a:solidFill>
              <a:latin typeface="+mj-lt"/>
            </a:endParaRPr>
          </a:p>
          <a:p>
            <a:pPr algn="just"/>
            <a:r>
              <a:rPr lang="es-ES" sz="1600" u="none" dirty="0" smtClean="0">
                <a:solidFill>
                  <a:srgbClr val="003399"/>
                </a:solidFill>
                <a:latin typeface="+mj-lt"/>
              </a:rPr>
              <a:t> </a:t>
            </a:r>
          </a:p>
          <a:p>
            <a:pPr marL="85725" indent="-85725" algn="just">
              <a:buFont typeface="Arial" pitchFamily="34" charset="0"/>
              <a:buChar char="•"/>
            </a:pPr>
            <a:r>
              <a:rPr lang="es-MX" sz="1600" u="none" dirty="0" smtClean="0">
                <a:solidFill>
                  <a:srgbClr val="003399"/>
                </a:solidFill>
                <a:latin typeface="+mj-lt"/>
              </a:rPr>
              <a:t> Inventario de capacidades en </a:t>
            </a:r>
            <a:r>
              <a:rPr lang="es-MX" sz="1600" u="none" dirty="0">
                <a:solidFill>
                  <a:srgbClr val="003399"/>
                </a:solidFill>
                <a:latin typeface="+mj-lt"/>
              </a:rPr>
              <a:t>México y el </a:t>
            </a:r>
            <a:r>
              <a:rPr lang="es-MX" sz="1600" u="none" dirty="0" smtClean="0">
                <a:solidFill>
                  <a:srgbClr val="003399"/>
                </a:solidFill>
                <a:latin typeface="+mj-lt"/>
              </a:rPr>
              <a:t>mundo </a:t>
            </a:r>
          </a:p>
          <a:p>
            <a:pPr marL="85725" indent="-85725" algn="just">
              <a:buFont typeface="Arial" pitchFamily="34" charset="0"/>
              <a:buChar char="•"/>
            </a:pPr>
            <a:endParaRPr lang="es-MX" sz="1600" u="none" dirty="0" smtClean="0">
              <a:solidFill>
                <a:srgbClr val="003399"/>
              </a:solidFill>
              <a:latin typeface="+mj-lt"/>
            </a:endParaRPr>
          </a:p>
          <a:p>
            <a:pPr marL="85725" indent="-85725" algn="just">
              <a:buFont typeface="Arial" pitchFamily="34" charset="0"/>
              <a:buChar char="•"/>
            </a:pPr>
            <a:r>
              <a:rPr lang="es-MX" sz="1600" u="none" dirty="0" smtClean="0">
                <a:solidFill>
                  <a:srgbClr val="003399"/>
                </a:solidFill>
                <a:latin typeface="+mj-lt"/>
              </a:rPr>
              <a:t> 5 eventos de promocionales</a:t>
            </a:r>
          </a:p>
          <a:p>
            <a:pPr marL="85725" indent="-85725" algn="just">
              <a:buFont typeface="Arial" pitchFamily="34" charset="0"/>
              <a:buChar char="•"/>
            </a:pPr>
            <a:endParaRPr lang="es-MX" sz="1600" u="none" dirty="0" smtClean="0">
              <a:solidFill>
                <a:srgbClr val="003399"/>
              </a:solidFill>
              <a:latin typeface="+mj-lt"/>
            </a:endParaRPr>
          </a:p>
          <a:p>
            <a:pPr marL="85725" indent="-85725" algn="just">
              <a:buFont typeface="Arial" pitchFamily="34" charset="0"/>
              <a:buChar char="•"/>
            </a:pPr>
            <a:r>
              <a:rPr lang="es-MX" sz="1600" u="none" dirty="0" smtClean="0">
                <a:solidFill>
                  <a:srgbClr val="003399"/>
                </a:solidFill>
                <a:latin typeface="+mj-lt"/>
              </a:rPr>
              <a:t> Difusión.  Distribución de carteles y trípticos</a:t>
            </a:r>
          </a:p>
          <a:p>
            <a:pPr marL="85725" indent="-85725" algn="just">
              <a:buFont typeface="Arial" pitchFamily="34" charset="0"/>
              <a:buChar char="•"/>
            </a:pPr>
            <a:endParaRPr lang="es-MX" sz="1600" b="0" u="none" dirty="0" smtClean="0">
              <a:solidFill>
                <a:srgbClr val="003399"/>
              </a:solidFill>
              <a:latin typeface="+mj-lt"/>
              <a:ea typeface="Times New Roman" pitchFamily="18" charset="0"/>
            </a:endParaRPr>
          </a:p>
          <a:p>
            <a:pPr marL="85725" indent="-85725" algn="just">
              <a:buFont typeface="Arial" pitchFamily="34" charset="0"/>
              <a:buChar char="•"/>
            </a:pPr>
            <a:r>
              <a:rPr lang="es-MX" sz="1600" b="0" u="none" dirty="0" smtClean="0">
                <a:solidFill>
                  <a:srgbClr val="003399"/>
                </a:solidFill>
                <a:latin typeface="+mj-lt"/>
                <a:ea typeface="Times New Roman" pitchFamily="18" charset="0"/>
              </a:rPr>
              <a:t> </a:t>
            </a:r>
            <a:r>
              <a:rPr lang="es-MX" sz="1600" u="none" dirty="0" smtClean="0">
                <a:solidFill>
                  <a:srgbClr val="003399"/>
                </a:solidFill>
                <a:latin typeface="+mj-lt"/>
              </a:rPr>
              <a:t>Colaboración con otras Redes  (GNN, PNN, </a:t>
            </a:r>
            <a:r>
              <a:rPr lang="es-MX" sz="1600" u="none" dirty="0" err="1" smtClean="0">
                <a:solidFill>
                  <a:srgbClr val="003399"/>
                </a:solidFill>
                <a:latin typeface="+mj-lt"/>
              </a:rPr>
              <a:t>NanoAsia</a:t>
            </a:r>
            <a:r>
              <a:rPr lang="es-MX" sz="1600" u="none" dirty="0" smtClean="0">
                <a:solidFill>
                  <a:srgbClr val="003399"/>
                </a:solidFill>
                <a:latin typeface="+mj-lt"/>
              </a:rPr>
              <a:t>)</a:t>
            </a:r>
            <a:endParaRPr lang="es-ES" sz="1600" u="none" dirty="0" smtClean="0">
              <a:solidFill>
                <a:srgbClr val="003399"/>
              </a:solidFill>
              <a:latin typeface="+mj-lt"/>
            </a:endParaRPr>
          </a:p>
          <a:p>
            <a:pPr marL="85725" indent="-85725" algn="just"/>
            <a:r>
              <a:rPr lang="es-MX" sz="1600" u="none" dirty="0" smtClean="0">
                <a:solidFill>
                  <a:srgbClr val="003399"/>
                </a:solidFill>
                <a:latin typeface="+mj-lt"/>
              </a:rPr>
              <a:t>  </a:t>
            </a:r>
          </a:p>
        </p:txBody>
      </p:sp>
      <p:sp>
        <p:nvSpPr>
          <p:cNvPr id="6" name="3 Rectángulo"/>
          <p:cNvSpPr>
            <a:spLocks noChangeArrowheads="1"/>
          </p:cNvSpPr>
          <p:nvPr/>
        </p:nvSpPr>
        <p:spPr bwMode="auto">
          <a:xfrm>
            <a:off x="476250" y="894237"/>
            <a:ext cx="6210300" cy="830997"/>
          </a:xfrm>
          <a:prstGeom prst="rect">
            <a:avLst/>
          </a:prstGeom>
          <a:noFill/>
          <a:ln w="9525">
            <a:noFill/>
            <a:miter lim="800000"/>
            <a:headEnd/>
            <a:tailEnd/>
          </a:ln>
        </p:spPr>
        <p:txBody>
          <a:bodyPr wrap="square">
            <a:spAutoFit/>
          </a:bodyPr>
          <a:lstStyle/>
          <a:p>
            <a:pPr algn="l"/>
            <a:r>
              <a:rPr lang="es-MX" sz="2400" u="none" dirty="0" smtClean="0">
                <a:solidFill>
                  <a:srgbClr val="C00000"/>
                </a:solidFill>
                <a:ea typeface="Times New Roman" pitchFamily="18" charset="0"/>
                <a:cs typeface="Arial" charset="0"/>
              </a:rPr>
              <a:t>Punto </a:t>
            </a:r>
            <a:r>
              <a:rPr lang="es-MX" sz="2400" u="none" dirty="0">
                <a:solidFill>
                  <a:srgbClr val="C00000"/>
                </a:solidFill>
                <a:ea typeface="Times New Roman" pitchFamily="18" charset="0"/>
                <a:cs typeface="Arial" charset="0"/>
              </a:rPr>
              <a:t>Nacional de Contacto Sectorial </a:t>
            </a:r>
            <a:endParaRPr lang="es-MX" sz="2400" u="none" dirty="0" smtClean="0">
              <a:solidFill>
                <a:srgbClr val="C00000"/>
              </a:solidFill>
              <a:ea typeface="Times New Roman" pitchFamily="18" charset="0"/>
              <a:cs typeface="Arial" charset="0"/>
            </a:endParaRPr>
          </a:p>
          <a:p>
            <a:pPr algn="l"/>
            <a:r>
              <a:rPr lang="es-MX" sz="2400" u="none" dirty="0" smtClean="0">
                <a:solidFill>
                  <a:srgbClr val="C00000"/>
                </a:solidFill>
                <a:ea typeface="Times New Roman" pitchFamily="18" charset="0"/>
                <a:cs typeface="Arial" charset="0"/>
              </a:rPr>
              <a:t>en </a:t>
            </a:r>
            <a:r>
              <a:rPr lang="es-MX" sz="2400" u="none" dirty="0">
                <a:solidFill>
                  <a:srgbClr val="C00000"/>
                </a:solidFill>
                <a:ea typeface="Times New Roman" pitchFamily="18" charset="0"/>
                <a:cs typeface="Arial" charset="0"/>
              </a:rPr>
              <a:t>Nanotecnología y Nuevos </a:t>
            </a:r>
            <a:r>
              <a:rPr lang="es-MX" sz="2400" u="none" dirty="0" smtClean="0">
                <a:solidFill>
                  <a:srgbClr val="C00000"/>
                </a:solidFill>
                <a:ea typeface="Times New Roman" pitchFamily="18" charset="0"/>
                <a:cs typeface="Arial" charset="0"/>
              </a:rPr>
              <a:t>Materiales</a:t>
            </a:r>
            <a:endParaRPr lang="es-MX" sz="2400" u="none" dirty="0">
              <a:solidFill>
                <a:srgbClr val="C00000"/>
              </a:solidFill>
              <a:ea typeface="Times New Roman" pitchFamily="18" charset="0"/>
              <a:cs typeface="Arial" charset="0"/>
            </a:endParaRPr>
          </a:p>
        </p:txBody>
      </p:sp>
      <p:sp>
        <p:nvSpPr>
          <p:cNvPr id="9" name="Rectangle 8"/>
          <p:cNvSpPr/>
          <p:nvPr/>
        </p:nvSpPr>
        <p:spPr>
          <a:xfrm>
            <a:off x="8101838" y="0"/>
            <a:ext cx="899605" cy="400110"/>
          </a:xfrm>
          <a:prstGeom prst="rect">
            <a:avLst/>
          </a:prstGeom>
        </p:spPr>
        <p:txBody>
          <a:bodyPr wrap="none">
            <a:spAutoFit/>
          </a:bodyPr>
          <a:lstStyle/>
          <a:p>
            <a:pPr marL="1701800" indent="-1701800" algn="l" eaLnBrk="0" hangingPunct="0">
              <a:tabLst>
                <a:tab pos="1701800" algn="l"/>
              </a:tabLst>
              <a:defRPr/>
            </a:pPr>
            <a:r>
              <a:rPr lang="es-MX" sz="2000" u="none" dirty="0" smtClean="0">
                <a:solidFill>
                  <a:schemeClr val="bg1">
                    <a:lumMod val="50000"/>
                  </a:schemeClr>
                </a:solidFill>
              </a:rPr>
              <a:t>PNCS</a:t>
            </a:r>
          </a:p>
        </p:txBody>
      </p:sp>
      <p:pic>
        <p:nvPicPr>
          <p:cNvPr id="8" name="Picture 7" descr="PosterINGLES.jpg"/>
          <p:cNvPicPr>
            <a:picLocks noChangeAspect="1"/>
          </p:cNvPicPr>
          <p:nvPr/>
        </p:nvPicPr>
        <p:blipFill>
          <a:blip r:embed="rId4" cstate="print"/>
          <a:stretch>
            <a:fillRect/>
          </a:stretch>
        </p:blipFill>
        <p:spPr>
          <a:xfrm rot="501922">
            <a:off x="7158880" y="628526"/>
            <a:ext cx="1801612" cy="2343273"/>
          </a:xfrm>
          <a:prstGeom prst="rect">
            <a:avLst/>
          </a:prstGeom>
        </p:spPr>
      </p:pic>
      <p:pic>
        <p:nvPicPr>
          <p:cNvPr id="10" name="Picture 9" descr="Poster2.jpg"/>
          <p:cNvPicPr>
            <a:picLocks noChangeAspect="1"/>
          </p:cNvPicPr>
          <p:nvPr/>
        </p:nvPicPr>
        <p:blipFill>
          <a:blip r:embed="rId5" cstate="print"/>
          <a:stretch>
            <a:fillRect/>
          </a:stretch>
        </p:blipFill>
        <p:spPr>
          <a:xfrm rot="562357">
            <a:off x="6578010" y="1835123"/>
            <a:ext cx="1801612" cy="2343273"/>
          </a:xfrm>
          <a:prstGeom prst="rect">
            <a:avLst/>
          </a:prstGeom>
        </p:spPr>
      </p:pic>
      <p:pic>
        <p:nvPicPr>
          <p:cNvPr id="11" name="Picture 10" descr="Poster.JPG"/>
          <p:cNvPicPr>
            <a:picLocks noChangeAspect="1"/>
          </p:cNvPicPr>
          <p:nvPr/>
        </p:nvPicPr>
        <p:blipFill>
          <a:blip r:embed="rId6" cstate="print"/>
          <a:stretch>
            <a:fillRect/>
          </a:stretch>
        </p:blipFill>
        <p:spPr>
          <a:xfrm rot="497375">
            <a:off x="6890377" y="3295833"/>
            <a:ext cx="1801612" cy="2343273"/>
          </a:xfrm>
          <a:prstGeom prst="rect">
            <a:avLst/>
          </a:prstGeom>
        </p:spPr>
      </p:pic>
      <p:pic>
        <p:nvPicPr>
          <p:cNvPr id="12" name="Picture 2"/>
          <p:cNvPicPr>
            <a:picLocks noChangeAspect="1" noChangeArrowheads="1"/>
          </p:cNvPicPr>
          <p:nvPr/>
        </p:nvPicPr>
        <p:blipFill>
          <a:blip r:embed="rId7" cstate="screen"/>
          <a:srcRect b="25000"/>
          <a:stretch>
            <a:fillRect/>
          </a:stretch>
        </p:blipFill>
        <p:spPr bwMode="auto">
          <a:xfrm>
            <a:off x="0" y="5772150"/>
            <a:ext cx="9144000" cy="1085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1"/>
          <p:cNvSpPr txBox="1">
            <a:spLocks noChangeArrowheads="1"/>
          </p:cNvSpPr>
          <p:nvPr/>
        </p:nvSpPr>
        <p:spPr bwMode="auto">
          <a:xfrm>
            <a:off x="428625" y="2333625"/>
            <a:ext cx="5943600" cy="677108"/>
          </a:xfrm>
          <a:prstGeom prst="rect">
            <a:avLst/>
          </a:prstGeom>
          <a:noFill/>
          <a:ln>
            <a:noFill/>
            <a:headEnd/>
            <a:tailEnd/>
          </a:ln>
          <a:effectLst/>
        </p:spPr>
        <p:style>
          <a:lnRef idx="3">
            <a:schemeClr val="lt1"/>
          </a:lnRef>
          <a:fillRef idx="1">
            <a:schemeClr val="accent2"/>
          </a:fillRef>
          <a:effectRef idx="1">
            <a:schemeClr val="accent2"/>
          </a:effectRef>
          <a:fontRef idx="minor">
            <a:schemeClr val="lt1"/>
          </a:fontRef>
        </p:style>
        <p:txBody>
          <a:bodyPr wrap="square">
            <a:spAutoFit/>
          </a:bodyPr>
          <a:lstStyle/>
          <a:p>
            <a:pPr algn="ctr" fontAlgn="base">
              <a:lnSpc>
                <a:spcPct val="70000"/>
              </a:lnSpc>
              <a:spcBef>
                <a:spcPct val="50000"/>
              </a:spcBef>
              <a:spcAft>
                <a:spcPct val="0"/>
              </a:spcAft>
              <a:defRPr/>
            </a:pPr>
            <a:r>
              <a:rPr lang="es-MX" sz="2000" b="1" u="none" dirty="0">
                <a:solidFill>
                  <a:srgbClr val="003399"/>
                </a:solidFill>
              </a:rPr>
              <a:t>Firmado entre </a:t>
            </a:r>
            <a:r>
              <a:rPr lang="es-MX" sz="2000" b="1" u="none" dirty="0" err="1">
                <a:solidFill>
                  <a:srgbClr val="003399"/>
                </a:solidFill>
              </a:rPr>
              <a:t>CONACyT</a:t>
            </a:r>
            <a:r>
              <a:rPr lang="es-MX" sz="2000" b="1" u="none" dirty="0">
                <a:solidFill>
                  <a:srgbClr val="003399"/>
                </a:solidFill>
              </a:rPr>
              <a:t> y MCT del Brasil</a:t>
            </a:r>
          </a:p>
          <a:p>
            <a:pPr algn="ctr" fontAlgn="base">
              <a:lnSpc>
                <a:spcPct val="70000"/>
              </a:lnSpc>
              <a:spcBef>
                <a:spcPct val="50000"/>
              </a:spcBef>
              <a:spcAft>
                <a:spcPct val="0"/>
              </a:spcAft>
              <a:defRPr/>
            </a:pPr>
            <a:r>
              <a:rPr lang="es-MX" sz="2000" b="1" u="none" dirty="0">
                <a:solidFill>
                  <a:srgbClr val="003399"/>
                </a:solidFill>
              </a:rPr>
              <a:t>Testigos de honor F. Calderón y L. I. da Silva</a:t>
            </a:r>
          </a:p>
        </p:txBody>
      </p:sp>
      <p:sp>
        <p:nvSpPr>
          <p:cNvPr id="9" name="Rectangle 4"/>
          <p:cNvSpPr>
            <a:spLocks noChangeArrowheads="1"/>
          </p:cNvSpPr>
          <p:nvPr/>
        </p:nvSpPr>
        <p:spPr bwMode="auto">
          <a:xfrm>
            <a:off x="454025" y="3198224"/>
            <a:ext cx="7604125" cy="2462213"/>
          </a:xfrm>
          <a:prstGeom prst="rect">
            <a:avLst/>
          </a:prstGeom>
          <a:noFill/>
          <a:ln w="9525" algn="ctr">
            <a:noFill/>
            <a:miter lim="800000"/>
            <a:headEnd/>
            <a:tailEnd/>
          </a:ln>
        </p:spPr>
        <p:txBody>
          <a:bodyPr wrap="square" anchor="ctr">
            <a:spAutoFit/>
          </a:bodyPr>
          <a:lstStyle/>
          <a:p>
            <a:pPr marL="361950" indent="-361950" algn="l" fontAlgn="base">
              <a:spcBef>
                <a:spcPct val="0"/>
              </a:spcBef>
              <a:spcAft>
                <a:spcPct val="0"/>
              </a:spcAft>
              <a:buAutoNum type="arabicPeriod"/>
            </a:pPr>
            <a:r>
              <a:rPr lang="es-MX" sz="1400" b="1" u="none" dirty="0" smtClean="0">
                <a:solidFill>
                  <a:srgbClr val="003399"/>
                </a:solidFill>
              </a:rPr>
              <a:t>Primera Reunión Chihuahua</a:t>
            </a:r>
          </a:p>
          <a:p>
            <a:pPr marL="361950" indent="-361950" algn="l" fontAlgn="base">
              <a:spcBef>
                <a:spcPct val="0"/>
              </a:spcBef>
              <a:spcAft>
                <a:spcPct val="0"/>
              </a:spcAft>
              <a:buAutoNum type="arabicPeriod"/>
            </a:pPr>
            <a:endParaRPr lang="es-MX" sz="1400" u="none" dirty="0" smtClean="0">
              <a:solidFill>
                <a:srgbClr val="003399"/>
              </a:solidFill>
            </a:endParaRPr>
          </a:p>
          <a:p>
            <a:pPr marL="361950" indent="-361950" algn="l" fontAlgn="base">
              <a:spcBef>
                <a:spcPct val="0"/>
              </a:spcBef>
              <a:spcAft>
                <a:spcPct val="0"/>
              </a:spcAft>
              <a:buAutoNum type="arabicPeriod"/>
            </a:pPr>
            <a:r>
              <a:rPr lang="es-MX" sz="1400" b="1" u="none" dirty="0" smtClean="0">
                <a:solidFill>
                  <a:srgbClr val="003399"/>
                </a:solidFill>
              </a:rPr>
              <a:t>Segunda </a:t>
            </a:r>
            <a:r>
              <a:rPr lang="es-MX" sz="1400" b="1" u="none" dirty="0">
                <a:solidFill>
                  <a:srgbClr val="003399"/>
                </a:solidFill>
              </a:rPr>
              <a:t>Reunión del Centro Virtual Brasil-México. Mayo 2010. Río de Janeiro, Brasil.</a:t>
            </a:r>
          </a:p>
          <a:p>
            <a:pPr marL="88900" indent="-88900" algn="l" fontAlgn="base">
              <a:spcBef>
                <a:spcPct val="0"/>
              </a:spcBef>
              <a:spcAft>
                <a:spcPct val="0"/>
              </a:spcAft>
              <a:tabLst>
                <a:tab pos="609600" algn="l"/>
              </a:tabLst>
            </a:pPr>
            <a:endParaRPr lang="es-MX" sz="1400" b="1" u="none" dirty="0">
              <a:solidFill>
                <a:srgbClr val="003399"/>
              </a:solidFill>
            </a:endParaRPr>
          </a:p>
          <a:p>
            <a:pPr marL="88900" indent="-88900" algn="l" fontAlgn="base">
              <a:spcBef>
                <a:spcPct val="0"/>
              </a:spcBef>
              <a:spcAft>
                <a:spcPct val="0"/>
              </a:spcAft>
              <a:tabLst>
                <a:tab pos="609600" algn="l"/>
              </a:tabLst>
            </a:pPr>
            <a:endParaRPr lang="es-MX" sz="1400" b="1" u="none" dirty="0">
              <a:solidFill>
                <a:srgbClr val="003399"/>
              </a:solidFill>
            </a:endParaRPr>
          </a:p>
          <a:p>
            <a:pPr marL="361950" indent="-361950" algn="l" fontAlgn="base">
              <a:spcBef>
                <a:spcPct val="0"/>
              </a:spcBef>
              <a:spcAft>
                <a:spcPct val="0"/>
              </a:spcAft>
            </a:pPr>
            <a:r>
              <a:rPr lang="es-MX" sz="1400" u="none" dirty="0">
                <a:solidFill>
                  <a:srgbClr val="003399"/>
                </a:solidFill>
              </a:rPr>
              <a:t>3</a:t>
            </a:r>
            <a:r>
              <a:rPr lang="es-MX" sz="1400" b="1" u="none" dirty="0" smtClean="0">
                <a:solidFill>
                  <a:srgbClr val="003399"/>
                </a:solidFill>
              </a:rPr>
              <a:t>. </a:t>
            </a:r>
            <a:r>
              <a:rPr lang="es-MX" sz="1400" b="1" u="none" dirty="0">
                <a:solidFill>
                  <a:srgbClr val="003399"/>
                </a:solidFill>
              </a:rPr>
              <a:t>“1er </a:t>
            </a:r>
            <a:r>
              <a:rPr lang="es-MX" sz="1400" b="1" u="none" dirty="0" err="1">
                <a:solidFill>
                  <a:srgbClr val="003399"/>
                </a:solidFill>
              </a:rPr>
              <a:t>Workshop</a:t>
            </a:r>
            <a:r>
              <a:rPr lang="es-MX" sz="1400" b="1" u="none" dirty="0">
                <a:solidFill>
                  <a:srgbClr val="003399"/>
                </a:solidFill>
              </a:rPr>
              <a:t> </a:t>
            </a:r>
            <a:r>
              <a:rPr lang="es-MX" sz="1400" b="1" u="none" dirty="0" err="1">
                <a:solidFill>
                  <a:srgbClr val="003399"/>
                </a:solidFill>
              </a:rPr>
              <a:t>CBMnano</a:t>
            </a:r>
            <a:r>
              <a:rPr lang="es-MX" sz="1400" b="1" u="none" dirty="0">
                <a:solidFill>
                  <a:srgbClr val="003399"/>
                </a:solidFill>
              </a:rPr>
              <a:t>”. 24 - 28 de octubre. </a:t>
            </a:r>
            <a:r>
              <a:rPr lang="es-MX" sz="1400" b="1" u="none" dirty="0" err="1">
                <a:solidFill>
                  <a:srgbClr val="003399"/>
                </a:solidFill>
              </a:rPr>
              <a:t>Ouro</a:t>
            </a:r>
            <a:r>
              <a:rPr lang="es-MX" sz="1400" b="1" u="none" dirty="0">
                <a:solidFill>
                  <a:srgbClr val="003399"/>
                </a:solidFill>
              </a:rPr>
              <a:t> </a:t>
            </a:r>
            <a:r>
              <a:rPr lang="es-MX" sz="1400" b="1" u="none" dirty="0" err="1">
                <a:solidFill>
                  <a:srgbClr val="003399"/>
                </a:solidFill>
              </a:rPr>
              <a:t>Preto</a:t>
            </a:r>
            <a:r>
              <a:rPr lang="es-MX" sz="1400" b="1" u="none" dirty="0">
                <a:solidFill>
                  <a:srgbClr val="003399"/>
                </a:solidFill>
              </a:rPr>
              <a:t>, Minas Gerais, Brasil. </a:t>
            </a:r>
          </a:p>
          <a:p>
            <a:pPr marL="88900" indent="-88900" algn="l" fontAlgn="base">
              <a:spcBef>
                <a:spcPct val="0"/>
              </a:spcBef>
              <a:spcAft>
                <a:spcPct val="0"/>
              </a:spcAft>
              <a:tabLst>
                <a:tab pos="609600" algn="l"/>
              </a:tabLst>
            </a:pPr>
            <a:endParaRPr lang="es-MX" sz="1400" b="1" u="none" dirty="0">
              <a:solidFill>
                <a:srgbClr val="003399"/>
              </a:solidFill>
            </a:endParaRPr>
          </a:p>
          <a:p>
            <a:pPr marL="88900" indent="-88900" algn="l" fontAlgn="base">
              <a:spcBef>
                <a:spcPct val="0"/>
              </a:spcBef>
              <a:spcAft>
                <a:spcPct val="0"/>
              </a:spcAft>
              <a:tabLst>
                <a:tab pos="609600" algn="l"/>
              </a:tabLst>
            </a:pPr>
            <a:r>
              <a:rPr lang="es-MX" sz="1400" b="1" u="none" dirty="0">
                <a:solidFill>
                  <a:srgbClr val="C00000"/>
                </a:solidFill>
              </a:rPr>
              <a:t>Objetivo:  </a:t>
            </a:r>
            <a:r>
              <a:rPr lang="es-MX" sz="1400" b="1" u="none" dirty="0">
                <a:solidFill>
                  <a:srgbClr val="003399"/>
                </a:solidFill>
              </a:rPr>
              <a:t>Mostrar avances en el área de Nanotecnología y Nuevos </a:t>
            </a:r>
            <a:r>
              <a:rPr lang="es-MX" sz="1400" b="1" u="none" dirty="0" smtClean="0">
                <a:solidFill>
                  <a:srgbClr val="003399"/>
                </a:solidFill>
              </a:rPr>
              <a:t>Materiales</a:t>
            </a:r>
          </a:p>
          <a:p>
            <a:pPr marL="88900" indent="-88900" algn="l" fontAlgn="base">
              <a:spcBef>
                <a:spcPct val="0"/>
              </a:spcBef>
              <a:spcAft>
                <a:spcPct val="0"/>
              </a:spcAft>
              <a:tabLst>
                <a:tab pos="609600" algn="l"/>
              </a:tabLst>
            </a:pPr>
            <a:endParaRPr lang="es-MX" sz="1400" u="none" dirty="0" smtClean="0">
              <a:solidFill>
                <a:srgbClr val="003399"/>
              </a:solidFill>
            </a:endParaRPr>
          </a:p>
          <a:p>
            <a:pPr marL="88900" indent="-88900" algn="l" fontAlgn="base">
              <a:spcBef>
                <a:spcPct val="0"/>
              </a:spcBef>
              <a:spcAft>
                <a:spcPct val="0"/>
              </a:spcAft>
              <a:tabLst>
                <a:tab pos="609600" algn="l"/>
              </a:tabLst>
            </a:pPr>
            <a:r>
              <a:rPr lang="es-MX" sz="1400" b="1" u="none" dirty="0" smtClean="0">
                <a:solidFill>
                  <a:srgbClr val="003399"/>
                </a:solidFill>
              </a:rPr>
              <a:t>4.   Lanzamiento de Convocatoria: Proyectos  Conjuntos, abril/2011 (2 M$USA)</a:t>
            </a:r>
            <a:endParaRPr lang="es-MX" sz="1400" b="1" u="none" dirty="0">
              <a:solidFill>
                <a:srgbClr val="003399"/>
              </a:solidFill>
            </a:endParaRPr>
          </a:p>
        </p:txBody>
      </p:sp>
      <p:pic>
        <p:nvPicPr>
          <p:cNvPr id="11" name="Picture 2" descr="Nanotecnologia"/>
          <p:cNvPicPr>
            <a:picLocks noChangeAspect="1" noChangeArrowheads="1"/>
          </p:cNvPicPr>
          <p:nvPr/>
        </p:nvPicPr>
        <p:blipFill>
          <a:blip r:embed="rId3" cstate="screen"/>
          <a:srcRect/>
          <a:stretch>
            <a:fillRect/>
          </a:stretch>
        </p:blipFill>
        <p:spPr bwMode="auto">
          <a:xfrm>
            <a:off x="7059009" y="123826"/>
            <a:ext cx="1951641" cy="600100"/>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CMB nano.tif"/>
          <p:cNvPicPr>
            <a:picLocks noChangeAspect="1"/>
          </p:cNvPicPr>
          <p:nvPr/>
        </p:nvPicPr>
        <p:blipFill>
          <a:blip r:embed="rId4" cstate="print">
            <a:clrChange>
              <a:clrFrom>
                <a:srgbClr val="FFFFFE"/>
              </a:clrFrom>
              <a:clrTo>
                <a:srgbClr val="FFFFFE">
                  <a:alpha val="0"/>
                </a:srgbClr>
              </a:clrTo>
            </a:clrChange>
          </a:blip>
          <a:stretch>
            <a:fillRect/>
          </a:stretch>
        </p:blipFill>
        <p:spPr>
          <a:xfrm>
            <a:off x="501015" y="670560"/>
            <a:ext cx="5575935" cy="1155288"/>
          </a:xfrm>
          <a:prstGeom prst="rect">
            <a:avLst/>
          </a:prstGeom>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l="13194" t="40234" r="72251" b="42383"/>
          <a:stretch>
            <a:fillRect/>
          </a:stretch>
        </p:blipFill>
        <p:spPr bwMode="auto">
          <a:xfrm>
            <a:off x="4038600" y="4165600"/>
            <a:ext cx="3289300" cy="180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603" name="Picture 2"/>
          <p:cNvPicPr>
            <a:picLocks noChangeAspect="1" noChangeArrowheads="1"/>
          </p:cNvPicPr>
          <p:nvPr/>
        </p:nvPicPr>
        <p:blipFill>
          <a:blip r:embed="rId4" cstate="print"/>
          <a:srcRect l="27815" t="21466" r="29588" b="28024"/>
          <a:stretch>
            <a:fillRect/>
          </a:stretch>
        </p:blipFill>
        <p:spPr bwMode="auto">
          <a:xfrm>
            <a:off x="622301" y="4151313"/>
            <a:ext cx="3276600" cy="1796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604" name="Rectangle 1"/>
          <p:cNvSpPr>
            <a:spLocks noChangeArrowheads="1"/>
          </p:cNvSpPr>
          <p:nvPr/>
        </p:nvSpPr>
        <p:spPr bwMode="auto">
          <a:xfrm>
            <a:off x="560388" y="2131816"/>
            <a:ext cx="7948612" cy="1877437"/>
          </a:xfrm>
          <a:prstGeom prst="rect">
            <a:avLst/>
          </a:prstGeom>
          <a:noFill/>
          <a:ln w="9525">
            <a:noFill/>
            <a:miter lim="800000"/>
            <a:headEnd/>
            <a:tailEnd/>
          </a:ln>
          <a:effectLst>
            <a:prstShdw prst="shdw12">
              <a:srgbClr val="708688">
                <a:alpha val="50000"/>
              </a:srgbClr>
            </a:prstShdw>
          </a:effectLst>
        </p:spPr>
        <p:txBody>
          <a:bodyPr wrap="square" anchor="ctr">
            <a:spAutoFit/>
          </a:bodyPr>
          <a:lstStyle/>
          <a:p>
            <a:pPr algn="l" eaLnBrk="0" hangingPunct="0"/>
            <a:r>
              <a:rPr lang="es-ES" sz="2000" b="1" u="none" dirty="0" err="1" smtClean="0">
                <a:solidFill>
                  <a:srgbClr val="003399"/>
                </a:solidFill>
                <a:latin typeface="+mj-lt"/>
                <a:cs typeface="Arial" charset="0"/>
              </a:rPr>
              <a:t>CAMeN</a:t>
            </a:r>
            <a:endParaRPr lang="es-ES" sz="2000" b="1" u="none" dirty="0">
              <a:solidFill>
                <a:srgbClr val="003399"/>
              </a:solidFill>
              <a:latin typeface="+mj-lt"/>
              <a:cs typeface="Arial" charset="0"/>
            </a:endParaRPr>
          </a:p>
          <a:p>
            <a:pPr algn="l" eaLnBrk="0" hangingPunct="0"/>
            <a:endParaRPr lang="en-US" sz="1600" u="none" dirty="0">
              <a:solidFill>
                <a:srgbClr val="003399"/>
              </a:solidFill>
              <a:latin typeface="+mj-lt"/>
            </a:endParaRPr>
          </a:p>
          <a:p>
            <a:pPr algn="l" eaLnBrk="0" hangingPunct="0"/>
            <a:r>
              <a:rPr lang="es-ES" sz="1600" b="1" u="none" dirty="0">
                <a:solidFill>
                  <a:srgbClr val="003399"/>
                </a:solidFill>
                <a:latin typeface="+mj-lt"/>
                <a:cs typeface="Arial" charset="0"/>
              </a:rPr>
              <a:t>El Ministerio de Ciencia, Tecnología e Innovación Productiva de la República Argentina (MINCYT)</a:t>
            </a:r>
          </a:p>
          <a:p>
            <a:pPr algn="l" eaLnBrk="0" hangingPunct="0"/>
            <a:r>
              <a:rPr lang="es-ES" sz="1600" b="1" u="none" dirty="0">
                <a:solidFill>
                  <a:srgbClr val="003399"/>
                </a:solidFill>
                <a:latin typeface="+mj-lt"/>
                <a:cs typeface="Arial" charset="0"/>
              </a:rPr>
              <a:t> y el Consejo Nacional de Ciencia y Tecnología de México (CONACYT)</a:t>
            </a:r>
          </a:p>
          <a:p>
            <a:pPr algn="l" eaLnBrk="0" hangingPunct="0"/>
            <a:endParaRPr lang="es-ES" sz="1600" b="1" u="none" dirty="0">
              <a:solidFill>
                <a:srgbClr val="003399"/>
              </a:solidFill>
              <a:latin typeface="+mj-lt"/>
              <a:cs typeface="Arial" charset="0"/>
            </a:endParaRPr>
          </a:p>
          <a:p>
            <a:pPr algn="l" eaLnBrk="0" hangingPunct="0"/>
            <a:r>
              <a:rPr lang="es-ES" sz="1600" b="1" u="none" dirty="0">
                <a:solidFill>
                  <a:srgbClr val="003399"/>
                </a:solidFill>
                <a:latin typeface="+mj-lt"/>
                <a:cs typeface="Arial" charset="0"/>
              </a:rPr>
              <a:t>Firma : Abril/2011</a:t>
            </a:r>
            <a:endParaRPr lang="es-ES" sz="1600" b="1" u="none" dirty="0">
              <a:solidFill>
                <a:srgbClr val="003399"/>
              </a:solidFill>
              <a:latin typeface="+mj-lt"/>
            </a:endParaRPr>
          </a:p>
        </p:txBody>
      </p:sp>
      <p:pic>
        <p:nvPicPr>
          <p:cNvPr id="25605" name="Picture 24"/>
          <p:cNvPicPr>
            <a:picLocks noChangeAspect="1" noChangeArrowheads="1"/>
          </p:cNvPicPr>
          <p:nvPr/>
        </p:nvPicPr>
        <p:blipFill>
          <a:blip r:embed="rId5" cstate="print">
            <a:clrChange>
              <a:clrFrom>
                <a:srgbClr val="6E6F73"/>
              </a:clrFrom>
              <a:clrTo>
                <a:srgbClr val="6E6F73">
                  <a:alpha val="0"/>
                </a:srgbClr>
              </a:clrTo>
            </a:clrChange>
          </a:blip>
          <a:srcRect/>
          <a:stretch>
            <a:fillRect/>
          </a:stretch>
        </p:blipFill>
        <p:spPr bwMode="auto">
          <a:xfrm>
            <a:off x="7011987" y="127000"/>
            <a:ext cx="1979613" cy="620713"/>
          </a:xfrm>
          <a:prstGeom prst="rect">
            <a:avLst/>
          </a:prstGeom>
          <a:noFill/>
          <a:ln w="15875">
            <a:noFill/>
            <a:miter lim="800000"/>
            <a:headEnd/>
            <a:tailEnd/>
          </a:ln>
        </p:spPr>
      </p:pic>
      <p:sp>
        <p:nvSpPr>
          <p:cNvPr id="6" name="Rectangle 5"/>
          <p:cNvSpPr/>
          <p:nvPr/>
        </p:nvSpPr>
        <p:spPr>
          <a:xfrm>
            <a:off x="535987" y="801301"/>
            <a:ext cx="4947829" cy="400110"/>
          </a:xfrm>
          <a:prstGeom prst="rect">
            <a:avLst/>
          </a:prstGeom>
        </p:spPr>
        <p:txBody>
          <a:bodyPr wrap="none">
            <a:spAutoFit/>
          </a:bodyPr>
          <a:lstStyle/>
          <a:p>
            <a:pPr algn="ctr" eaLnBrk="0" hangingPunct="0"/>
            <a:r>
              <a:rPr lang="es-ES" sz="2000" u="none" dirty="0" smtClean="0">
                <a:solidFill>
                  <a:srgbClr val="C00000"/>
                </a:solidFill>
                <a:cs typeface="Arial" charset="0"/>
              </a:rPr>
              <a:t>PROTOCOLO PARA LA CREACION DE </a:t>
            </a:r>
            <a:endParaRPr lang="es-ES" sz="2000" u="none" dirty="0">
              <a:solidFill>
                <a:srgbClr val="C00000"/>
              </a:solidFill>
              <a:cs typeface="Arial" charset="0"/>
            </a:endParaRPr>
          </a:p>
        </p:txBody>
      </p:sp>
      <p:sp>
        <p:nvSpPr>
          <p:cNvPr id="7" name="Rectangle 6"/>
          <p:cNvSpPr/>
          <p:nvPr/>
        </p:nvSpPr>
        <p:spPr>
          <a:xfrm>
            <a:off x="571500" y="1089968"/>
            <a:ext cx="6731000" cy="707886"/>
          </a:xfrm>
          <a:prstGeom prst="rect">
            <a:avLst/>
          </a:prstGeom>
        </p:spPr>
        <p:txBody>
          <a:bodyPr wrap="square">
            <a:spAutoFit/>
          </a:bodyPr>
          <a:lstStyle/>
          <a:p>
            <a:pPr algn="l" eaLnBrk="0" hangingPunct="0"/>
            <a:r>
              <a:rPr lang="es-ES" sz="2000" u="none" dirty="0" smtClean="0">
                <a:solidFill>
                  <a:srgbClr val="CC0000"/>
                </a:solidFill>
                <a:cs typeface="Arial" charset="0"/>
              </a:rPr>
              <a:t>CENTRO DE NANOCIENCIA Y NANOTECNOLOGIA </a:t>
            </a:r>
            <a:endParaRPr lang="en-US" sz="2000" u="none" dirty="0" smtClean="0">
              <a:solidFill>
                <a:srgbClr val="CC0000"/>
              </a:solidFill>
            </a:endParaRPr>
          </a:p>
          <a:p>
            <a:pPr algn="l" eaLnBrk="0" hangingPunct="0"/>
            <a:r>
              <a:rPr lang="es-ES" sz="2000" u="none" dirty="0" smtClean="0">
                <a:solidFill>
                  <a:srgbClr val="CC0000"/>
                </a:solidFill>
                <a:cs typeface="Arial" charset="0"/>
              </a:rPr>
              <a:t>ARGENTINO-MEXICANO</a:t>
            </a:r>
            <a:endParaRPr lang="es-ES" sz="2000" u="none" dirty="0">
              <a:solidFill>
                <a:srgbClr val="CC0000"/>
              </a:solidFill>
              <a:cs typeface="Arial" charset="0"/>
            </a:endParaRPr>
          </a:p>
        </p:txBody>
      </p:sp>
    </p:spTree>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pnn">
            <a:hlinkClick r:id="rId3"/>
          </p:cNvPr>
          <p:cNvPicPr>
            <a:picLocks noChangeAspect="1" noChangeArrowheads="1"/>
          </p:cNvPicPr>
          <p:nvPr/>
        </p:nvPicPr>
        <p:blipFill>
          <a:blip r:embed="rId4" cstate="screen"/>
          <a:srcRect/>
          <a:stretch>
            <a:fillRect/>
          </a:stretch>
        </p:blipFill>
        <p:spPr bwMode="auto">
          <a:xfrm>
            <a:off x="633413" y="1520825"/>
            <a:ext cx="3197225" cy="1873250"/>
          </a:xfrm>
          <a:prstGeom prst="rect">
            <a:avLst/>
          </a:prstGeom>
          <a:noFill/>
          <a:ln w="9525">
            <a:noFill/>
            <a:miter lim="800000"/>
            <a:headEnd/>
            <a:tailEnd/>
          </a:ln>
        </p:spPr>
      </p:pic>
      <p:sp>
        <p:nvSpPr>
          <p:cNvPr id="45059" name="Rectangle 7"/>
          <p:cNvSpPr>
            <a:spLocks noChangeArrowheads="1"/>
          </p:cNvSpPr>
          <p:nvPr/>
        </p:nvSpPr>
        <p:spPr bwMode="auto">
          <a:xfrm>
            <a:off x="523875" y="3716338"/>
            <a:ext cx="6057900" cy="369332"/>
          </a:xfrm>
          <a:prstGeom prst="rect">
            <a:avLst/>
          </a:prstGeom>
          <a:noFill/>
          <a:ln w="9525" algn="ctr">
            <a:noFill/>
            <a:miter lim="800000"/>
            <a:headEnd/>
            <a:tailEnd/>
          </a:ln>
        </p:spPr>
        <p:txBody>
          <a:bodyPr wrap="square">
            <a:spAutoFit/>
          </a:bodyPr>
          <a:lstStyle/>
          <a:p>
            <a:pPr algn="l">
              <a:buClr>
                <a:schemeClr val="accent2"/>
              </a:buClr>
              <a:buSzPts val="1600"/>
              <a:buFont typeface="Wingdings" pitchFamily="2" charset="2"/>
              <a:buNone/>
            </a:pPr>
            <a:r>
              <a:rPr lang="es-ES" sz="1800" u="none" dirty="0" smtClean="0">
                <a:solidFill>
                  <a:schemeClr val="accent2"/>
                </a:solidFill>
              </a:rPr>
              <a:t>Coordinadores</a:t>
            </a:r>
            <a:r>
              <a:rPr lang="es-ES" sz="1800" u="none" dirty="0">
                <a:solidFill>
                  <a:schemeClr val="accent2"/>
                </a:solidFill>
              </a:rPr>
              <a:t>: J. González Hernández y Bob </a:t>
            </a:r>
            <a:r>
              <a:rPr lang="es-ES" sz="1800" u="none" dirty="0" smtClean="0">
                <a:solidFill>
                  <a:schemeClr val="accent2"/>
                </a:solidFill>
              </a:rPr>
              <a:t>Chang</a:t>
            </a:r>
            <a:endParaRPr lang="es-ES" sz="1800" u="none" dirty="0">
              <a:solidFill>
                <a:schemeClr val="accent2"/>
              </a:solidFill>
            </a:endParaRPr>
          </a:p>
        </p:txBody>
      </p:sp>
      <p:sp>
        <p:nvSpPr>
          <p:cNvPr id="45060" name="Rectangle 8"/>
          <p:cNvSpPr>
            <a:spLocks noChangeArrowheads="1"/>
          </p:cNvSpPr>
          <p:nvPr/>
        </p:nvSpPr>
        <p:spPr bwMode="auto">
          <a:xfrm>
            <a:off x="3863975" y="2546350"/>
            <a:ext cx="4367212" cy="861774"/>
          </a:xfrm>
          <a:prstGeom prst="rect">
            <a:avLst/>
          </a:prstGeom>
          <a:noFill/>
          <a:ln w="9525" algn="ctr">
            <a:noFill/>
            <a:miter lim="800000"/>
            <a:headEnd/>
            <a:tailEnd/>
          </a:ln>
        </p:spPr>
        <p:txBody>
          <a:bodyPr wrap="square">
            <a:spAutoFit/>
          </a:bodyPr>
          <a:lstStyle/>
          <a:p>
            <a:pPr algn="l"/>
            <a:r>
              <a:rPr lang="es-ES" sz="1600" u="none" dirty="0">
                <a:solidFill>
                  <a:srgbClr val="C00000"/>
                </a:solidFill>
              </a:rPr>
              <a:t>Objetivo</a:t>
            </a:r>
            <a:r>
              <a:rPr lang="es-ES" sz="1600" u="none" dirty="0">
                <a:solidFill>
                  <a:schemeClr val="accent2"/>
                </a:solidFill>
              </a:rPr>
              <a:t>: Colaborar, </a:t>
            </a:r>
            <a:r>
              <a:rPr lang="es-ES" sz="1600" u="none" dirty="0" smtClean="0">
                <a:solidFill>
                  <a:schemeClr val="accent2"/>
                </a:solidFill>
              </a:rPr>
              <a:t>compartir,</a:t>
            </a:r>
          </a:p>
          <a:p>
            <a:pPr algn="l"/>
            <a:r>
              <a:rPr lang="es-ES" sz="1600" u="none" dirty="0" smtClean="0">
                <a:solidFill>
                  <a:schemeClr val="accent2"/>
                </a:solidFill>
              </a:rPr>
              <a:t>Cofinanciar</a:t>
            </a:r>
            <a:r>
              <a:rPr lang="es-ES" sz="1600" u="none" dirty="0">
                <a:solidFill>
                  <a:schemeClr val="accent2"/>
                </a:solidFill>
              </a:rPr>
              <a:t>, formar recursos humanos, intercambio de  personal e información</a:t>
            </a:r>
          </a:p>
        </p:txBody>
      </p:sp>
      <p:sp>
        <p:nvSpPr>
          <p:cNvPr id="45062" name="Rectangle 11"/>
          <p:cNvSpPr>
            <a:spLocks noChangeArrowheads="1"/>
          </p:cNvSpPr>
          <p:nvPr/>
        </p:nvSpPr>
        <p:spPr bwMode="auto">
          <a:xfrm>
            <a:off x="504825" y="673864"/>
            <a:ext cx="6427788" cy="400110"/>
          </a:xfrm>
          <a:prstGeom prst="rect">
            <a:avLst/>
          </a:prstGeom>
          <a:noFill/>
          <a:ln w="9525" algn="ctr">
            <a:noFill/>
            <a:miter lim="800000"/>
            <a:headEnd/>
            <a:tailEnd/>
          </a:ln>
        </p:spPr>
        <p:txBody>
          <a:bodyPr wrap="square" anchor="ctr">
            <a:spAutoFit/>
          </a:bodyPr>
          <a:lstStyle/>
          <a:p>
            <a:pPr algn="l"/>
            <a:r>
              <a:rPr lang="es-ES" sz="2000" u="none" dirty="0">
                <a:solidFill>
                  <a:srgbClr val="C00000"/>
                </a:solidFill>
              </a:rPr>
              <a:t>Pan-American </a:t>
            </a:r>
            <a:r>
              <a:rPr lang="es-ES" sz="2000" u="none" dirty="0" err="1">
                <a:solidFill>
                  <a:srgbClr val="C00000"/>
                </a:solidFill>
              </a:rPr>
              <a:t>Nanotechnology</a:t>
            </a:r>
            <a:r>
              <a:rPr lang="es-ES" sz="2000" u="none" dirty="0">
                <a:solidFill>
                  <a:srgbClr val="C00000"/>
                </a:solidFill>
              </a:rPr>
              <a:t> Network (PNN)</a:t>
            </a:r>
          </a:p>
        </p:txBody>
      </p:sp>
      <p:sp>
        <p:nvSpPr>
          <p:cNvPr id="35841" name="Rectangle 1"/>
          <p:cNvSpPr>
            <a:spLocks noChangeArrowheads="1"/>
          </p:cNvSpPr>
          <p:nvPr/>
        </p:nvSpPr>
        <p:spPr bwMode="auto">
          <a:xfrm>
            <a:off x="571500" y="4552345"/>
            <a:ext cx="7381875"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57200" algn="l"/>
              </a:tabLst>
            </a:pPr>
            <a:r>
              <a:rPr kumimoji="0" lang="es-MX" sz="1600" i="0" u="none" strike="noStrike" cap="none" normalizeH="0" baseline="0" dirty="0" smtClean="0">
                <a:ln>
                  <a:noFill/>
                </a:ln>
                <a:solidFill>
                  <a:srgbClr val="003399"/>
                </a:solidFill>
                <a:effectLst/>
                <a:latin typeface="Arial" pitchFamily="34" charset="0"/>
                <a:ea typeface="Times New Roman" pitchFamily="18" charset="0"/>
                <a:cs typeface="Arial" pitchFamily="34" charset="0"/>
              </a:rPr>
              <a:t>Participación</a:t>
            </a:r>
            <a:r>
              <a:rPr kumimoji="0" lang="es-MX" sz="1600" i="0" u="none" strike="noStrike" cap="none" normalizeH="0" dirty="0" smtClean="0">
                <a:ln>
                  <a:noFill/>
                </a:ln>
                <a:solidFill>
                  <a:srgbClr val="003399"/>
                </a:solidFill>
                <a:effectLst/>
                <a:latin typeface="Arial" pitchFamily="34" charset="0"/>
                <a:ea typeface="Times New Roman" pitchFamily="18" charset="0"/>
                <a:cs typeface="Arial" pitchFamily="34" charset="0"/>
              </a:rPr>
              <a:t> en el </a:t>
            </a:r>
            <a:r>
              <a:rPr kumimoji="0" lang="es-MX" sz="1600" i="0" u="none" strike="noStrike" cap="none" normalizeH="0" baseline="0" dirty="0" smtClean="0">
                <a:ln>
                  <a:noFill/>
                </a:ln>
                <a:solidFill>
                  <a:srgbClr val="003399"/>
                </a:solidFill>
                <a:effectLst/>
                <a:latin typeface="Arial" pitchFamily="34" charset="0"/>
                <a:ea typeface="Times New Roman" pitchFamily="18" charset="0"/>
                <a:cs typeface="Arial" pitchFamily="34" charset="0"/>
              </a:rPr>
              <a:t>“</a:t>
            </a:r>
            <a:r>
              <a:rPr kumimoji="0" lang="es-MX" sz="1600" i="0" u="none" strike="noStrike" cap="none" normalizeH="0" baseline="0" dirty="0" err="1" smtClean="0">
                <a:ln>
                  <a:noFill/>
                </a:ln>
                <a:solidFill>
                  <a:srgbClr val="003399"/>
                </a:solidFill>
                <a:effectLst/>
                <a:latin typeface="Arial" pitchFamily="34" charset="0"/>
                <a:ea typeface="Times New Roman" pitchFamily="18" charset="0"/>
                <a:cs typeface="Arial" pitchFamily="34" charset="0"/>
              </a:rPr>
              <a:t>Workshop</a:t>
            </a:r>
            <a:r>
              <a:rPr kumimoji="0" lang="es-MX" sz="1600" i="0" u="none" strike="noStrike" cap="none" normalizeH="0" baseline="0" dirty="0" smtClean="0">
                <a:ln>
                  <a:noFill/>
                </a:ln>
                <a:solidFill>
                  <a:srgbClr val="003399"/>
                </a:solidFill>
                <a:effectLst/>
                <a:latin typeface="Arial" pitchFamily="34" charset="0"/>
                <a:ea typeface="Times New Roman" pitchFamily="18" charset="0"/>
                <a:cs typeface="Arial" pitchFamily="34" charset="0"/>
              </a:rPr>
              <a:t> </a:t>
            </a:r>
            <a:r>
              <a:rPr kumimoji="0" lang="es-MX" sz="1600" i="0" u="none" strike="noStrike" cap="none" normalizeH="0" baseline="0" dirty="0" err="1" smtClean="0">
                <a:ln>
                  <a:noFill/>
                </a:ln>
                <a:solidFill>
                  <a:srgbClr val="003399"/>
                </a:solidFill>
                <a:effectLst/>
                <a:latin typeface="Arial" pitchFamily="34" charset="0"/>
                <a:ea typeface="Times New Roman" pitchFamily="18" charset="0"/>
                <a:cs typeface="Arial" pitchFamily="34" charset="0"/>
              </a:rPr>
              <a:t>to</a:t>
            </a:r>
            <a:r>
              <a:rPr kumimoji="0" lang="es-MX" sz="1600" i="0" u="none" strike="noStrike" cap="none" normalizeH="0" baseline="0" dirty="0" smtClean="0">
                <a:ln>
                  <a:noFill/>
                </a:ln>
                <a:solidFill>
                  <a:srgbClr val="003399"/>
                </a:solidFill>
                <a:effectLst/>
                <a:latin typeface="Arial" pitchFamily="34" charset="0"/>
                <a:ea typeface="Times New Roman" pitchFamily="18" charset="0"/>
                <a:cs typeface="Arial" pitchFamily="34" charset="0"/>
              </a:rPr>
              <a:t> </a:t>
            </a:r>
            <a:r>
              <a:rPr kumimoji="0" lang="es-MX" sz="1600" i="0" u="none" strike="noStrike" cap="none" normalizeH="0" baseline="0" dirty="0" err="1" smtClean="0">
                <a:ln>
                  <a:noFill/>
                </a:ln>
                <a:solidFill>
                  <a:srgbClr val="003399"/>
                </a:solidFill>
                <a:effectLst/>
                <a:latin typeface="Arial" pitchFamily="34" charset="0"/>
                <a:ea typeface="Times New Roman" pitchFamily="18" charset="0"/>
                <a:cs typeface="Arial" pitchFamily="34" charset="0"/>
              </a:rPr>
              <a:t>Develop</a:t>
            </a:r>
            <a:r>
              <a:rPr kumimoji="0" lang="es-MX" sz="1600" i="0" u="none" strike="noStrike" cap="none" normalizeH="0" baseline="0" dirty="0" smtClean="0">
                <a:ln>
                  <a:noFill/>
                </a:ln>
                <a:solidFill>
                  <a:srgbClr val="003399"/>
                </a:solidFill>
                <a:effectLst/>
                <a:latin typeface="Arial" pitchFamily="34" charset="0"/>
                <a:ea typeface="Times New Roman" pitchFamily="18" charset="0"/>
                <a:cs typeface="Arial" pitchFamily="34" charset="0"/>
              </a:rPr>
              <a:t> </a:t>
            </a:r>
            <a:r>
              <a:rPr kumimoji="0" lang="es-MX" sz="1600" i="0" u="none" strike="noStrike" cap="none" normalizeH="0" baseline="0" dirty="0" err="1" smtClean="0">
                <a:ln>
                  <a:noFill/>
                </a:ln>
                <a:solidFill>
                  <a:srgbClr val="003399"/>
                </a:solidFill>
                <a:effectLst/>
                <a:latin typeface="Arial" pitchFamily="34" charset="0"/>
                <a:ea typeface="Times New Roman" pitchFamily="18" charset="0"/>
                <a:cs typeface="Arial" pitchFamily="34" charset="0"/>
              </a:rPr>
              <a:t>the</a:t>
            </a:r>
            <a:r>
              <a:rPr kumimoji="0" lang="es-MX" sz="1600" i="0" u="none" strike="noStrike" cap="none" normalizeH="0" baseline="0" dirty="0" smtClean="0">
                <a:ln>
                  <a:noFill/>
                </a:ln>
                <a:solidFill>
                  <a:srgbClr val="003399"/>
                </a:solidFill>
                <a:effectLst/>
                <a:latin typeface="Arial" pitchFamily="34" charset="0"/>
                <a:ea typeface="Times New Roman" pitchFamily="18" charset="0"/>
                <a:cs typeface="Arial" pitchFamily="34" charset="0"/>
              </a:rPr>
              <a:t> Global </a:t>
            </a:r>
            <a:r>
              <a:rPr kumimoji="0" lang="es-MX" sz="1600" i="0" u="none" strike="noStrike" cap="none" normalizeH="0" baseline="0" dirty="0" err="1" smtClean="0">
                <a:ln>
                  <a:noFill/>
                </a:ln>
                <a:solidFill>
                  <a:srgbClr val="003399"/>
                </a:solidFill>
                <a:effectLst/>
                <a:latin typeface="Arial" pitchFamily="34" charset="0"/>
                <a:ea typeface="Times New Roman" pitchFamily="18" charset="0"/>
                <a:cs typeface="Arial" pitchFamily="34" charset="0"/>
              </a:rPr>
              <a:t>Nanotechnology</a:t>
            </a:r>
            <a:r>
              <a:rPr kumimoji="0" lang="es-MX" sz="1600" i="0" u="none" strike="noStrike" cap="none" normalizeH="0" baseline="0" dirty="0" smtClean="0">
                <a:ln>
                  <a:noFill/>
                </a:ln>
                <a:solidFill>
                  <a:srgbClr val="003399"/>
                </a:solidFill>
                <a:effectLst/>
                <a:latin typeface="Arial" pitchFamily="34" charset="0"/>
                <a:ea typeface="Times New Roman" pitchFamily="18" charset="0"/>
                <a:cs typeface="Arial" pitchFamily="34" charset="0"/>
              </a:rPr>
              <a:t> Network (GNN)” en </a:t>
            </a:r>
            <a:r>
              <a:rPr kumimoji="0" lang="es-MX" sz="1600" i="0" u="none" strike="noStrike" cap="none" normalizeH="0" baseline="0" dirty="0" err="1" smtClean="0">
                <a:ln>
                  <a:noFill/>
                </a:ln>
                <a:solidFill>
                  <a:srgbClr val="003399"/>
                </a:solidFill>
                <a:effectLst/>
                <a:latin typeface="Arial" pitchFamily="34" charset="0"/>
                <a:ea typeface="Times New Roman" pitchFamily="18" charset="0"/>
                <a:cs typeface="Arial" pitchFamily="34" charset="0"/>
              </a:rPr>
              <a:t>Grenoble</a:t>
            </a:r>
            <a:r>
              <a:rPr kumimoji="0" lang="es-MX" sz="1600" i="0" u="none" strike="noStrike" cap="none" normalizeH="0" baseline="0" dirty="0" smtClean="0">
                <a:ln>
                  <a:noFill/>
                </a:ln>
                <a:solidFill>
                  <a:srgbClr val="003399"/>
                </a:solidFill>
                <a:effectLst/>
                <a:latin typeface="Arial" pitchFamily="34" charset="0"/>
                <a:ea typeface="Times New Roman" pitchFamily="18" charset="0"/>
                <a:cs typeface="Arial" pitchFamily="34" charset="0"/>
              </a:rPr>
              <a:t>,</a:t>
            </a:r>
            <a:r>
              <a:rPr kumimoji="0" lang="es-MX" sz="1600" i="0" u="none" strike="noStrike" cap="none" normalizeH="0" dirty="0" smtClean="0">
                <a:ln>
                  <a:noFill/>
                </a:ln>
                <a:solidFill>
                  <a:srgbClr val="003399"/>
                </a:solidFill>
                <a:effectLst/>
                <a:latin typeface="Arial" pitchFamily="34" charset="0"/>
                <a:ea typeface="Times New Roman" pitchFamily="18" charset="0"/>
                <a:cs typeface="Arial" pitchFamily="34" charset="0"/>
              </a:rPr>
              <a:t> organizado </a:t>
            </a:r>
            <a:r>
              <a:rPr kumimoji="0" lang="es-MX" sz="1600" i="0" u="none" strike="noStrike" cap="none" normalizeH="0" baseline="0" dirty="0" smtClean="0">
                <a:ln>
                  <a:noFill/>
                </a:ln>
                <a:solidFill>
                  <a:srgbClr val="003399"/>
                </a:solidFill>
                <a:effectLst/>
                <a:latin typeface="Arial" pitchFamily="34" charset="0"/>
                <a:ea typeface="Times New Roman" pitchFamily="18" charset="0"/>
                <a:cs typeface="Arial" pitchFamily="34" charset="0"/>
              </a:rPr>
              <a:t>de manera conjunta por UE, EEUU y Asia</a:t>
            </a:r>
          </a:p>
          <a:p>
            <a:pPr marL="0" marR="0" lvl="0" indent="0" algn="just" defTabSz="914400" rtl="0" eaLnBrk="1" fontAlgn="base" latinLnBrk="0" hangingPunct="1">
              <a:lnSpc>
                <a:spcPct val="100000"/>
              </a:lnSpc>
              <a:spcBef>
                <a:spcPct val="0"/>
              </a:spcBef>
              <a:spcAft>
                <a:spcPct val="0"/>
              </a:spcAft>
              <a:buClrTx/>
              <a:buSzTx/>
              <a:tabLst>
                <a:tab pos="457200" algn="l"/>
              </a:tabLst>
            </a:pPr>
            <a:endParaRPr kumimoji="0" lang="es-MX" sz="1600" i="0" u="none" strike="noStrike" cap="none" normalizeH="0" baseline="0" dirty="0" smtClean="0">
              <a:ln>
                <a:noFill/>
              </a:ln>
              <a:solidFill>
                <a:srgbClr val="003399"/>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tabLst>
                <a:tab pos="457200" algn="l"/>
              </a:tabLst>
            </a:pPr>
            <a:r>
              <a:rPr lang="es-MX" sz="1600" u="none" dirty="0" smtClean="0">
                <a:solidFill>
                  <a:srgbClr val="C00000"/>
                </a:solidFill>
              </a:rPr>
              <a:t>Objetivo</a:t>
            </a:r>
            <a:r>
              <a:rPr kumimoji="0" lang="es-MX" sz="160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es-MX" sz="1600" i="0" u="none" strike="noStrike" cap="none" normalizeH="0" baseline="0" dirty="0" smtClean="0">
                <a:ln>
                  <a:noFill/>
                </a:ln>
                <a:solidFill>
                  <a:srgbClr val="003399"/>
                </a:solidFill>
                <a:effectLst/>
                <a:latin typeface="Arial" pitchFamily="34" charset="0"/>
                <a:ea typeface="Times New Roman" pitchFamily="18" charset="0"/>
                <a:cs typeface="Arial" pitchFamily="34" charset="0"/>
              </a:rPr>
              <a:t>Identificar iniciativas conjuntas en las áreas de investigación, educación y </a:t>
            </a:r>
            <a:r>
              <a:rPr kumimoji="0" lang="es-MX" sz="1600" i="0" u="none" strike="noStrike" cap="none" normalizeH="0" baseline="0" dirty="0" err="1" smtClean="0">
                <a:ln>
                  <a:noFill/>
                </a:ln>
                <a:solidFill>
                  <a:srgbClr val="003399"/>
                </a:solidFill>
                <a:effectLst/>
                <a:latin typeface="Arial" pitchFamily="34" charset="0"/>
                <a:ea typeface="Times New Roman" pitchFamily="18" charset="0"/>
                <a:cs typeface="Arial" pitchFamily="34" charset="0"/>
              </a:rPr>
              <a:t>ciber</a:t>
            </a:r>
            <a:r>
              <a:rPr kumimoji="0" lang="es-MX" sz="1600" i="0" u="none" strike="noStrike" cap="none" normalizeH="0" baseline="0" dirty="0" smtClean="0">
                <a:ln>
                  <a:noFill/>
                </a:ln>
                <a:solidFill>
                  <a:srgbClr val="003399"/>
                </a:solidFill>
                <a:effectLst/>
                <a:latin typeface="Arial" pitchFamily="34" charset="0"/>
                <a:ea typeface="Times New Roman" pitchFamily="18" charset="0"/>
                <a:cs typeface="Arial" pitchFamily="34" charset="0"/>
              </a:rPr>
              <a:t>-infraestructura. </a:t>
            </a:r>
            <a:endParaRPr kumimoji="0" lang="es-MX" sz="1600" i="0" u="none" strike="noStrike" cap="none" normalizeH="0" baseline="0" dirty="0" smtClean="0">
              <a:ln>
                <a:noFill/>
              </a:ln>
              <a:solidFill>
                <a:srgbClr val="003399"/>
              </a:solidFill>
              <a:effectLst/>
              <a:latin typeface="Arial" pitchFamily="34" charset="0"/>
            </a:endParaRPr>
          </a:p>
        </p:txBody>
      </p:sp>
      <p:pic>
        <p:nvPicPr>
          <p:cNvPr id="10" name="Picture 2" descr="Nanotecnologia"/>
          <p:cNvPicPr>
            <a:picLocks noChangeAspect="1" noChangeArrowheads="1"/>
          </p:cNvPicPr>
          <p:nvPr/>
        </p:nvPicPr>
        <p:blipFill>
          <a:blip r:embed="rId5" cstate="screen"/>
          <a:srcRect/>
          <a:stretch>
            <a:fillRect/>
          </a:stretch>
        </p:blipFill>
        <p:spPr bwMode="auto">
          <a:xfrm>
            <a:off x="7059009" y="123826"/>
            <a:ext cx="1951641" cy="600100"/>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nvSpPr>
        <p:spPr>
          <a:xfrm>
            <a:off x="568730" y="4049326"/>
            <a:ext cx="5250155" cy="338554"/>
          </a:xfrm>
          <a:prstGeom prst="rect">
            <a:avLst/>
          </a:prstGeom>
        </p:spPr>
        <p:txBody>
          <a:bodyPr wrap="none">
            <a:spAutoFit/>
          </a:bodyPr>
          <a:lstStyle/>
          <a:p>
            <a:pPr algn="l">
              <a:buClr>
                <a:schemeClr val="accent2"/>
              </a:buClr>
              <a:buSzPts val="1600"/>
              <a:buFont typeface="Wingdings" pitchFamily="2" charset="2"/>
              <a:buNone/>
            </a:pPr>
            <a:r>
              <a:rPr lang="es-ES" sz="1600" u="none" dirty="0" smtClean="0">
                <a:solidFill>
                  <a:srgbClr val="A50021"/>
                </a:solidFill>
              </a:rPr>
              <a:t>Afiliados “Global </a:t>
            </a:r>
            <a:r>
              <a:rPr lang="es-ES" sz="1600" u="none" dirty="0" err="1" smtClean="0">
                <a:solidFill>
                  <a:srgbClr val="A50021"/>
                </a:solidFill>
              </a:rPr>
              <a:t>Nanotechnology</a:t>
            </a:r>
            <a:r>
              <a:rPr lang="es-ES" sz="1600" u="none" dirty="0" smtClean="0">
                <a:solidFill>
                  <a:srgbClr val="A50021"/>
                </a:solidFill>
              </a:rPr>
              <a:t> Network (GNN)”. </a:t>
            </a:r>
            <a:endParaRPr lang="es-ES" sz="1600" u="none" dirty="0">
              <a:solidFill>
                <a:srgbClr val="A50021"/>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301093" y="1302480"/>
            <a:ext cx="1918282" cy="2523768"/>
          </a:xfrm>
          <a:prstGeom prst="rect">
            <a:avLst/>
          </a:prstGeom>
          <a:noFill/>
          <a:ln w="9525">
            <a:noFill/>
            <a:miter lim="800000"/>
            <a:headEnd/>
            <a:tailEnd/>
          </a:ln>
        </p:spPr>
        <p:txBody>
          <a:bodyPr wrap="none">
            <a:spAutoFit/>
          </a:bodyPr>
          <a:lstStyle/>
          <a:p>
            <a:pPr algn="l"/>
            <a:r>
              <a:rPr lang="es-MX" sz="1400" b="1" u="none" dirty="0" smtClean="0">
                <a:solidFill>
                  <a:srgbClr val="C00000"/>
                </a:solidFill>
                <a:latin typeface="+mn-lt"/>
              </a:rPr>
              <a:t>Instituciones: </a:t>
            </a:r>
          </a:p>
          <a:p>
            <a:pPr lvl="1" algn="l">
              <a:buFontTx/>
              <a:buChar char="•"/>
            </a:pPr>
            <a:r>
              <a:rPr lang="es-MX" b="1" u="none" dirty="0" smtClean="0">
                <a:solidFill>
                  <a:schemeClr val="accent6"/>
                </a:solidFill>
                <a:latin typeface="+mn-lt"/>
              </a:rPr>
              <a:t>UACH</a:t>
            </a:r>
          </a:p>
          <a:p>
            <a:pPr lvl="1" algn="l">
              <a:buFontTx/>
              <a:buChar char="•"/>
            </a:pPr>
            <a:r>
              <a:rPr lang="es-MX" b="1" u="none" dirty="0" smtClean="0">
                <a:solidFill>
                  <a:schemeClr val="accent6"/>
                </a:solidFill>
                <a:latin typeface="+mn-lt"/>
              </a:rPr>
              <a:t> UACJ</a:t>
            </a:r>
          </a:p>
          <a:p>
            <a:pPr lvl="1" algn="l">
              <a:buFontTx/>
              <a:buChar char="•"/>
            </a:pPr>
            <a:r>
              <a:rPr lang="es-MX" b="1" u="none" dirty="0" smtClean="0">
                <a:solidFill>
                  <a:schemeClr val="accent6"/>
                </a:solidFill>
                <a:latin typeface="+mn-lt"/>
              </a:rPr>
              <a:t> UANL</a:t>
            </a:r>
          </a:p>
          <a:p>
            <a:pPr lvl="1" algn="l">
              <a:buFontTx/>
              <a:buChar char="•"/>
            </a:pPr>
            <a:r>
              <a:rPr lang="es-MX" b="1" u="none" dirty="0" smtClean="0">
                <a:solidFill>
                  <a:schemeClr val="accent6"/>
                </a:solidFill>
                <a:latin typeface="+mn-lt"/>
              </a:rPr>
              <a:t> CIQA</a:t>
            </a:r>
          </a:p>
          <a:p>
            <a:pPr lvl="1" algn="l">
              <a:buFontTx/>
              <a:buChar char="•"/>
            </a:pPr>
            <a:r>
              <a:rPr lang="es-MX" b="1" u="none" dirty="0" smtClean="0">
                <a:solidFill>
                  <a:schemeClr val="accent6"/>
                </a:solidFill>
                <a:latin typeface="+mn-lt"/>
              </a:rPr>
              <a:t> CINVESTAV-</a:t>
            </a:r>
            <a:r>
              <a:rPr lang="es-MX" b="1" u="none" dirty="0" err="1" smtClean="0">
                <a:solidFill>
                  <a:schemeClr val="accent6"/>
                </a:solidFill>
                <a:latin typeface="+mn-lt"/>
              </a:rPr>
              <a:t>Qro</a:t>
            </a:r>
            <a:endParaRPr lang="es-MX" b="1" u="none" dirty="0" smtClean="0">
              <a:solidFill>
                <a:schemeClr val="accent6"/>
              </a:solidFill>
              <a:latin typeface="+mn-lt"/>
            </a:endParaRPr>
          </a:p>
          <a:p>
            <a:pPr lvl="1" algn="l">
              <a:buFontTx/>
              <a:buChar char="•"/>
            </a:pPr>
            <a:r>
              <a:rPr lang="es-MX" b="1" u="none" dirty="0" smtClean="0">
                <a:solidFill>
                  <a:schemeClr val="accent6"/>
                </a:solidFill>
                <a:latin typeface="+mn-lt"/>
              </a:rPr>
              <a:t> IIM-UNAM</a:t>
            </a:r>
          </a:p>
          <a:p>
            <a:pPr lvl="1" algn="l">
              <a:buFontTx/>
              <a:buChar char="•"/>
            </a:pPr>
            <a:r>
              <a:rPr lang="es-MX" b="1" u="none" dirty="0" smtClean="0">
                <a:solidFill>
                  <a:schemeClr val="accent6"/>
                </a:solidFill>
                <a:latin typeface="+mn-lt"/>
              </a:rPr>
              <a:t> CFATA</a:t>
            </a:r>
          </a:p>
          <a:p>
            <a:pPr lvl="1" algn="l">
              <a:buFontTx/>
              <a:buChar char="•"/>
            </a:pPr>
            <a:r>
              <a:rPr lang="es-MX" b="1" u="none" dirty="0" smtClean="0">
                <a:solidFill>
                  <a:schemeClr val="accent6"/>
                </a:solidFill>
                <a:latin typeface="+mn-lt"/>
              </a:rPr>
              <a:t> </a:t>
            </a:r>
            <a:r>
              <a:rPr lang="es-MX" b="1" u="none" dirty="0" err="1" smtClean="0">
                <a:solidFill>
                  <a:schemeClr val="accent6"/>
                </a:solidFill>
                <a:latin typeface="+mn-lt"/>
              </a:rPr>
              <a:t>CNyN</a:t>
            </a:r>
            <a:endParaRPr lang="es-MX" b="1" u="none" dirty="0" smtClean="0">
              <a:solidFill>
                <a:schemeClr val="accent6"/>
              </a:solidFill>
              <a:latin typeface="+mn-lt"/>
            </a:endParaRPr>
          </a:p>
          <a:p>
            <a:pPr lvl="1" algn="l">
              <a:buFontTx/>
              <a:buChar char="•"/>
            </a:pPr>
            <a:r>
              <a:rPr lang="es-MX" b="1" u="none" dirty="0" smtClean="0">
                <a:solidFill>
                  <a:schemeClr val="accent6"/>
                </a:solidFill>
                <a:latin typeface="+mn-lt"/>
              </a:rPr>
              <a:t> UAZ</a:t>
            </a:r>
          </a:p>
          <a:p>
            <a:pPr lvl="1" algn="l">
              <a:buFontTx/>
              <a:buChar char="•"/>
            </a:pPr>
            <a:r>
              <a:rPr lang="es-MX" b="1" u="none" dirty="0" smtClean="0">
                <a:solidFill>
                  <a:schemeClr val="accent6"/>
                </a:solidFill>
                <a:latin typeface="+mn-lt"/>
              </a:rPr>
              <a:t> UAS</a:t>
            </a:r>
          </a:p>
          <a:p>
            <a:pPr lvl="1" algn="l">
              <a:buFontTx/>
              <a:buChar char="•"/>
            </a:pPr>
            <a:r>
              <a:rPr lang="es-MX" b="1" u="none" dirty="0" smtClean="0">
                <a:solidFill>
                  <a:schemeClr val="accent6"/>
                </a:solidFill>
                <a:latin typeface="+mn-lt"/>
              </a:rPr>
              <a:t> </a:t>
            </a:r>
            <a:r>
              <a:rPr lang="es-MX" b="1" u="none" dirty="0" err="1" smtClean="0">
                <a:solidFill>
                  <a:schemeClr val="accent6"/>
                </a:solidFill>
                <a:latin typeface="+mn-lt"/>
              </a:rPr>
              <a:t>IPICyT</a:t>
            </a:r>
            <a:endParaRPr lang="es-MX" b="1" u="none" dirty="0" smtClean="0">
              <a:solidFill>
                <a:schemeClr val="accent6"/>
              </a:solidFill>
              <a:latin typeface="+mn-lt"/>
            </a:endParaRPr>
          </a:p>
          <a:p>
            <a:pPr lvl="1" algn="l">
              <a:buFontTx/>
              <a:buChar char="•"/>
            </a:pPr>
            <a:r>
              <a:rPr lang="es-MX" b="1" u="none" dirty="0" smtClean="0">
                <a:solidFill>
                  <a:schemeClr val="accent6"/>
                </a:solidFill>
                <a:latin typeface="+mn-lt"/>
              </a:rPr>
              <a:t> UASP</a:t>
            </a:r>
            <a:endParaRPr lang="es-ES" b="1" u="none" dirty="0">
              <a:solidFill>
                <a:schemeClr val="accent6"/>
              </a:solidFill>
              <a:latin typeface="+mn-lt"/>
            </a:endParaRPr>
          </a:p>
        </p:txBody>
      </p:sp>
      <p:sp>
        <p:nvSpPr>
          <p:cNvPr id="17" name="Text Box 4"/>
          <p:cNvSpPr txBox="1">
            <a:spLocks noChangeArrowheads="1"/>
          </p:cNvSpPr>
          <p:nvPr/>
        </p:nvSpPr>
        <p:spPr bwMode="auto">
          <a:xfrm>
            <a:off x="343885" y="873769"/>
            <a:ext cx="5241925" cy="338554"/>
          </a:xfrm>
          <a:prstGeom prst="rect">
            <a:avLst/>
          </a:prstGeom>
          <a:noFill/>
          <a:ln w="9525">
            <a:noFill/>
            <a:miter lim="800000"/>
            <a:headEnd/>
            <a:tailEnd/>
          </a:ln>
        </p:spPr>
        <p:txBody>
          <a:bodyPr wrap="square">
            <a:spAutoFit/>
          </a:bodyPr>
          <a:lstStyle/>
          <a:p>
            <a:pPr algn="l"/>
            <a:r>
              <a:rPr lang="es-MX" sz="1600" u="none" dirty="0" smtClean="0">
                <a:solidFill>
                  <a:srgbClr val="C00000"/>
                </a:solidFill>
              </a:rPr>
              <a:t>Usuarios </a:t>
            </a:r>
            <a:endParaRPr lang="es-ES" sz="1600" u="none" dirty="0">
              <a:solidFill>
                <a:srgbClr val="C00000"/>
              </a:solidFill>
            </a:endParaRPr>
          </a:p>
        </p:txBody>
      </p:sp>
      <p:sp>
        <p:nvSpPr>
          <p:cNvPr id="19" name="Text Box 3"/>
          <p:cNvSpPr txBox="1">
            <a:spLocks noChangeArrowheads="1"/>
          </p:cNvSpPr>
          <p:nvPr/>
        </p:nvSpPr>
        <p:spPr bwMode="auto">
          <a:xfrm>
            <a:off x="404813" y="4252514"/>
            <a:ext cx="5586412" cy="830997"/>
          </a:xfrm>
          <a:prstGeom prst="rect">
            <a:avLst/>
          </a:prstGeom>
          <a:noFill/>
          <a:ln w="9525" algn="ctr">
            <a:noFill/>
            <a:miter lim="800000"/>
            <a:headEnd/>
            <a:tailEnd/>
          </a:ln>
          <a:effectLst/>
        </p:spPr>
        <p:txBody>
          <a:bodyPr wrap="square">
            <a:spAutoFit/>
          </a:bodyPr>
          <a:lstStyle/>
          <a:p>
            <a:pPr marL="342900" indent="-342900" algn="l">
              <a:buFontTx/>
              <a:buChar char="•"/>
              <a:defRPr/>
            </a:pPr>
            <a:r>
              <a:rPr lang="es-ES" u="none" dirty="0">
                <a:solidFill>
                  <a:srgbClr val="003399"/>
                </a:solidFill>
                <a:latin typeface="Arial" charset="0"/>
              </a:rPr>
              <a:t> </a:t>
            </a:r>
            <a:r>
              <a:rPr lang="es-MX" u="none" dirty="0">
                <a:solidFill>
                  <a:srgbClr val="003399"/>
                </a:solidFill>
                <a:latin typeface="Arial" charset="0"/>
              </a:rPr>
              <a:t>Universidad Estatal de Arizona (ASU) </a:t>
            </a:r>
          </a:p>
          <a:p>
            <a:pPr marL="342900" indent="-342900" algn="l">
              <a:buFontTx/>
              <a:buChar char="•"/>
              <a:defRPr/>
            </a:pPr>
            <a:r>
              <a:rPr lang="es-ES" u="none" dirty="0">
                <a:solidFill>
                  <a:srgbClr val="003399"/>
                </a:solidFill>
                <a:latin typeface="Arial" charset="0"/>
              </a:rPr>
              <a:t> Universidad de Texas en Austin </a:t>
            </a:r>
          </a:p>
          <a:p>
            <a:pPr marL="342900" indent="-342900" algn="l">
              <a:buFontTx/>
              <a:buChar char="•"/>
              <a:defRPr/>
            </a:pPr>
            <a:r>
              <a:rPr lang="es-ES" u="none" dirty="0">
                <a:solidFill>
                  <a:srgbClr val="003399"/>
                </a:solidFill>
                <a:latin typeface="Arial" charset="0"/>
              </a:rPr>
              <a:t> Universidad del Estado de Nueva York (SUNY) en </a:t>
            </a:r>
            <a:r>
              <a:rPr lang="es-ES" u="none" dirty="0" err="1">
                <a:solidFill>
                  <a:srgbClr val="003399"/>
                </a:solidFill>
                <a:latin typeface="Arial" charset="0"/>
              </a:rPr>
              <a:t>Albany</a:t>
            </a:r>
            <a:r>
              <a:rPr lang="es-ES" u="none" dirty="0">
                <a:solidFill>
                  <a:srgbClr val="003399"/>
                </a:solidFill>
                <a:latin typeface="Arial" charset="0"/>
              </a:rPr>
              <a:t>  </a:t>
            </a:r>
          </a:p>
          <a:p>
            <a:pPr marL="342900" indent="-342900" algn="l">
              <a:buFontTx/>
              <a:buChar char="•"/>
              <a:defRPr/>
            </a:pPr>
            <a:r>
              <a:rPr lang="en-US" u="none" dirty="0">
                <a:solidFill>
                  <a:srgbClr val="003399"/>
                </a:solidFill>
                <a:latin typeface="Arial" charset="0"/>
              </a:rPr>
              <a:t> Center for Integrated </a:t>
            </a:r>
            <a:r>
              <a:rPr lang="en-US" u="none" dirty="0" err="1">
                <a:solidFill>
                  <a:srgbClr val="003399"/>
                </a:solidFill>
                <a:latin typeface="Arial" charset="0"/>
              </a:rPr>
              <a:t>Nano</a:t>
            </a:r>
            <a:r>
              <a:rPr lang="en-US" u="none" dirty="0">
                <a:solidFill>
                  <a:srgbClr val="003399"/>
                </a:solidFill>
                <a:latin typeface="Arial" charset="0"/>
              </a:rPr>
              <a:t> Technologies (CINT) en </a:t>
            </a:r>
            <a:r>
              <a:rPr lang="es-ES" u="none" dirty="0">
                <a:solidFill>
                  <a:srgbClr val="003399"/>
                </a:solidFill>
                <a:latin typeface="Arial" charset="0"/>
              </a:rPr>
              <a:t>Albuquerque </a:t>
            </a:r>
            <a:r>
              <a:rPr lang="es-ES" u="none" dirty="0" smtClean="0">
                <a:solidFill>
                  <a:srgbClr val="003399"/>
                </a:solidFill>
                <a:latin typeface="Arial" charset="0"/>
              </a:rPr>
              <a:t>NM</a:t>
            </a:r>
            <a:r>
              <a:rPr lang="es-MX" u="none" dirty="0" smtClean="0">
                <a:solidFill>
                  <a:srgbClr val="003399"/>
                </a:solidFill>
                <a:latin typeface="Arial" charset="0"/>
              </a:rPr>
              <a:t> </a:t>
            </a:r>
            <a:endParaRPr lang="es-MX" u="none" dirty="0">
              <a:solidFill>
                <a:srgbClr val="003399"/>
              </a:solidFill>
              <a:latin typeface="Arial" charset="0"/>
            </a:endParaRPr>
          </a:p>
        </p:txBody>
      </p:sp>
      <p:sp>
        <p:nvSpPr>
          <p:cNvPr id="20" name="Text Box 4"/>
          <p:cNvSpPr txBox="1">
            <a:spLocks noChangeArrowheads="1"/>
          </p:cNvSpPr>
          <p:nvPr/>
        </p:nvSpPr>
        <p:spPr bwMode="auto">
          <a:xfrm>
            <a:off x="385763" y="5119687"/>
            <a:ext cx="6757987" cy="1569660"/>
          </a:xfrm>
          <a:prstGeom prst="rect">
            <a:avLst/>
          </a:prstGeom>
          <a:noFill/>
          <a:ln w="9525" algn="ctr">
            <a:noFill/>
            <a:miter lim="800000"/>
            <a:headEnd/>
            <a:tailEnd/>
          </a:ln>
          <a:effectLst/>
        </p:spPr>
        <p:txBody>
          <a:bodyPr wrap="square">
            <a:spAutoFit/>
          </a:bodyPr>
          <a:lstStyle/>
          <a:p>
            <a:pPr algn="l">
              <a:defRPr/>
            </a:pPr>
            <a:r>
              <a:rPr lang="es-MX" u="none" dirty="0">
                <a:solidFill>
                  <a:srgbClr val="003399"/>
                </a:solidFill>
                <a:latin typeface="Arial" charset="0"/>
              </a:rPr>
              <a:t>Se firmaron dos acuerdos de intención de uso del Microscopio Electrónico de Transmisión </a:t>
            </a:r>
            <a:r>
              <a:rPr lang="es-ES" u="none" dirty="0">
                <a:solidFill>
                  <a:srgbClr val="003399"/>
                </a:solidFill>
                <a:latin typeface="Arial" charset="0"/>
              </a:rPr>
              <a:t>JEOL, modelo 2200FS para comprar tiempo del microscopio:</a:t>
            </a:r>
          </a:p>
          <a:p>
            <a:pPr algn="l">
              <a:defRPr/>
            </a:pPr>
            <a:endParaRPr lang="es-ES" u="none" dirty="0">
              <a:solidFill>
                <a:srgbClr val="003399"/>
              </a:solidFill>
              <a:latin typeface="Arial" charset="0"/>
            </a:endParaRPr>
          </a:p>
          <a:p>
            <a:pPr lvl="1" algn="l">
              <a:defRPr/>
            </a:pPr>
            <a:r>
              <a:rPr lang="es-MX" u="none" dirty="0" smtClean="0">
                <a:solidFill>
                  <a:srgbClr val="003399"/>
                </a:solidFill>
                <a:latin typeface="Arial" charset="0"/>
                <a:sym typeface="Wingdings" pitchFamily="2" charset="2"/>
              </a:rPr>
              <a:t> </a:t>
            </a:r>
            <a:r>
              <a:rPr lang="es-MX" u="none" dirty="0">
                <a:solidFill>
                  <a:srgbClr val="003399"/>
                </a:solidFill>
                <a:latin typeface="Arial" charset="0"/>
              </a:rPr>
              <a:t>Universidad Estatal de Arizona (ASU) </a:t>
            </a:r>
          </a:p>
          <a:p>
            <a:pPr lvl="1" algn="l">
              <a:defRPr/>
            </a:pPr>
            <a:r>
              <a:rPr lang="es-MX" u="none" dirty="0" smtClean="0">
                <a:solidFill>
                  <a:srgbClr val="003399"/>
                </a:solidFill>
                <a:latin typeface="Arial" charset="0"/>
                <a:sym typeface="Wingdings" pitchFamily="2" charset="2"/>
              </a:rPr>
              <a:t></a:t>
            </a:r>
            <a:r>
              <a:rPr lang="es-MX" u="none" dirty="0" smtClean="0">
                <a:solidFill>
                  <a:srgbClr val="003399"/>
                </a:solidFill>
                <a:latin typeface="Arial" charset="0"/>
              </a:rPr>
              <a:t> </a:t>
            </a:r>
            <a:r>
              <a:rPr lang="es-MX" u="none" dirty="0">
                <a:solidFill>
                  <a:srgbClr val="003399"/>
                </a:solidFill>
                <a:latin typeface="Arial" charset="0"/>
              </a:rPr>
              <a:t>U</a:t>
            </a:r>
            <a:r>
              <a:rPr lang="es-ES" u="none" dirty="0" err="1">
                <a:solidFill>
                  <a:srgbClr val="003399"/>
                </a:solidFill>
                <a:latin typeface="Arial" charset="0"/>
              </a:rPr>
              <a:t>niversidad</a:t>
            </a:r>
            <a:r>
              <a:rPr lang="es-ES" u="none" dirty="0">
                <a:solidFill>
                  <a:srgbClr val="003399"/>
                </a:solidFill>
                <a:latin typeface="Arial" charset="0"/>
              </a:rPr>
              <a:t> de Texas en Austin </a:t>
            </a:r>
          </a:p>
          <a:p>
            <a:pPr algn="l">
              <a:defRPr/>
            </a:pPr>
            <a:endParaRPr lang="es-ES" u="none" dirty="0">
              <a:solidFill>
                <a:srgbClr val="003399"/>
              </a:solidFill>
              <a:latin typeface="Arial" charset="0"/>
            </a:endParaRPr>
          </a:p>
          <a:p>
            <a:pPr algn="l">
              <a:defRPr/>
            </a:pPr>
            <a:r>
              <a:rPr lang="es-ES" u="none" dirty="0">
                <a:solidFill>
                  <a:srgbClr val="003399"/>
                </a:solidFill>
                <a:latin typeface="Arial" charset="0"/>
              </a:rPr>
              <a:t>Los ingresos por este concepto se aplicarían a cubrir en parte, el monto de mantenimiento que el CIMAV debe pagar anualmente por el equipo</a:t>
            </a:r>
          </a:p>
        </p:txBody>
      </p:sp>
      <p:sp>
        <p:nvSpPr>
          <p:cNvPr id="21" name="20 CuadroTexto"/>
          <p:cNvSpPr txBox="1"/>
          <p:nvPr/>
        </p:nvSpPr>
        <p:spPr>
          <a:xfrm>
            <a:off x="314325" y="3798489"/>
            <a:ext cx="5095875" cy="338554"/>
          </a:xfrm>
          <a:prstGeom prst="rect">
            <a:avLst/>
          </a:prstGeom>
          <a:noFill/>
        </p:spPr>
        <p:txBody>
          <a:bodyPr wrap="square" rtlCol="0">
            <a:spAutoFit/>
          </a:bodyPr>
          <a:lstStyle/>
          <a:p>
            <a:pPr algn="l"/>
            <a:r>
              <a:rPr lang="es-MX" sz="1600" b="1" u="none" dirty="0" smtClean="0">
                <a:solidFill>
                  <a:srgbClr val="C00000"/>
                </a:solidFill>
                <a:latin typeface="Arial" pitchFamily="34" charset="0"/>
              </a:rPr>
              <a:t>Convenios con Instituciones Internacionales </a:t>
            </a:r>
          </a:p>
        </p:txBody>
      </p:sp>
      <p:sp>
        <p:nvSpPr>
          <p:cNvPr id="22" name="21 Rectángulo"/>
          <p:cNvSpPr/>
          <p:nvPr/>
        </p:nvSpPr>
        <p:spPr>
          <a:xfrm>
            <a:off x="2514167" y="1281609"/>
            <a:ext cx="2781733" cy="2554545"/>
          </a:xfrm>
          <a:prstGeom prst="rect">
            <a:avLst/>
          </a:prstGeom>
        </p:spPr>
        <p:txBody>
          <a:bodyPr wrap="square">
            <a:spAutoFit/>
          </a:bodyPr>
          <a:lstStyle/>
          <a:p>
            <a:pPr marL="95250" indent="-95250" algn="l"/>
            <a:r>
              <a:rPr lang="es-MX" sz="1400" u="none" dirty="0" smtClean="0">
                <a:solidFill>
                  <a:srgbClr val="C00000"/>
                </a:solidFill>
                <a:latin typeface="+mn-lt"/>
              </a:rPr>
              <a:t>Empresas:</a:t>
            </a:r>
          </a:p>
          <a:p>
            <a:pPr marL="95250" indent="-95250" algn="l">
              <a:buFont typeface="Arial" pitchFamily="34" charset="0"/>
              <a:buChar char="•"/>
            </a:pPr>
            <a:r>
              <a:rPr lang="es-MX" b="1" u="none" dirty="0" err="1" smtClean="0">
                <a:solidFill>
                  <a:srgbClr val="003399"/>
                </a:solidFill>
                <a:latin typeface="+mn-lt"/>
              </a:rPr>
              <a:t>Tenaris</a:t>
            </a:r>
            <a:r>
              <a:rPr lang="es-MX" b="1" u="none" dirty="0" smtClean="0">
                <a:solidFill>
                  <a:srgbClr val="003399"/>
                </a:solidFill>
                <a:latin typeface="+mn-lt"/>
              </a:rPr>
              <a:t> </a:t>
            </a:r>
            <a:r>
              <a:rPr lang="es-MX" b="1" u="none" dirty="0" err="1" smtClean="0">
                <a:solidFill>
                  <a:srgbClr val="003399"/>
                </a:solidFill>
                <a:latin typeface="+mn-lt"/>
              </a:rPr>
              <a:t>Tamsa</a:t>
            </a:r>
            <a:endParaRPr lang="es-MX" b="1" u="none" dirty="0" smtClean="0">
              <a:solidFill>
                <a:srgbClr val="003399"/>
              </a:solidFill>
              <a:latin typeface="+mn-lt"/>
            </a:endParaRPr>
          </a:p>
          <a:p>
            <a:pPr marL="95250" indent="-95250" algn="l">
              <a:buFont typeface="Arial" pitchFamily="34" charset="0"/>
              <a:buChar char="•"/>
            </a:pPr>
            <a:r>
              <a:rPr lang="es-MX" b="1" u="none" dirty="0" err="1" smtClean="0">
                <a:solidFill>
                  <a:srgbClr val="003399"/>
                </a:solidFill>
                <a:latin typeface="+mn-lt"/>
              </a:rPr>
              <a:t>Sofi</a:t>
            </a:r>
            <a:endParaRPr lang="es-MX" b="1" u="none" dirty="0" smtClean="0">
              <a:solidFill>
                <a:srgbClr val="003399"/>
              </a:solidFill>
              <a:latin typeface="+mn-lt"/>
            </a:endParaRPr>
          </a:p>
          <a:p>
            <a:pPr marL="95250" indent="-95250" algn="l">
              <a:buFont typeface="Arial" pitchFamily="34" charset="0"/>
              <a:buChar char="•"/>
            </a:pPr>
            <a:r>
              <a:rPr lang="es-MX" b="1" u="none" dirty="0" err="1" smtClean="0">
                <a:solidFill>
                  <a:srgbClr val="003399"/>
                </a:solidFill>
                <a:latin typeface="+mn-lt"/>
              </a:rPr>
              <a:t>Honeywell</a:t>
            </a:r>
            <a:endParaRPr lang="es-MX" b="1" u="none" dirty="0" smtClean="0">
              <a:solidFill>
                <a:srgbClr val="003399"/>
              </a:solidFill>
              <a:latin typeface="+mn-lt"/>
            </a:endParaRPr>
          </a:p>
          <a:p>
            <a:pPr marL="95250" indent="-95250" algn="l">
              <a:buFont typeface="Arial" pitchFamily="34" charset="0"/>
              <a:buChar char="•"/>
            </a:pPr>
            <a:r>
              <a:rPr lang="es-MX" b="1" u="none" dirty="0" err="1" smtClean="0">
                <a:solidFill>
                  <a:srgbClr val="003399"/>
                </a:solidFill>
                <a:latin typeface="+mn-lt"/>
              </a:rPr>
              <a:t>Delphi</a:t>
            </a:r>
            <a:endParaRPr lang="es-MX" b="1" u="none" dirty="0" smtClean="0">
              <a:solidFill>
                <a:srgbClr val="003399"/>
              </a:solidFill>
              <a:latin typeface="+mn-lt"/>
            </a:endParaRPr>
          </a:p>
          <a:p>
            <a:pPr marL="95250" indent="-95250" algn="l">
              <a:buFont typeface="Arial" pitchFamily="34" charset="0"/>
              <a:buChar char="•"/>
            </a:pPr>
            <a:r>
              <a:rPr lang="es-MX" b="1" u="none" dirty="0" err="1" smtClean="0">
                <a:solidFill>
                  <a:srgbClr val="003399"/>
                </a:solidFill>
                <a:latin typeface="+mn-lt"/>
              </a:rPr>
              <a:t>Visteon</a:t>
            </a:r>
            <a:endParaRPr lang="es-MX" b="1" u="none" dirty="0" smtClean="0">
              <a:solidFill>
                <a:srgbClr val="003399"/>
              </a:solidFill>
              <a:latin typeface="+mn-lt"/>
            </a:endParaRPr>
          </a:p>
          <a:p>
            <a:pPr marL="95250" indent="-95250" algn="l">
              <a:buFont typeface="Arial" pitchFamily="34" charset="0"/>
              <a:buChar char="•"/>
            </a:pPr>
            <a:r>
              <a:rPr lang="es-MX" b="1" u="none" dirty="0" err="1" smtClean="0">
                <a:solidFill>
                  <a:srgbClr val="003399"/>
                </a:solidFill>
                <a:latin typeface="+mn-lt"/>
              </a:rPr>
              <a:t>Markem-Imaje</a:t>
            </a:r>
            <a:endParaRPr lang="es-MX" b="1" u="none" dirty="0" smtClean="0">
              <a:solidFill>
                <a:srgbClr val="003399"/>
              </a:solidFill>
              <a:latin typeface="+mn-lt"/>
            </a:endParaRPr>
          </a:p>
          <a:p>
            <a:pPr marL="95250" indent="-95250" algn="l">
              <a:buFont typeface="Arial" pitchFamily="34" charset="0"/>
              <a:buChar char="•"/>
            </a:pPr>
            <a:r>
              <a:rPr lang="es-MX" b="1" u="none" dirty="0" err="1" smtClean="0">
                <a:solidFill>
                  <a:srgbClr val="003399"/>
                </a:solidFill>
                <a:latin typeface="+mn-lt"/>
              </a:rPr>
              <a:t>Electrocomponentes</a:t>
            </a:r>
            <a:r>
              <a:rPr lang="es-MX" b="1" u="none" dirty="0" smtClean="0">
                <a:solidFill>
                  <a:srgbClr val="003399"/>
                </a:solidFill>
                <a:latin typeface="+mn-lt"/>
              </a:rPr>
              <a:t> de México</a:t>
            </a:r>
          </a:p>
          <a:p>
            <a:pPr marL="95250" indent="-95250" algn="l">
              <a:buFont typeface="Arial" pitchFamily="34" charset="0"/>
              <a:buChar char="•"/>
            </a:pPr>
            <a:r>
              <a:rPr lang="es-MX" b="1" u="none" dirty="0" err="1" smtClean="0">
                <a:solidFill>
                  <a:srgbClr val="003399"/>
                </a:solidFill>
                <a:latin typeface="+mn-lt"/>
              </a:rPr>
              <a:t>Jabil</a:t>
            </a:r>
            <a:r>
              <a:rPr lang="es-MX" b="1" u="none" dirty="0" smtClean="0">
                <a:solidFill>
                  <a:srgbClr val="003399"/>
                </a:solidFill>
                <a:latin typeface="+mn-lt"/>
              </a:rPr>
              <a:t> </a:t>
            </a:r>
            <a:r>
              <a:rPr lang="es-MX" b="1" u="none" dirty="0" err="1" smtClean="0">
                <a:solidFill>
                  <a:srgbClr val="003399"/>
                </a:solidFill>
                <a:latin typeface="+mn-lt"/>
              </a:rPr>
              <a:t>Circuit</a:t>
            </a:r>
            <a:r>
              <a:rPr lang="es-MX" b="1" u="none" dirty="0" smtClean="0">
                <a:solidFill>
                  <a:srgbClr val="003399"/>
                </a:solidFill>
                <a:latin typeface="+mn-lt"/>
              </a:rPr>
              <a:t> de Chihuahua</a:t>
            </a:r>
          </a:p>
          <a:p>
            <a:pPr marL="95250" indent="-95250" algn="l">
              <a:buFont typeface="Arial" pitchFamily="34" charset="0"/>
              <a:buChar char="•"/>
            </a:pPr>
            <a:r>
              <a:rPr lang="es-MX" b="1" u="none" dirty="0" err="1" smtClean="0">
                <a:solidFill>
                  <a:srgbClr val="003399"/>
                </a:solidFill>
                <a:latin typeface="+mn-lt"/>
              </a:rPr>
              <a:t>Pioneer</a:t>
            </a:r>
            <a:r>
              <a:rPr lang="es-MX" b="1" u="none" dirty="0" smtClean="0">
                <a:solidFill>
                  <a:srgbClr val="003399"/>
                </a:solidFill>
                <a:latin typeface="+mn-lt"/>
              </a:rPr>
              <a:t> </a:t>
            </a:r>
            <a:r>
              <a:rPr lang="es-MX" b="1" u="none" dirty="0" err="1" smtClean="0">
                <a:solidFill>
                  <a:srgbClr val="003399"/>
                </a:solidFill>
                <a:latin typeface="+mn-lt"/>
              </a:rPr>
              <a:t>Automotive</a:t>
            </a:r>
            <a:r>
              <a:rPr lang="es-MX" b="1" u="none" dirty="0" smtClean="0">
                <a:solidFill>
                  <a:srgbClr val="003399"/>
                </a:solidFill>
                <a:latin typeface="+mn-lt"/>
              </a:rPr>
              <a:t> Technologies</a:t>
            </a:r>
          </a:p>
          <a:p>
            <a:pPr marL="95250" indent="-95250" algn="l">
              <a:buFont typeface="Arial" pitchFamily="34" charset="0"/>
              <a:buChar char="•"/>
            </a:pPr>
            <a:r>
              <a:rPr lang="es-MX" b="1" u="none" dirty="0" err="1" smtClean="0">
                <a:solidFill>
                  <a:srgbClr val="003399"/>
                </a:solidFill>
                <a:latin typeface="+mn-lt"/>
              </a:rPr>
              <a:t>Pondercel</a:t>
            </a:r>
            <a:endParaRPr lang="es-MX" b="1" u="none" dirty="0" smtClean="0">
              <a:solidFill>
                <a:srgbClr val="003399"/>
              </a:solidFill>
              <a:latin typeface="+mn-lt"/>
            </a:endParaRPr>
          </a:p>
          <a:p>
            <a:pPr marL="95250" indent="-95250" algn="l">
              <a:buFont typeface="Arial" pitchFamily="34" charset="0"/>
              <a:buChar char="•"/>
            </a:pPr>
            <a:r>
              <a:rPr lang="es-MX" b="1" u="none" dirty="0" smtClean="0">
                <a:solidFill>
                  <a:srgbClr val="003399"/>
                </a:solidFill>
                <a:latin typeface="+mn-lt"/>
              </a:rPr>
              <a:t> </a:t>
            </a:r>
            <a:r>
              <a:rPr lang="es-MX" b="1" u="none" dirty="0" err="1" smtClean="0">
                <a:solidFill>
                  <a:srgbClr val="003399"/>
                </a:solidFill>
                <a:latin typeface="+mn-lt"/>
              </a:rPr>
              <a:t>Nanomateriales</a:t>
            </a:r>
            <a:r>
              <a:rPr lang="es-MX" b="1" u="none" dirty="0" smtClean="0">
                <a:solidFill>
                  <a:srgbClr val="003399"/>
                </a:solidFill>
                <a:latin typeface="+mn-lt"/>
              </a:rPr>
              <a:t>, SA de CV</a:t>
            </a:r>
          </a:p>
          <a:p>
            <a:pPr marL="95250" indent="-95250" algn="l">
              <a:buFont typeface="Arial" pitchFamily="34" charset="0"/>
              <a:buChar char="•"/>
            </a:pPr>
            <a:r>
              <a:rPr lang="es-MX" u="none" dirty="0" smtClean="0">
                <a:solidFill>
                  <a:srgbClr val="003399"/>
                </a:solidFill>
                <a:latin typeface="+mn-lt"/>
              </a:rPr>
              <a:t>DIA BRAS</a:t>
            </a:r>
            <a:endParaRPr lang="es-MX" b="1" u="none" dirty="0" smtClean="0">
              <a:solidFill>
                <a:srgbClr val="003399"/>
              </a:solidFill>
              <a:latin typeface="+mn-lt"/>
            </a:endParaRPr>
          </a:p>
        </p:txBody>
      </p:sp>
      <p:sp>
        <p:nvSpPr>
          <p:cNvPr id="23" name="22 Rectángulo"/>
          <p:cNvSpPr/>
          <p:nvPr/>
        </p:nvSpPr>
        <p:spPr>
          <a:xfrm>
            <a:off x="5348074" y="1470592"/>
            <a:ext cx="3081551" cy="1754326"/>
          </a:xfrm>
          <a:prstGeom prst="rect">
            <a:avLst/>
          </a:prstGeom>
        </p:spPr>
        <p:txBody>
          <a:bodyPr wrap="square">
            <a:spAutoFit/>
          </a:bodyPr>
          <a:lstStyle/>
          <a:p>
            <a:pPr marL="95250" indent="-95250" algn="l">
              <a:buFont typeface="Arial" pitchFamily="34" charset="0"/>
              <a:buChar char="•"/>
            </a:pPr>
            <a:r>
              <a:rPr lang="es-MX" b="1" u="none" dirty="0" smtClean="0">
                <a:solidFill>
                  <a:srgbClr val="003399"/>
                </a:solidFill>
                <a:latin typeface="+mn-lt"/>
              </a:rPr>
              <a:t>XOMOX Chihuahua</a:t>
            </a:r>
          </a:p>
          <a:p>
            <a:pPr marL="95250" indent="-95250" algn="l">
              <a:buFont typeface="Arial" pitchFamily="34" charset="0"/>
              <a:buChar char="•"/>
            </a:pPr>
            <a:r>
              <a:rPr lang="es-MX" b="1" u="none" dirty="0" err="1" smtClean="0">
                <a:solidFill>
                  <a:srgbClr val="003399"/>
                </a:solidFill>
                <a:latin typeface="+mn-lt"/>
              </a:rPr>
              <a:t>Sumidenso</a:t>
            </a:r>
            <a:r>
              <a:rPr lang="es-MX" b="1" u="none" dirty="0" smtClean="0">
                <a:solidFill>
                  <a:srgbClr val="003399"/>
                </a:solidFill>
                <a:latin typeface="+mn-lt"/>
              </a:rPr>
              <a:t> </a:t>
            </a:r>
            <a:r>
              <a:rPr lang="es-MX" b="1" u="none" dirty="0" err="1" smtClean="0">
                <a:solidFill>
                  <a:srgbClr val="003399"/>
                </a:solidFill>
                <a:latin typeface="+mn-lt"/>
              </a:rPr>
              <a:t>Mediatech</a:t>
            </a:r>
            <a:r>
              <a:rPr lang="es-MX" b="1" u="none" dirty="0" smtClean="0">
                <a:solidFill>
                  <a:srgbClr val="003399"/>
                </a:solidFill>
                <a:latin typeface="+mn-lt"/>
              </a:rPr>
              <a:t> </a:t>
            </a:r>
            <a:r>
              <a:rPr lang="es-MX" b="1" u="none" dirty="0" err="1" smtClean="0">
                <a:solidFill>
                  <a:srgbClr val="003399"/>
                </a:solidFill>
                <a:latin typeface="+mn-lt"/>
              </a:rPr>
              <a:t>Mexico</a:t>
            </a:r>
            <a:endParaRPr lang="es-MX" b="1" u="none" dirty="0" smtClean="0">
              <a:solidFill>
                <a:srgbClr val="003399"/>
              </a:solidFill>
              <a:latin typeface="+mn-lt"/>
            </a:endParaRPr>
          </a:p>
          <a:p>
            <a:pPr marL="95250" indent="-95250" algn="l">
              <a:buFont typeface="Arial" pitchFamily="34" charset="0"/>
              <a:buChar char="•"/>
            </a:pPr>
            <a:r>
              <a:rPr lang="es-MX" b="1" u="none" dirty="0" smtClean="0">
                <a:solidFill>
                  <a:srgbClr val="003399"/>
                </a:solidFill>
                <a:latin typeface="+mn-lt"/>
              </a:rPr>
              <a:t>GCC</a:t>
            </a:r>
          </a:p>
          <a:p>
            <a:pPr marL="95250" indent="-95250" algn="l">
              <a:buFont typeface="Arial" pitchFamily="34" charset="0"/>
              <a:buChar char="•"/>
            </a:pPr>
            <a:r>
              <a:rPr lang="es-MX" b="1" u="none" dirty="0" smtClean="0">
                <a:solidFill>
                  <a:srgbClr val="003399"/>
                </a:solidFill>
                <a:latin typeface="+mn-lt"/>
              </a:rPr>
              <a:t>SETC de México</a:t>
            </a:r>
          </a:p>
          <a:p>
            <a:pPr marL="95250" indent="-95250" algn="l">
              <a:buFont typeface="Arial" pitchFamily="34" charset="0"/>
              <a:buChar char="•"/>
            </a:pPr>
            <a:r>
              <a:rPr lang="es-MX" b="1" u="none" dirty="0" smtClean="0">
                <a:solidFill>
                  <a:srgbClr val="003399"/>
                </a:solidFill>
                <a:latin typeface="+mn-lt"/>
              </a:rPr>
              <a:t>BD </a:t>
            </a:r>
            <a:r>
              <a:rPr lang="es-MX" b="1" u="none" dirty="0" err="1" smtClean="0">
                <a:solidFill>
                  <a:srgbClr val="003399"/>
                </a:solidFill>
                <a:latin typeface="+mn-lt"/>
              </a:rPr>
              <a:t>Medical-Medical</a:t>
            </a:r>
            <a:r>
              <a:rPr lang="es-MX" b="1" u="none" dirty="0" smtClean="0">
                <a:solidFill>
                  <a:srgbClr val="003399"/>
                </a:solidFill>
                <a:latin typeface="+mn-lt"/>
              </a:rPr>
              <a:t> </a:t>
            </a:r>
            <a:r>
              <a:rPr lang="es-MX" b="1" u="none" dirty="0" err="1" smtClean="0">
                <a:solidFill>
                  <a:srgbClr val="003399"/>
                </a:solidFill>
                <a:latin typeface="+mn-lt"/>
              </a:rPr>
              <a:t>Surgical</a:t>
            </a:r>
            <a:r>
              <a:rPr lang="es-MX" b="1" u="none" dirty="0" smtClean="0">
                <a:solidFill>
                  <a:srgbClr val="003399"/>
                </a:solidFill>
                <a:latin typeface="+mn-lt"/>
              </a:rPr>
              <a:t> </a:t>
            </a:r>
            <a:r>
              <a:rPr lang="es-MX" b="1" u="none" dirty="0" err="1" smtClean="0">
                <a:solidFill>
                  <a:srgbClr val="003399"/>
                </a:solidFill>
                <a:latin typeface="+mn-lt"/>
              </a:rPr>
              <a:t>Systems</a:t>
            </a:r>
            <a:endParaRPr lang="es-MX" b="1" u="none" dirty="0" smtClean="0">
              <a:solidFill>
                <a:srgbClr val="003399"/>
              </a:solidFill>
              <a:latin typeface="+mn-lt"/>
            </a:endParaRPr>
          </a:p>
          <a:p>
            <a:pPr marL="95250" indent="-95250" algn="l">
              <a:buFont typeface="Arial" pitchFamily="34" charset="0"/>
              <a:buChar char="•"/>
            </a:pPr>
            <a:r>
              <a:rPr lang="es-MX" b="1" u="none" dirty="0" err="1" smtClean="0">
                <a:solidFill>
                  <a:srgbClr val="003399"/>
                </a:solidFill>
                <a:latin typeface="+mn-lt"/>
              </a:rPr>
              <a:t>Buehler</a:t>
            </a:r>
            <a:r>
              <a:rPr lang="es-MX" b="1" u="none" dirty="0" smtClean="0">
                <a:solidFill>
                  <a:srgbClr val="003399"/>
                </a:solidFill>
                <a:latin typeface="+mn-lt"/>
              </a:rPr>
              <a:t> Motor de México</a:t>
            </a:r>
          </a:p>
          <a:p>
            <a:pPr marL="95250" indent="-95250" algn="l">
              <a:buFont typeface="Arial" pitchFamily="34" charset="0"/>
              <a:buChar char="•"/>
            </a:pPr>
            <a:r>
              <a:rPr lang="es-MX" b="1" u="none" dirty="0" smtClean="0">
                <a:solidFill>
                  <a:srgbClr val="003399"/>
                </a:solidFill>
                <a:latin typeface="+mn-lt"/>
              </a:rPr>
              <a:t>Autopartes y Arneses de México</a:t>
            </a:r>
          </a:p>
          <a:p>
            <a:pPr marL="95250" indent="-95250" algn="l">
              <a:buFont typeface="Arial" pitchFamily="34" charset="0"/>
              <a:buChar char="•"/>
            </a:pPr>
            <a:r>
              <a:rPr lang="es-MX" b="1" u="none" dirty="0" smtClean="0">
                <a:solidFill>
                  <a:srgbClr val="003399"/>
                </a:solidFill>
                <a:latin typeface="+mn-lt"/>
              </a:rPr>
              <a:t>WESCO </a:t>
            </a:r>
            <a:r>
              <a:rPr lang="es-MX" b="1" u="none" dirty="0" err="1" smtClean="0">
                <a:solidFill>
                  <a:srgbClr val="003399"/>
                </a:solidFill>
                <a:latin typeface="+mn-lt"/>
              </a:rPr>
              <a:t>distribution</a:t>
            </a:r>
            <a:r>
              <a:rPr lang="es-MX" b="1" u="none" dirty="0" smtClean="0">
                <a:solidFill>
                  <a:srgbClr val="003399"/>
                </a:solidFill>
                <a:latin typeface="+mn-lt"/>
              </a:rPr>
              <a:t> de México</a:t>
            </a:r>
          </a:p>
          <a:p>
            <a:pPr marL="95250" indent="-95250" algn="l">
              <a:buFont typeface="Arial" pitchFamily="34" charset="0"/>
              <a:buChar char="•"/>
            </a:pPr>
            <a:r>
              <a:rPr lang="es-MX" b="1" u="none" dirty="0" err="1" smtClean="0">
                <a:solidFill>
                  <a:srgbClr val="003399"/>
                </a:solidFill>
                <a:latin typeface="+mn-lt"/>
              </a:rPr>
              <a:t>Vitromex</a:t>
            </a:r>
            <a:endParaRPr lang="es-MX" b="1" u="none" dirty="0" smtClean="0">
              <a:solidFill>
                <a:srgbClr val="003399"/>
              </a:solidFill>
              <a:latin typeface="+mn-lt"/>
            </a:endParaRPr>
          </a:p>
        </p:txBody>
      </p:sp>
      <p:pic>
        <p:nvPicPr>
          <p:cNvPr id="10" name="Picture 5" descr="NanoTech.jpg">
            <a:hlinkClick r:id="rId3"/>
          </p:cNvPr>
          <p:cNvPicPr>
            <a:picLocks noChangeAspect="1"/>
          </p:cNvPicPr>
          <p:nvPr/>
        </p:nvPicPr>
        <p:blipFill>
          <a:blip r:embed="rId4" cstate="screen">
            <a:clrChange>
              <a:clrFrom>
                <a:srgbClr val="FFFFFF"/>
              </a:clrFrom>
              <a:clrTo>
                <a:srgbClr val="FFFFFF">
                  <a:alpha val="0"/>
                </a:srgbClr>
              </a:clrTo>
            </a:clrChange>
          </a:blip>
          <a:srcRect/>
          <a:stretch>
            <a:fillRect/>
          </a:stretch>
        </p:blipFill>
        <p:spPr bwMode="auto">
          <a:xfrm>
            <a:off x="7689850" y="28575"/>
            <a:ext cx="1377950" cy="382455"/>
          </a:xfrm>
          <a:prstGeom prst="rect">
            <a:avLst/>
          </a:prstGeom>
          <a:noFill/>
          <a:ln w="9525">
            <a:noFill/>
            <a:miter lim="800000"/>
            <a:headEnd/>
            <a:tailEnd/>
          </a:ln>
        </p:spPr>
      </p:pic>
      <p:sp>
        <p:nvSpPr>
          <p:cNvPr id="11" name="10 CuadroTexto"/>
          <p:cNvSpPr txBox="1"/>
          <p:nvPr/>
        </p:nvSpPr>
        <p:spPr>
          <a:xfrm>
            <a:off x="1650124" y="525518"/>
            <a:ext cx="6621518" cy="369332"/>
          </a:xfrm>
          <a:prstGeom prst="rect">
            <a:avLst/>
          </a:prstGeom>
          <a:noFill/>
        </p:spPr>
        <p:txBody>
          <a:bodyPr wrap="square" rtlCol="0">
            <a:spAutoFit/>
          </a:bodyPr>
          <a:lstStyle/>
          <a:p>
            <a:r>
              <a:rPr lang="en-US" sz="1800" i="1" u="none" dirty="0" err="1" smtClean="0">
                <a:solidFill>
                  <a:srgbClr val="C00000"/>
                </a:solidFill>
              </a:rPr>
              <a:t>Laboratorio</a:t>
            </a:r>
            <a:r>
              <a:rPr lang="en-US" sz="1800" i="1" u="none" dirty="0" smtClean="0">
                <a:solidFill>
                  <a:srgbClr val="C00000"/>
                </a:solidFill>
              </a:rPr>
              <a:t> </a:t>
            </a:r>
            <a:r>
              <a:rPr lang="en-US" sz="1800" i="1" u="none" dirty="0" err="1" smtClean="0">
                <a:solidFill>
                  <a:srgbClr val="C00000"/>
                </a:solidFill>
              </a:rPr>
              <a:t>Nacional</a:t>
            </a:r>
            <a:r>
              <a:rPr lang="en-US" sz="1800" i="1" u="none" dirty="0" smtClean="0">
                <a:solidFill>
                  <a:srgbClr val="C00000"/>
                </a:solidFill>
              </a:rPr>
              <a:t> de </a:t>
            </a:r>
            <a:r>
              <a:rPr lang="en-US" sz="1800" i="1" u="none" dirty="0" err="1" smtClean="0">
                <a:solidFill>
                  <a:srgbClr val="C00000"/>
                </a:solidFill>
              </a:rPr>
              <a:t>Nanotecnología</a:t>
            </a:r>
            <a:endParaRPr lang="en-US" sz="1800" i="1" u="none" dirty="0">
              <a:solidFill>
                <a:srgbClr val="C00000"/>
              </a:solidFill>
            </a:endParaRPr>
          </a:p>
        </p:txBody>
      </p:sp>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ChangeArrowheads="1"/>
          </p:cNvSpPr>
          <p:nvPr/>
        </p:nvSpPr>
        <p:spPr bwMode="auto">
          <a:xfrm>
            <a:off x="133444" y="2379269"/>
            <a:ext cx="1454244" cy="400110"/>
          </a:xfrm>
          <a:prstGeom prst="rect">
            <a:avLst/>
          </a:prstGeom>
          <a:noFill/>
          <a:ln w="9525">
            <a:noFill/>
            <a:miter lim="800000"/>
            <a:headEnd/>
            <a:tailEnd/>
          </a:ln>
          <a:effectLst/>
        </p:spPr>
        <p:txBody>
          <a:bodyPr wrap="none">
            <a:spAutoFit/>
          </a:bodyPr>
          <a:lstStyle/>
          <a:p>
            <a:pPr>
              <a:defRPr/>
            </a:pPr>
            <a:r>
              <a:rPr lang="es-MX" sz="2000" u="none" dirty="0" smtClean="0">
                <a:solidFill>
                  <a:srgbClr val="C00000"/>
                </a:solidFill>
                <a:latin typeface="Arial" pitchFamily="34" charset="0"/>
              </a:rPr>
              <a:t>Productos</a:t>
            </a:r>
            <a:endParaRPr lang="es-MX" sz="2000" u="none" dirty="0">
              <a:solidFill>
                <a:srgbClr val="C00000"/>
              </a:solidFill>
              <a:latin typeface="Arial" pitchFamily="34" charset="0"/>
            </a:endParaRPr>
          </a:p>
        </p:txBody>
      </p:sp>
      <p:graphicFrame>
        <p:nvGraphicFramePr>
          <p:cNvPr id="13" name="12 Tabla"/>
          <p:cNvGraphicFramePr>
            <a:graphicFrameLocks noGrp="1"/>
          </p:cNvGraphicFramePr>
          <p:nvPr/>
        </p:nvGraphicFramePr>
        <p:xfrm>
          <a:off x="197972" y="2767304"/>
          <a:ext cx="8552328" cy="1574020"/>
        </p:xfrm>
        <a:graphic>
          <a:graphicData uri="http://schemas.openxmlformats.org/drawingml/2006/table">
            <a:tbl>
              <a:tblPr>
                <a:tableStyleId>{638B1855-1B75-4FBE-930C-398BA8C253C6}</a:tableStyleId>
              </a:tblPr>
              <a:tblGrid>
                <a:gridCol w="4069975"/>
                <a:gridCol w="2061882"/>
                <a:gridCol w="1667436"/>
                <a:gridCol w="753035"/>
              </a:tblGrid>
              <a:tr h="314804">
                <a:tc>
                  <a:txBody>
                    <a:bodyPr/>
                    <a:lstStyle/>
                    <a:p>
                      <a:pPr algn="l" fontAlgn="b"/>
                      <a:r>
                        <a:rPr lang="es-MX" sz="1600" u="none" strike="noStrike" dirty="0"/>
                        <a:t> </a:t>
                      </a:r>
                      <a:endParaRPr lang="es-MX" sz="1600" b="0" i="0" u="none" strike="noStrike" dirty="0">
                        <a:latin typeface="Arial"/>
                      </a:endParaRPr>
                    </a:p>
                  </a:txBody>
                  <a:tcPr marL="7458" marR="7458" marT="7458" marB="0" anchor="b">
                    <a:solidFill>
                      <a:srgbClr val="003399"/>
                    </a:solidFill>
                  </a:tcPr>
                </a:tc>
                <a:tc>
                  <a:txBody>
                    <a:bodyPr/>
                    <a:lstStyle/>
                    <a:p>
                      <a:pPr algn="ctr" fontAlgn="b"/>
                      <a:r>
                        <a:rPr lang="es-MX" sz="1600" u="none" strike="noStrike" dirty="0"/>
                        <a:t>Total </a:t>
                      </a:r>
                      <a:r>
                        <a:rPr lang="es-MX" sz="1600" u="none" strike="noStrike" dirty="0" smtClean="0"/>
                        <a:t>2007- </a:t>
                      </a:r>
                      <a:r>
                        <a:rPr lang="es-MX" sz="1600" u="none" strike="noStrike" dirty="0"/>
                        <a:t>2010</a:t>
                      </a:r>
                      <a:endParaRPr lang="es-MX" sz="1600" b="1" i="0" u="none" strike="noStrike" dirty="0">
                        <a:latin typeface="Arial"/>
                      </a:endParaRPr>
                    </a:p>
                  </a:txBody>
                  <a:tcPr marL="7458" marR="7458" marT="7458" marB="0" anchor="b">
                    <a:solidFill>
                      <a:srgbClr val="003399"/>
                    </a:solidFill>
                  </a:tcPr>
                </a:tc>
                <a:tc>
                  <a:txBody>
                    <a:bodyPr/>
                    <a:lstStyle/>
                    <a:p>
                      <a:pPr algn="ctr" fontAlgn="b"/>
                      <a:r>
                        <a:rPr lang="es-MX" sz="1600" u="none" strike="noStrike" dirty="0"/>
                        <a:t>Nanotecnología</a:t>
                      </a:r>
                      <a:endParaRPr lang="es-MX" sz="1600" b="1" i="0" u="none" strike="noStrike" dirty="0">
                        <a:latin typeface="Arial"/>
                      </a:endParaRPr>
                    </a:p>
                  </a:txBody>
                  <a:tcPr marL="7458" marR="7458" marT="7458" marB="0" anchor="b">
                    <a:solidFill>
                      <a:srgbClr val="003399"/>
                    </a:solidFill>
                  </a:tcPr>
                </a:tc>
                <a:tc>
                  <a:txBody>
                    <a:bodyPr/>
                    <a:lstStyle/>
                    <a:p>
                      <a:pPr algn="ctr" fontAlgn="b"/>
                      <a:r>
                        <a:rPr lang="es-MX" sz="1600" u="none" strike="noStrike" dirty="0"/>
                        <a:t>%</a:t>
                      </a:r>
                      <a:endParaRPr lang="es-MX" sz="1600" b="1" i="0" u="none" strike="noStrike" dirty="0">
                        <a:latin typeface="Arial"/>
                      </a:endParaRPr>
                    </a:p>
                  </a:txBody>
                  <a:tcPr marL="7458" marR="7458" marT="7458" marB="0" anchor="b">
                    <a:solidFill>
                      <a:srgbClr val="003399"/>
                    </a:solidFill>
                  </a:tcPr>
                </a:tc>
              </a:tr>
              <a:tr h="314804">
                <a:tc>
                  <a:txBody>
                    <a:bodyPr/>
                    <a:lstStyle/>
                    <a:p>
                      <a:pPr algn="l" fontAlgn="b"/>
                      <a:r>
                        <a:rPr lang="es-MX" sz="1600" u="none" strike="noStrike" dirty="0">
                          <a:solidFill>
                            <a:schemeClr val="tx1"/>
                          </a:solidFill>
                        </a:rPr>
                        <a:t>Artículos Publicados en </a:t>
                      </a:r>
                      <a:r>
                        <a:rPr lang="es-MX" sz="1600" u="none" strike="noStrike" dirty="0" smtClean="0">
                          <a:solidFill>
                            <a:schemeClr val="tx1"/>
                          </a:solidFill>
                        </a:rPr>
                        <a:t>Revistas </a:t>
                      </a:r>
                      <a:r>
                        <a:rPr lang="es-MX" sz="1600" u="none" strike="noStrike" dirty="0">
                          <a:solidFill>
                            <a:schemeClr val="tx1"/>
                          </a:solidFill>
                        </a:rPr>
                        <a:t>Indexadas</a:t>
                      </a:r>
                      <a:endParaRPr lang="es-MX" sz="1600" b="0" i="0" u="none" strike="noStrike" dirty="0">
                        <a:solidFill>
                          <a:schemeClr val="tx1"/>
                        </a:solidFill>
                        <a:latin typeface="Arial"/>
                      </a:endParaRPr>
                    </a:p>
                  </a:txBody>
                  <a:tcPr marL="7458" marR="7458" marT="7458" marB="0" anchor="b">
                    <a:solidFill>
                      <a:schemeClr val="accent6">
                        <a:lumMod val="20000"/>
                        <a:lumOff val="80000"/>
                      </a:schemeClr>
                    </a:solidFill>
                  </a:tcPr>
                </a:tc>
                <a:tc>
                  <a:txBody>
                    <a:bodyPr/>
                    <a:lstStyle/>
                    <a:p>
                      <a:pPr algn="ctr" fontAlgn="b"/>
                      <a:r>
                        <a:rPr lang="es-MX" sz="1600" u="none" strike="noStrike" dirty="0">
                          <a:solidFill>
                            <a:schemeClr val="tx1"/>
                          </a:solidFill>
                        </a:rPr>
                        <a:t>341</a:t>
                      </a:r>
                      <a:endParaRPr lang="es-MX" sz="1600" b="0" i="0" u="none" strike="noStrike" dirty="0">
                        <a:solidFill>
                          <a:schemeClr val="tx1"/>
                        </a:solidFill>
                        <a:latin typeface="Arial"/>
                      </a:endParaRPr>
                    </a:p>
                  </a:txBody>
                  <a:tcPr marL="7458" marR="7458" marT="7458" marB="0" anchor="b">
                    <a:solidFill>
                      <a:schemeClr val="accent6">
                        <a:lumMod val="20000"/>
                        <a:lumOff val="80000"/>
                      </a:schemeClr>
                    </a:solidFill>
                  </a:tcPr>
                </a:tc>
                <a:tc>
                  <a:txBody>
                    <a:bodyPr/>
                    <a:lstStyle/>
                    <a:p>
                      <a:pPr algn="ctr" fontAlgn="b"/>
                      <a:r>
                        <a:rPr lang="es-MX" sz="1600" u="none" strike="noStrike">
                          <a:solidFill>
                            <a:schemeClr val="tx1"/>
                          </a:solidFill>
                        </a:rPr>
                        <a:t>175</a:t>
                      </a:r>
                      <a:endParaRPr lang="es-MX" sz="1600" b="0" i="0" u="none" strike="noStrike">
                        <a:solidFill>
                          <a:schemeClr val="tx1"/>
                        </a:solidFill>
                        <a:latin typeface="Arial"/>
                      </a:endParaRPr>
                    </a:p>
                  </a:txBody>
                  <a:tcPr marL="7458" marR="7458" marT="7458" marB="0" anchor="b">
                    <a:solidFill>
                      <a:schemeClr val="accent6">
                        <a:lumMod val="20000"/>
                        <a:lumOff val="80000"/>
                      </a:schemeClr>
                    </a:solidFill>
                  </a:tcPr>
                </a:tc>
                <a:tc>
                  <a:txBody>
                    <a:bodyPr/>
                    <a:lstStyle/>
                    <a:p>
                      <a:pPr algn="ctr" fontAlgn="b"/>
                      <a:r>
                        <a:rPr lang="es-MX" sz="1600" u="none" strike="noStrike" dirty="0">
                          <a:solidFill>
                            <a:schemeClr val="tx1"/>
                          </a:solidFill>
                        </a:rPr>
                        <a:t>51%</a:t>
                      </a:r>
                      <a:endParaRPr lang="es-MX" sz="1600" b="0" i="0" u="none" strike="noStrike" dirty="0">
                        <a:solidFill>
                          <a:schemeClr val="tx1"/>
                        </a:solidFill>
                        <a:latin typeface="Arial"/>
                      </a:endParaRPr>
                    </a:p>
                  </a:txBody>
                  <a:tcPr marL="7458" marR="7458" marT="7458" marB="0" anchor="b">
                    <a:solidFill>
                      <a:schemeClr val="accent6">
                        <a:lumMod val="20000"/>
                        <a:lumOff val="80000"/>
                      </a:schemeClr>
                    </a:solidFill>
                  </a:tcPr>
                </a:tc>
              </a:tr>
              <a:tr h="314804">
                <a:tc>
                  <a:txBody>
                    <a:bodyPr/>
                    <a:lstStyle/>
                    <a:p>
                      <a:pPr algn="l" fontAlgn="b"/>
                      <a:r>
                        <a:rPr lang="es-MX" sz="1600" u="none" strike="noStrike" dirty="0">
                          <a:solidFill>
                            <a:schemeClr val="tx1"/>
                          </a:solidFill>
                        </a:rPr>
                        <a:t>Alumnos  Graduados de Doctorado</a:t>
                      </a:r>
                      <a:endParaRPr lang="es-MX" sz="1600" b="0" i="0" u="none" strike="noStrike" dirty="0">
                        <a:solidFill>
                          <a:schemeClr val="tx1"/>
                        </a:solidFill>
                        <a:latin typeface="Arial"/>
                      </a:endParaRPr>
                    </a:p>
                  </a:txBody>
                  <a:tcPr marL="7458" marR="7458" marT="7458" marB="0" anchor="b">
                    <a:solidFill>
                      <a:schemeClr val="accent6">
                        <a:lumMod val="20000"/>
                        <a:lumOff val="80000"/>
                      </a:schemeClr>
                    </a:solidFill>
                  </a:tcPr>
                </a:tc>
                <a:tc>
                  <a:txBody>
                    <a:bodyPr/>
                    <a:lstStyle/>
                    <a:p>
                      <a:pPr algn="ctr" fontAlgn="b"/>
                      <a:r>
                        <a:rPr lang="es-MX" sz="1600" u="none" strike="noStrike" dirty="0">
                          <a:solidFill>
                            <a:schemeClr val="tx1"/>
                          </a:solidFill>
                        </a:rPr>
                        <a:t>70</a:t>
                      </a:r>
                      <a:endParaRPr lang="es-MX" sz="1600" b="0" i="0" u="none" strike="noStrike" dirty="0">
                        <a:solidFill>
                          <a:schemeClr val="tx1"/>
                        </a:solidFill>
                        <a:latin typeface="Arial"/>
                      </a:endParaRPr>
                    </a:p>
                  </a:txBody>
                  <a:tcPr marL="7458" marR="7458" marT="7458" marB="0" anchor="b">
                    <a:solidFill>
                      <a:schemeClr val="accent6">
                        <a:lumMod val="20000"/>
                        <a:lumOff val="80000"/>
                      </a:schemeClr>
                    </a:solidFill>
                  </a:tcPr>
                </a:tc>
                <a:tc>
                  <a:txBody>
                    <a:bodyPr/>
                    <a:lstStyle/>
                    <a:p>
                      <a:pPr algn="ctr" fontAlgn="b"/>
                      <a:r>
                        <a:rPr lang="es-MX" sz="1600" u="none" strike="noStrike" dirty="0">
                          <a:solidFill>
                            <a:schemeClr val="tx1"/>
                          </a:solidFill>
                        </a:rPr>
                        <a:t>23</a:t>
                      </a:r>
                      <a:endParaRPr lang="es-MX" sz="1600" b="0" i="0" u="none" strike="noStrike" dirty="0">
                        <a:solidFill>
                          <a:schemeClr val="tx1"/>
                        </a:solidFill>
                        <a:latin typeface="Arial"/>
                      </a:endParaRPr>
                    </a:p>
                  </a:txBody>
                  <a:tcPr marL="7458" marR="7458" marT="7458" marB="0" anchor="b">
                    <a:solidFill>
                      <a:schemeClr val="accent6">
                        <a:lumMod val="20000"/>
                        <a:lumOff val="80000"/>
                      </a:schemeClr>
                    </a:solidFill>
                  </a:tcPr>
                </a:tc>
                <a:tc>
                  <a:txBody>
                    <a:bodyPr/>
                    <a:lstStyle/>
                    <a:p>
                      <a:pPr algn="ctr" fontAlgn="b"/>
                      <a:r>
                        <a:rPr lang="es-MX" sz="1600" u="none" strike="noStrike">
                          <a:solidFill>
                            <a:schemeClr val="tx1"/>
                          </a:solidFill>
                        </a:rPr>
                        <a:t>33%</a:t>
                      </a:r>
                      <a:endParaRPr lang="es-MX" sz="1600" b="0" i="0" u="none" strike="noStrike">
                        <a:solidFill>
                          <a:schemeClr val="tx1"/>
                        </a:solidFill>
                        <a:latin typeface="Arial"/>
                      </a:endParaRPr>
                    </a:p>
                  </a:txBody>
                  <a:tcPr marL="7458" marR="7458" marT="7458" marB="0" anchor="b">
                    <a:solidFill>
                      <a:schemeClr val="accent6">
                        <a:lumMod val="20000"/>
                        <a:lumOff val="80000"/>
                      </a:schemeClr>
                    </a:solidFill>
                  </a:tcPr>
                </a:tc>
              </a:tr>
              <a:tr h="314804">
                <a:tc>
                  <a:txBody>
                    <a:bodyPr/>
                    <a:lstStyle/>
                    <a:p>
                      <a:pPr algn="l" fontAlgn="b"/>
                      <a:r>
                        <a:rPr lang="es-MX" sz="1600" u="none" strike="noStrike" dirty="0">
                          <a:solidFill>
                            <a:schemeClr val="tx1"/>
                          </a:solidFill>
                        </a:rPr>
                        <a:t>Alumnos Graduados de Maestría</a:t>
                      </a:r>
                      <a:endParaRPr lang="es-MX" sz="1600" b="0" i="0" u="none" strike="noStrike" dirty="0">
                        <a:solidFill>
                          <a:schemeClr val="tx1"/>
                        </a:solidFill>
                        <a:latin typeface="Arial"/>
                      </a:endParaRPr>
                    </a:p>
                  </a:txBody>
                  <a:tcPr marL="7458" marR="7458" marT="7458" marB="0" anchor="b">
                    <a:solidFill>
                      <a:schemeClr val="accent6">
                        <a:lumMod val="20000"/>
                        <a:lumOff val="80000"/>
                      </a:schemeClr>
                    </a:solidFill>
                  </a:tcPr>
                </a:tc>
                <a:tc>
                  <a:txBody>
                    <a:bodyPr/>
                    <a:lstStyle/>
                    <a:p>
                      <a:pPr algn="ctr" fontAlgn="b"/>
                      <a:r>
                        <a:rPr lang="es-MX" sz="1600" u="none" strike="noStrike" dirty="0">
                          <a:solidFill>
                            <a:schemeClr val="tx1"/>
                          </a:solidFill>
                        </a:rPr>
                        <a:t>93</a:t>
                      </a:r>
                      <a:endParaRPr lang="es-MX" sz="1600" b="0" i="0" u="none" strike="noStrike" dirty="0">
                        <a:solidFill>
                          <a:schemeClr val="tx1"/>
                        </a:solidFill>
                        <a:latin typeface="Arial"/>
                      </a:endParaRPr>
                    </a:p>
                  </a:txBody>
                  <a:tcPr marL="7458" marR="7458" marT="7458" marB="0" anchor="b">
                    <a:solidFill>
                      <a:schemeClr val="accent6">
                        <a:lumMod val="20000"/>
                        <a:lumOff val="80000"/>
                      </a:schemeClr>
                    </a:solidFill>
                  </a:tcPr>
                </a:tc>
                <a:tc>
                  <a:txBody>
                    <a:bodyPr/>
                    <a:lstStyle/>
                    <a:p>
                      <a:pPr algn="ctr" fontAlgn="b"/>
                      <a:r>
                        <a:rPr lang="es-MX" sz="1600" u="none" strike="noStrike" dirty="0">
                          <a:solidFill>
                            <a:schemeClr val="tx1"/>
                          </a:solidFill>
                        </a:rPr>
                        <a:t>22</a:t>
                      </a:r>
                      <a:endParaRPr lang="es-MX" sz="1600" b="0" i="0" u="none" strike="noStrike" dirty="0">
                        <a:solidFill>
                          <a:schemeClr val="tx1"/>
                        </a:solidFill>
                        <a:latin typeface="Arial"/>
                      </a:endParaRPr>
                    </a:p>
                  </a:txBody>
                  <a:tcPr marL="7458" marR="7458" marT="7458" marB="0" anchor="b">
                    <a:solidFill>
                      <a:schemeClr val="accent6">
                        <a:lumMod val="20000"/>
                        <a:lumOff val="80000"/>
                      </a:schemeClr>
                    </a:solidFill>
                  </a:tcPr>
                </a:tc>
                <a:tc>
                  <a:txBody>
                    <a:bodyPr/>
                    <a:lstStyle/>
                    <a:p>
                      <a:pPr algn="ctr" fontAlgn="b"/>
                      <a:r>
                        <a:rPr lang="es-MX" sz="1600" u="none" strike="noStrike" dirty="0">
                          <a:solidFill>
                            <a:schemeClr val="tx1"/>
                          </a:solidFill>
                        </a:rPr>
                        <a:t>24%</a:t>
                      </a:r>
                      <a:endParaRPr lang="es-MX" sz="1600" b="0" i="0" u="none" strike="noStrike" dirty="0">
                        <a:solidFill>
                          <a:schemeClr val="tx1"/>
                        </a:solidFill>
                        <a:latin typeface="Arial"/>
                      </a:endParaRPr>
                    </a:p>
                  </a:txBody>
                  <a:tcPr marL="7458" marR="7458" marT="7458" marB="0" anchor="b">
                    <a:solidFill>
                      <a:schemeClr val="accent6">
                        <a:lumMod val="20000"/>
                        <a:lumOff val="80000"/>
                      </a:schemeClr>
                    </a:solidFill>
                  </a:tcPr>
                </a:tc>
              </a:tr>
              <a:tr h="314804">
                <a:tc>
                  <a:txBody>
                    <a:bodyPr/>
                    <a:lstStyle/>
                    <a:p>
                      <a:pPr algn="l" fontAlgn="b"/>
                      <a:r>
                        <a:rPr lang="es-MX" sz="1600" u="none" strike="noStrike" dirty="0">
                          <a:solidFill>
                            <a:schemeClr val="tx1"/>
                          </a:solidFill>
                        </a:rPr>
                        <a:t>Registro de Patentes</a:t>
                      </a:r>
                      <a:endParaRPr lang="es-MX" sz="1600" b="0" i="0" u="none" strike="noStrike" dirty="0">
                        <a:solidFill>
                          <a:schemeClr val="tx1"/>
                        </a:solidFill>
                        <a:latin typeface="Arial"/>
                      </a:endParaRPr>
                    </a:p>
                  </a:txBody>
                  <a:tcPr marL="7458" marR="7458" marT="7458" marB="0" anchor="b">
                    <a:solidFill>
                      <a:schemeClr val="accent6">
                        <a:lumMod val="20000"/>
                        <a:lumOff val="80000"/>
                      </a:schemeClr>
                    </a:solidFill>
                  </a:tcPr>
                </a:tc>
                <a:tc>
                  <a:txBody>
                    <a:bodyPr/>
                    <a:lstStyle/>
                    <a:p>
                      <a:pPr algn="ctr" fontAlgn="b"/>
                      <a:r>
                        <a:rPr lang="es-MX" sz="1600" u="none" strike="noStrike" dirty="0">
                          <a:solidFill>
                            <a:schemeClr val="tx1"/>
                          </a:solidFill>
                        </a:rPr>
                        <a:t>34</a:t>
                      </a:r>
                      <a:endParaRPr lang="es-MX" sz="1600" b="0" i="0" u="none" strike="noStrike" dirty="0">
                        <a:solidFill>
                          <a:schemeClr val="tx1"/>
                        </a:solidFill>
                        <a:latin typeface="Arial"/>
                      </a:endParaRPr>
                    </a:p>
                  </a:txBody>
                  <a:tcPr marL="7458" marR="7458" marT="7458" marB="0" anchor="b">
                    <a:solidFill>
                      <a:schemeClr val="accent6">
                        <a:lumMod val="20000"/>
                        <a:lumOff val="80000"/>
                      </a:schemeClr>
                    </a:solidFill>
                  </a:tcPr>
                </a:tc>
                <a:tc>
                  <a:txBody>
                    <a:bodyPr/>
                    <a:lstStyle/>
                    <a:p>
                      <a:pPr algn="ctr" fontAlgn="b"/>
                      <a:r>
                        <a:rPr lang="es-MX" sz="1600" u="none" strike="noStrike" dirty="0">
                          <a:solidFill>
                            <a:schemeClr val="tx1"/>
                          </a:solidFill>
                        </a:rPr>
                        <a:t>13</a:t>
                      </a:r>
                      <a:endParaRPr lang="es-MX" sz="1600" b="0" i="0" u="none" strike="noStrike" dirty="0">
                        <a:solidFill>
                          <a:schemeClr val="tx1"/>
                        </a:solidFill>
                        <a:latin typeface="Arial"/>
                      </a:endParaRPr>
                    </a:p>
                  </a:txBody>
                  <a:tcPr marL="7458" marR="7458" marT="7458" marB="0" anchor="b">
                    <a:solidFill>
                      <a:schemeClr val="accent6">
                        <a:lumMod val="20000"/>
                        <a:lumOff val="80000"/>
                      </a:schemeClr>
                    </a:solidFill>
                  </a:tcPr>
                </a:tc>
                <a:tc>
                  <a:txBody>
                    <a:bodyPr/>
                    <a:lstStyle/>
                    <a:p>
                      <a:pPr algn="ctr" fontAlgn="b"/>
                      <a:r>
                        <a:rPr lang="es-MX" sz="1600" u="none" strike="noStrike" dirty="0">
                          <a:solidFill>
                            <a:schemeClr val="tx1"/>
                          </a:solidFill>
                        </a:rPr>
                        <a:t>38%</a:t>
                      </a:r>
                      <a:endParaRPr lang="es-MX" sz="1600" b="0" i="0" u="none" strike="noStrike" dirty="0">
                        <a:solidFill>
                          <a:schemeClr val="tx1"/>
                        </a:solidFill>
                        <a:latin typeface="Arial"/>
                      </a:endParaRPr>
                    </a:p>
                  </a:txBody>
                  <a:tcPr marL="7458" marR="7458" marT="7458" marB="0" anchor="b">
                    <a:solidFill>
                      <a:schemeClr val="accent6">
                        <a:lumMod val="20000"/>
                        <a:lumOff val="80000"/>
                      </a:schemeClr>
                    </a:solidFill>
                  </a:tcPr>
                </a:tc>
              </a:tr>
            </a:tbl>
          </a:graphicData>
        </a:graphic>
      </p:graphicFrame>
      <p:graphicFrame>
        <p:nvGraphicFramePr>
          <p:cNvPr id="14" name="13 Tabla"/>
          <p:cNvGraphicFramePr>
            <a:graphicFrameLocks noGrp="1"/>
          </p:cNvGraphicFramePr>
          <p:nvPr/>
        </p:nvGraphicFramePr>
        <p:xfrm>
          <a:off x="193675" y="4438934"/>
          <a:ext cx="8545044" cy="251298"/>
        </p:xfrm>
        <a:graphic>
          <a:graphicData uri="http://schemas.openxmlformats.org/drawingml/2006/table">
            <a:tbl>
              <a:tblPr/>
              <a:tblGrid>
                <a:gridCol w="4127692"/>
                <a:gridCol w="1937118"/>
                <a:gridCol w="1644192"/>
                <a:gridCol w="836042"/>
              </a:tblGrid>
              <a:tr h="126793">
                <a:tc>
                  <a:txBody>
                    <a:bodyPr/>
                    <a:lstStyle/>
                    <a:p>
                      <a:pPr algn="l" fontAlgn="b"/>
                      <a:r>
                        <a:rPr lang="es-MX" sz="1600" b="0" i="0" u="none" strike="noStrike" dirty="0">
                          <a:solidFill>
                            <a:schemeClr val="bg1"/>
                          </a:solidFill>
                          <a:latin typeface="Arial"/>
                        </a:rPr>
                        <a:t>Proyectos de </a:t>
                      </a:r>
                      <a:r>
                        <a:rPr lang="es-MX" sz="1600" b="0" i="0" u="none" strike="noStrike" dirty="0" smtClean="0">
                          <a:solidFill>
                            <a:schemeClr val="bg1"/>
                          </a:solidFill>
                          <a:latin typeface="Arial"/>
                        </a:rPr>
                        <a:t>Investigación</a:t>
                      </a:r>
                      <a:r>
                        <a:rPr lang="es-MX" sz="1600" b="0" i="0" u="none" strike="noStrike" baseline="0" dirty="0" smtClean="0">
                          <a:solidFill>
                            <a:schemeClr val="bg1"/>
                          </a:solidFill>
                          <a:latin typeface="Arial"/>
                        </a:rPr>
                        <a:t> </a:t>
                      </a:r>
                      <a:r>
                        <a:rPr lang="es-MX" sz="1600" b="0" i="0" u="none" strike="noStrike" dirty="0" smtClean="0">
                          <a:solidFill>
                            <a:schemeClr val="bg1"/>
                          </a:solidFill>
                          <a:latin typeface="Arial"/>
                        </a:rPr>
                        <a:t>Vigentes</a:t>
                      </a:r>
                      <a:endParaRPr lang="es-MX" sz="1600" b="0" i="0" u="none" strike="noStrike" dirty="0">
                        <a:solidFill>
                          <a:schemeClr val="bg1"/>
                        </a:solidFill>
                        <a:latin typeface="Arial"/>
                      </a:endParaRPr>
                    </a:p>
                  </a:txBody>
                  <a:tcPr marL="7458" marR="7458" marT="7458" marB="0" anchor="b">
                    <a:lnL>
                      <a:noFill/>
                    </a:lnL>
                    <a:lnR>
                      <a:noFill/>
                    </a:lnR>
                    <a:lnT>
                      <a:noFill/>
                    </a:lnT>
                    <a:lnB>
                      <a:noFill/>
                    </a:lnB>
                    <a:solidFill>
                      <a:srgbClr val="003399"/>
                    </a:solidFill>
                  </a:tcPr>
                </a:tc>
                <a:tc>
                  <a:txBody>
                    <a:bodyPr/>
                    <a:lstStyle/>
                    <a:p>
                      <a:pPr algn="ctr" fontAlgn="b"/>
                      <a:r>
                        <a:rPr lang="es-MX" sz="1600" b="0" i="0" u="none" strike="noStrike" dirty="0">
                          <a:solidFill>
                            <a:schemeClr val="bg1"/>
                          </a:solidFill>
                          <a:latin typeface="Arial"/>
                        </a:rPr>
                        <a:t>106</a:t>
                      </a:r>
                    </a:p>
                  </a:txBody>
                  <a:tcPr marL="7458" marR="7458" marT="7458" marB="0" anchor="b">
                    <a:lnL>
                      <a:noFill/>
                    </a:lnL>
                    <a:lnR>
                      <a:noFill/>
                    </a:lnR>
                    <a:lnT>
                      <a:noFill/>
                    </a:lnT>
                    <a:lnB>
                      <a:noFill/>
                    </a:lnB>
                    <a:solidFill>
                      <a:srgbClr val="003399"/>
                    </a:solidFill>
                  </a:tcPr>
                </a:tc>
                <a:tc>
                  <a:txBody>
                    <a:bodyPr/>
                    <a:lstStyle/>
                    <a:p>
                      <a:pPr algn="ctr" fontAlgn="b"/>
                      <a:r>
                        <a:rPr lang="es-MX" sz="1600" b="0" i="0" u="none" strike="noStrike" dirty="0" smtClean="0">
                          <a:solidFill>
                            <a:schemeClr val="bg1"/>
                          </a:solidFill>
                          <a:latin typeface="Arial"/>
                        </a:rPr>
                        <a:t>   55</a:t>
                      </a:r>
                      <a:endParaRPr lang="es-MX" sz="1600" b="0" i="0" u="none" strike="noStrike" dirty="0">
                        <a:solidFill>
                          <a:schemeClr val="bg1"/>
                        </a:solidFill>
                        <a:latin typeface="Arial"/>
                      </a:endParaRPr>
                    </a:p>
                  </a:txBody>
                  <a:tcPr marL="7458" marR="7458" marT="7458" marB="0" anchor="b">
                    <a:lnL>
                      <a:noFill/>
                    </a:lnL>
                    <a:lnR>
                      <a:noFill/>
                    </a:lnR>
                    <a:lnT>
                      <a:noFill/>
                    </a:lnT>
                    <a:lnB>
                      <a:noFill/>
                    </a:lnB>
                    <a:solidFill>
                      <a:srgbClr val="003399"/>
                    </a:solidFill>
                  </a:tcPr>
                </a:tc>
                <a:tc>
                  <a:txBody>
                    <a:bodyPr/>
                    <a:lstStyle/>
                    <a:p>
                      <a:pPr algn="ctr" fontAlgn="b"/>
                      <a:r>
                        <a:rPr lang="es-MX" sz="1600" b="0" i="0" u="none" strike="noStrike" dirty="0" smtClean="0">
                          <a:solidFill>
                            <a:schemeClr val="bg1"/>
                          </a:solidFill>
                          <a:latin typeface="Arial"/>
                        </a:rPr>
                        <a:t>   52</a:t>
                      </a:r>
                      <a:r>
                        <a:rPr lang="es-MX" sz="1600" b="0" i="0" u="none" strike="noStrike" dirty="0">
                          <a:solidFill>
                            <a:schemeClr val="bg1"/>
                          </a:solidFill>
                          <a:latin typeface="Arial"/>
                        </a:rPr>
                        <a:t>%</a:t>
                      </a:r>
                    </a:p>
                  </a:txBody>
                  <a:tcPr marL="7458" marR="7458" marT="7458" marB="0" anchor="b">
                    <a:lnL>
                      <a:noFill/>
                    </a:lnL>
                    <a:lnR>
                      <a:noFill/>
                    </a:lnR>
                    <a:lnT>
                      <a:noFill/>
                    </a:lnT>
                    <a:lnB>
                      <a:noFill/>
                    </a:lnB>
                    <a:solidFill>
                      <a:srgbClr val="003399"/>
                    </a:solidFill>
                  </a:tcPr>
                </a:tc>
              </a:tr>
            </a:tbl>
          </a:graphicData>
        </a:graphic>
      </p:graphicFrame>
      <p:sp>
        <p:nvSpPr>
          <p:cNvPr id="16" name="Rectangle 5"/>
          <p:cNvSpPr>
            <a:spLocks noChangeArrowheads="1"/>
          </p:cNvSpPr>
          <p:nvPr/>
        </p:nvSpPr>
        <p:spPr bwMode="auto">
          <a:xfrm>
            <a:off x="249292" y="1169389"/>
            <a:ext cx="8484803" cy="830997"/>
          </a:xfrm>
          <a:prstGeom prst="rect">
            <a:avLst/>
          </a:prstGeom>
          <a:noFill/>
          <a:ln w="9525">
            <a:noFill/>
            <a:miter lim="800000"/>
            <a:headEnd/>
            <a:tailEnd/>
          </a:ln>
          <a:effectLst/>
        </p:spPr>
        <p:txBody>
          <a:bodyPr wrap="square">
            <a:spAutoFit/>
          </a:bodyPr>
          <a:lstStyle/>
          <a:p>
            <a:pPr algn="ctr">
              <a:defRPr/>
            </a:pPr>
            <a:r>
              <a:rPr lang="es-MX" sz="2400" b="1" u="none" dirty="0" smtClean="0">
                <a:solidFill>
                  <a:srgbClr val="C00000"/>
                </a:solidFill>
                <a:latin typeface="Arial" pitchFamily="34" charset="0"/>
              </a:rPr>
              <a:t>CIMAV: Centro enfocado al desarrollo científico y a las aplicaciones industriales de la Nanotecnología</a:t>
            </a:r>
            <a:endParaRPr lang="es-MX" sz="2400" b="1" u="none" dirty="0">
              <a:solidFill>
                <a:srgbClr val="C00000"/>
              </a:solidFill>
              <a:latin typeface="Arial" pitchFamily="34" charset="0"/>
            </a:endParaRPr>
          </a:p>
        </p:txBody>
      </p:sp>
      <p:pic>
        <p:nvPicPr>
          <p:cNvPr id="17" name="Picture 5" descr="NanoTech.jpg">
            <a:hlinkClick r:id="rId3"/>
          </p:cNvPr>
          <p:cNvPicPr>
            <a:picLocks noChangeAspect="1"/>
          </p:cNvPicPr>
          <p:nvPr/>
        </p:nvPicPr>
        <p:blipFill>
          <a:blip r:embed="rId4" cstate="screen">
            <a:clrChange>
              <a:clrFrom>
                <a:srgbClr val="FFFFFF"/>
              </a:clrFrom>
              <a:clrTo>
                <a:srgbClr val="FFFFFF">
                  <a:alpha val="0"/>
                </a:srgbClr>
              </a:clrTo>
            </a:clrChange>
          </a:blip>
          <a:srcRect/>
          <a:stretch>
            <a:fillRect/>
          </a:stretch>
        </p:blipFill>
        <p:spPr bwMode="auto">
          <a:xfrm>
            <a:off x="7689850" y="28575"/>
            <a:ext cx="1377950" cy="382455"/>
          </a:xfrm>
          <a:prstGeom prst="rect">
            <a:avLst/>
          </a:prstGeom>
          <a:noFill/>
          <a:ln w="9525">
            <a:noFill/>
            <a:miter lim="800000"/>
            <a:headEnd/>
            <a:tailEnd/>
          </a:ln>
        </p:spPr>
      </p:pic>
      <p:sp>
        <p:nvSpPr>
          <p:cNvPr id="12" name="11 CuadroTexto"/>
          <p:cNvSpPr txBox="1"/>
          <p:nvPr/>
        </p:nvSpPr>
        <p:spPr>
          <a:xfrm>
            <a:off x="237846" y="6021801"/>
            <a:ext cx="4980869" cy="584775"/>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l"/>
            <a:r>
              <a:rPr lang="es-MX" sz="1600" u="none" dirty="0" smtClean="0">
                <a:solidFill>
                  <a:srgbClr val="003399"/>
                </a:solidFill>
              </a:rPr>
              <a:t>CIMAV: </a:t>
            </a:r>
            <a:r>
              <a:rPr lang="es-MX" sz="1600" u="none" dirty="0" smtClean="0">
                <a:solidFill>
                  <a:srgbClr val="C00000"/>
                </a:solidFill>
              </a:rPr>
              <a:t>Detonador de Aplicaciones Industriales</a:t>
            </a:r>
          </a:p>
          <a:p>
            <a:pPr algn="l"/>
            <a:r>
              <a:rPr lang="es-MX" sz="1600" u="none" dirty="0" smtClean="0">
                <a:solidFill>
                  <a:srgbClr val="C00000"/>
                </a:solidFill>
              </a:rPr>
              <a:t>             de la Nanotecnología en México</a:t>
            </a:r>
            <a:endParaRPr lang="es-MX" sz="1600" u="none" dirty="0">
              <a:solidFill>
                <a:srgbClr val="C00000"/>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3 Rectángulo"/>
          <p:cNvSpPr>
            <a:spLocks noChangeArrowheads="1"/>
          </p:cNvSpPr>
          <p:nvPr/>
        </p:nvSpPr>
        <p:spPr bwMode="auto">
          <a:xfrm>
            <a:off x="609600" y="2982913"/>
            <a:ext cx="7899400" cy="523220"/>
          </a:xfrm>
          <a:prstGeom prst="rect">
            <a:avLst/>
          </a:prstGeom>
          <a:noFill/>
          <a:ln w="9525">
            <a:noFill/>
            <a:miter lim="800000"/>
            <a:headEnd/>
            <a:tailEnd/>
          </a:ln>
        </p:spPr>
        <p:txBody>
          <a:bodyPr>
            <a:spAutoFit/>
          </a:bodyPr>
          <a:lstStyle/>
          <a:p>
            <a:pPr algn="ctr"/>
            <a:r>
              <a:rPr lang="es-MX" sz="2800" u="none" dirty="0">
                <a:solidFill>
                  <a:srgbClr val="353599"/>
                </a:solidFill>
              </a:rPr>
              <a:t>Resultados de los indicadores </a:t>
            </a:r>
            <a:r>
              <a:rPr lang="es-MX" sz="2800" u="none" dirty="0" smtClean="0">
                <a:solidFill>
                  <a:srgbClr val="353599"/>
                </a:solidFill>
              </a:rPr>
              <a:t>periodo 2010</a:t>
            </a:r>
          </a:p>
        </p:txBody>
      </p: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098041" y="2498275"/>
            <a:ext cx="5800299" cy="954107"/>
          </a:xfrm>
          <a:prstGeom prst="rect">
            <a:avLst/>
          </a:prstGeom>
          <a:noFill/>
          <a:ln w="9525" algn="ctr">
            <a:noFill/>
            <a:miter lim="800000"/>
            <a:headEnd/>
            <a:tailEnd/>
          </a:ln>
        </p:spPr>
        <p:txBody>
          <a:bodyPr wrap="square">
            <a:spAutoFit/>
          </a:bodyPr>
          <a:lstStyle/>
          <a:p>
            <a:r>
              <a:rPr lang="es-ES" sz="2800" u="none" dirty="0">
                <a:solidFill>
                  <a:srgbClr val="353599"/>
                </a:solidFill>
              </a:rPr>
              <a:t>4. Reporte sobre el </a:t>
            </a:r>
            <a:endParaRPr lang="es-ES" sz="2800" u="none" dirty="0" smtClean="0">
              <a:solidFill>
                <a:srgbClr val="353599"/>
              </a:solidFill>
            </a:endParaRPr>
          </a:p>
          <a:p>
            <a:pPr algn="ctr"/>
            <a:r>
              <a:rPr lang="es-ES" sz="2800" u="none" dirty="0" smtClean="0">
                <a:solidFill>
                  <a:srgbClr val="353599"/>
                </a:solidFill>
              </a:rPr>
              <a:t>Cumplimiento </a:t>
            </a:r>
            <a:r>
              <a:rPr lang="es-ES" sz="2800" u="none" dirty="0">
                <a:solidFill>
                  <a:srgbClr val="353599"/>
                </a:solidFill>
              </a:rPr>
              <a:t>de </a:t>
            </a:r>
            <a:r>
              <a:rPr lang="es-ES" sz="2800" u="none" dirty="0" smtClean="0">
                <a:solidFill>
                  <a:srgbClr val="353599"/>
                </a:solidFill>
              </a:rPr>
              <a:t>Acuerdos </a:t>
            </a:r>
            <a:endParaRPr lang="es-MX" sz="2800" b="0" u="none" dirty="0">
              <a:solidFill>
                <a:srgbClr val="353599"/>
              </a:solidFill>
            </a:endParaRPr>
          </a:p>
        </p:txBody>
      </p:sp>
      <p:sp>
        <p:nvSpPr>
          <p:cNvPr id="790535" name="Line 7"/>
          <p:cNvSpPr>
            <a:spLocks noChangeShapeType="1"/>
          </p:cNvSpPr>
          <p:nvPr/>
        </p:nvSpPr>
        <p:spPr bwMode="auto">
          <a:xfrm>
            <a:off x="3454400" y="3449638"/>
            <a:ext cx="5689600" cy="0"/>
          </a:xfrm>
          <a:prstGeom prst="line">
            <a:avLst/>
          </a:prstGeom>
          <a:ln>
            <a:headEnd/>
            <a:tailEn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dirty="0"/>
          </a:p>
        </p:txBody>
      </p:sp>
      <p:sp>
        <p:nvSpPr>
          <p:cNvPr id="4" name="3 Rectángulo"/>
          <p:cNvSpPr/>
          <p:nvPr/>
        </p:nvSpPr>
        <p:spPr>
          <a:xfrm>
            <a:off x="0" y="5429554"/>
            <a:ext cx="7830912" cy="1384995"/>
          </a:xfrm>
          <a:prstGeom prst="rect">
            <a:avLst/>
          </a:prstGeom>
        </p:spPr>
        <p:txBody>
          <a:bodyPr wrap="square">
            <a:spAutoFit/>
          </a:bodyPr>
          <a:lstStyle/>
          <a:p>
            <a:r>
              <a:rPr lang="es-MX" u="none" dirty="0" smtClean="0"/>
              <a:t>CA-O-II-11-05S</a:t>
            </a:r>
          </a:p>
          <a:p>
            <a:r>
              <a:rPr lang="es-MX" u="none" dirty="0" smtClean="0">
                <a:solidFill>
                  <a:schemeClr val="bg1">
                    <a:lumMod val="50000"/>
                  </a:schemeClr>
                </a:solidFill>
              </a:rPr>
              <a:t>El Consejo de Administración aprueba el Reporte sobre el Cumplimiento de Acuerdos presentado por el Titular del Centro, considerando que se encuentran atendidos los acuerdos: CA-O-I-11-06R (punto 1 y 3 de los Comisarios Públicos, punto 1 de los Consejeros) y CA-O-I-11-07R; acuerdos en proceso: </a:t>
            </a:r>
            <a:r>
              <a:rPr lang="pt-BR" u="none" dirty="0" smtClean="0">
                <a:solidFill>
                  <a:schemeClr val="bg1">
                    <a:lumMod val="50000"/>
                  </a:schemeClr>
                </a:solidFill>
              </a:rPr>
              <a:t>CA-O-I-11-13S, CA-O-II-09-26S, </a:t>
            </a:r>
            <a:r>
              <a:rPr lang="es-MX" u="none" dirty="0" smtClean="0">
                <a:solidFill>
                  <a:schemeClr val="bg1">
                    <a:lumMod val="50000"/>
                  </a:schemeClr>
                </a:solidFill>
              </a:rPr>
              <a:t>CA-O-II-10-26S, CA-O-I-11-15S, </a:t>
            </a:r>
            <a:r>
              <a:rPr lang="pt-BR" u="none" dirty="0" smtClean="0">
                <a:solidFill>
                  <a:schemeClr val="bg1">
                    <a:lumMod val="50000"/>
                  </a:schemeClr>
                </a:solidFill>
              </a:rPr>
              <a:t>CA-O-I-08-07S (</a:t>
            </a:r>
            <a:r>
              <a:rPr lang="pt-BR" u="none" dirty="0" err="1" smtClean="0">
                <a:solidFill>
                  <a:schemeClr val="bg1">
                    <a:lumMod val="50000"/>
                  </a:schemeClr>
                </a:solidFill>
              </a:rPr>
              <a:t>punto</a:t>
            </a:r>
            <a:r>
              <a:rPr lang="pt-BR" u="none" dirty="0" smtClean="0">
                <a:solidFill>
                  <a:schemeClr val="bg1">
                    <a:lumMod val="50000"/>
                  </a:schemeClr>
                </a:solidFill>
              </a:rPr>
              <a:t> 5) y </a:t>
            </a:r>
            <a:r>
              <a:rPr lang="es-MX" u="none" smtClean="0">
                <a:solidFill>
                  <a:schemeClr val="bg1">
                    <a:lumMod val="50000"/>
                  </a:schemeClr>
                </a:solidFill>
              </a:rPr>
              <a:t>CA-O-I-11-06R </a:t>
            </a:r>
            <a:r>
              <a:rPr lang="es-MX" u="none" dirty="0" smtClean="0">
                <a:solidFill>
                  <a:schemeClr val="bg1">
                    <a:lumMod val="50000"/>
                  </a:schemeClr>
                </a:solidFill>
              </a:rPr>
              <a:t>(puntos 1 al 5 del Comité Externo de Evaluación, punto 2 de los Comisarios Públicos, puntos 2 y 3 de los Consejeros).</a:t>
            </a:r>
            <a:endParaRPr lang="es-MX" u="none" dirty="0">
              <a:solidFill>
                <a:schemeClr val="bg1">
                  <a:lumMod val="50000"/>
                </a:schemeClr>
              </a:solidFill>
            </a:endParaRPr>
          </a:p>
        </p:txBody>
      </p:sp>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4824919" y="105382"/>
            <a:ext cx="4169923" cy="276999"/>
          </a:xfrm>
          <a:prstGeom prst="rect">
            <a:avLst/>
          </a:prstGeom>
          <a:noFill/>
        </p:spPr>
        <p:txBody>
          <a:bodyPr wrap="square" rtlCol="0">
            <a:spAutoFit/>
          </a:bodyPr>
          <a:lstStyle/>
          <a:p>
            <a:pPr algn="r"/>
            <a:r>
              <a:rPr lang="es-MX" b="1" u="none" dirty="0" smtClean="0">
                <a:latin typeface="Arial" pitchFamily="34" charset="0"/>
                <a:cs typeface="Arial" pitchFamily="34" charset="0"/>
              </a:rPr>
              <a:t>Principales Indicadores del CAR</a:t>
            </a:r>
            <a:endParaRPr lang="es-MX" b="1" u="none" dirty="0">
              <a:latin typeface="Arial" pitchFamily="34" charset="0"/>
              <a:cs typeface="Arial" pitchFamily="34" charset="0"/>
            </a:endParaRPr>
          </a:p>
        </p:txBody>
      </p:sp>
      <p:graphicFrame>
        <p:nvGraphicFramePr>
          <p:cNvPr id="7" name="12 Gráfico"/>
          <p:cNvGraphicFramePr/>
          <p:nvPr/>
        </p:nvGraphicFramePr>
        <p:xfrm>
          <a:off x="0" y="958184"/>
          <a:ext cx="5334000" cy="28847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20 Gráfico"/>
          <p:cNvGraphicFramePr/>
          <p:nvPr/>
        </p:nvGraphicFramePr>
        <p:xfrm>
          <a:off x="0" y="3986728"/>
          <a:ext cx="5076967"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24 Gráfico"/>
          <p:cNvGraphicFramePr/>
          <p:nvPr/>
        </p:nvGraphicFramePr>
        <p:xfrm>
          <a:off x="4419600" y="3853784"/>
          <a:ext cx="4724400" cy="2748642"/>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angle 13"/>
          <p:cNvSpPr/>
          <p:nvPr/>
        </p:nvSpPr>
        <p:spPr>
          <a:xfrm>
            <a:off x="762000" y="575562"/>
            <a:ext cx="1228221" cy="307777"/>
          </a:xfrm>
          <a:prstGeom prst="rect">
            <a:avLst/>
          </a:prstGeom>
        </p:spPr>
        <p:txBody>
          <a:bodyPr wrap="none">
            <a:spAutoFit/>
          </a:bodyPr>
          <a:lstStyle/>
          <a:p>
            <a:r>
              <a:rPr lang="es-MX" sz="1400" b="1" u="none" dirty="0" smtClean="0">
                <a:solidFill>
                  <a:srgbClr val="FF0000"/>
                </a:solidFill>
                <a:latin typeface="Arial" pitchFamily="34" charset="0"/>
                <a:cs typeface="Arial" pitchFamily="34" charset="0"/>
              </a:rPr>
              <a:t>Anexos I y II</a:t>
            </a:r>
            <a:endParaRPr lang="es-MX" sz="1400" b="1" u="none" dirty="0">
              <a:solidFill>
                <a:srgbClr val="FF0000"/>
              </a:solidFill>
              <a:latin typeface="Arial" pitchFamily="34" charset="0"/>
              <a:cs typeface="Arial" pitchFamily="34" charset="0"/>
            </a:endParaRPr>
          </a:p>
        </p:txBody>
      </p:sp>
      <p:graphicFrame>
        <p:nvGraphicFramePr>
          <p:cNvPr id="8" name="12 Gráfico"/>
          <p:cNvGraphicFramePr/>
          <p:nvPr/>
        </p:nvGraphicFramePr>
        <p:xfrm>
          <a:off x="4684594" y="772236"/>
          <a:ext cx="4227394" cy="2776183"/>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29 Gráfico"/>
          <p:cNvGraphicFramePr/>
          <p:nvPr/>
        </p:nvGraphicFramePr>
        <p:xfrm>
          <a:off x="477673" y="1070211"/>
          <a:ext cx="4876800" cy="27486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31 Gráfico"/>
          <p:cNvGraphicFramePr/>
          <p:nvPr/>
        </p:nvGraphicFramePr>
        <p:xfrm>
          <a:off x="3654116" y="3762233"/>
          <a:ext cx="4766553" cy="2748643"/>
        </p:xfrm>
        <a:graphic>
          <a:graphicData uri="http://schemas.openxmlformats.org/drawingml/2006/chart">
            <c:chart xmlns:c="http://schemas.openxmlformats.org/drawingml/2006/chart" xmlns:r="http://schemas.openxmlformats.org/officeDocument/2006/relationships" r:id="rId4"/>
          </a:graphicData>
        </a:graphic>
      </p:graphicFrame>
      <p:sp>
        <p:nvSpPr>
          <p:cNvPr id="4" name="3 CuadroTexto"/>
          <p:cNvSpPr txBox="1"/>
          <p:nvPr/>
        </p:nvSpPr>
        <p:spPr>
          <a:xfrm>
            <a:off x="4824919" y="105382"/>
            <a:ext cx="4169923" cy="276999"/>
          </a:xfrm>
          <a:prstGeom prst="rect">
            <a:avLst/>
          </a:prstGeom>
          <a:noFill/>
        </p:spPr>
        <p:txBody>
          <a:bodyPr wrap="square" rtlCol="0">
            <a:spAutoFit/>
          </a:bodyPr>
          <a:lstStyle/>
          <a:p>
            <a:pPr algn="r"/>
            <a:r>
              <a:rPr lang="es-MX" b="1" u="none" dirty="0" smtClean="0">
                <a:latin typeface="Arial" pitchFamily="34" charset="0"/>
                <a:cs typeface="Arial" pitchFamily="34" charset="0"/>
              </a:rPr>
              <a:t>Principales Indicadores del CAR</a:t>
            </a:r>
            <a:endParaRPr lang="es-MX" b="1" u="none" dirty="0">
              <a:latin typeface="Arial" pitchFamily="34" charset="0"/>
              <a:cs typeface="Arial" pitchFamily="34" charset="0"/>
            </a:endParaRPr>
          </a:p>
        </p:txBody>
      </p:sp>
      <p:sp>
        <p:nvSpPr>
          <p:cNvPr id="5" name="Rectangle 13"/>
          <p:cNvSpPr/>
          <p:nvPr/>
        </p:nvSpPr>
        <p:spPr>
          <a:xfrm>
            <a:off x="762000" y="575562"/>
            <a:ext cx="1228221" cy="307777"/>
          </a:xfrm>
          <a:prstGeom prst="rect">
            <a:avLst/>
          </a:prstGeom>
        </p:spPr>
        <p:txBody>
          <a:bodyPr wrap="none">
            <a:spAutoFit/>
          </a:bodyPr>
          <a:lstStyle/>
          <a:p>
            <a:r>
              <a:rPr lang="es-MX" sz="1400" b="1" u="none" dirty="0" smtClean="0">
                <a:solidFill>
                  <a:srgbClr val="FF0000"/>
                </a:solidFill>
                <a:latin typeface="Arial" pitchFamily="34" charset="0"/>
                <a:cs typeface="Arial" pitchFamily="34" charset="0"/>
              </a:rPr>
              <a:t>Anexos I y II</a:t>
            </a:r>
            <a:endParaRPr lang="es-MX" sz="1400" b="1" u="none" dirty="0">
              <a:solidFill>
                <a:srgbClr val="FF0000"/>
              </a:solidFill>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8305800" y="609600"/>
            <a:ext cx="838200" cy="37394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s-MX" sz="1600" b="1" u="none"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E001</a:t>
            </a:r>
            <a:endParaRPr lang="es-MX" sz="1600" b="1" u="none" noProof="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4 CuadroTexto"/>
          <p:cNvSpPr txBox="1"/>
          <p:nvPr/>
        </p:nvSpPr>
        <p:spPr>
          <a:xfrm>
            <a:off x="2928026" y="141051"/>
            <a:ext cx="6096000" cy="276999"/>
          </a:xfrm>
          <a:prstGeom prst="rect">
            <a:avLst/>
          </a:prstGeom>
          <a:noFill/>
        </p:spPr>
        <p:txBody>
          <a:bodyPr wrap="square" rtlCol="0">
            <a:spAutoFit/>
          </a:bodyPr>
          <a:lstStyle/>
          <a:p>
            <a:pPr algn="r"/>
            <a:r>
              <a:rPr lang="es-MX" b="1" u="none" dirty="0" smtClean="0">
                <a:latin typeface="Arial" pitchFamily="34" charset="0"/>
                <a:cs typeface="Arial" pitchFamily="34" charset="0"/>
              </a:rPr>
              <a:t>Matriz de Indicadores del Marco Lógico</a:t>
            </a:r>
            <a:endParaRPr lang="es-MX" b="1" u="none" dirty="0">
              <a:latin typeface="Arial" pitchFamily="34" charset="0"/>
              <a:cs typeface="Arial" pitchFamily="34" charset="0"/>
            </a:endParaRPr>
          </a:p>
        </p:txBody>
      </p:sp>
      <p:graphicFrame>
        <p:nvGraphicFramePr>
          <p:cNvPr id="8" name="32 Gráfico"/>
          <p:cNvGraphicFramePr/>
          <p:nvPr/>
        </p:nvGraphicFramePr>
        <p:xfrm>
          <a:off x="0" y="609600"/>
          <a:ext cx="4679005" cy="28956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33 Gráfico"/>
          <p:cNvGraphicFramePr/>
          <p:nvPr/>
        </p:nvGraphicFramePr>
        <p:xfrm>
          <a:off x="4571999" y="762000"/>
          <a:ext cx="4717915" cy="27486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33 Gráfico"/>
          <p:cNvGraphicFramePr/>
          <p:nvPr/>
        </p:nvGraphicFramePr>
        <p:xfrm>
          <a:off x="-1" y="3733800"/>
          <a:ext cx="4659549" cy="27486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33 Gráfico"/>
          <p:cNvGraphicFramePr/>
          <p:nvPr/>
        </p:nvGraphicFramePr>
        <p:xfrm>
          <a:off x="4419600" y="3733800"/>
          <a:ext cx="4724400" cy="2748643"/>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33 Gráfico"/>
          <p:cNvGraphicFramePr/>
          <p:nvPr/>
        </p:nvGraphicFramePr>
        <p:xfrm>
          <a:off x="0" y="609600"/>
          <a:ext cx="4698460" cy="2819400"/>
        </p:xfrm>
        <a:graphic>
          <a:graphicData uri="http://schemas.openxmlformats.org/drawingml/2006/chart">
            <c:chart xmlns:c="http://schemas.openxmlformats.org/drawingml/2006/chart" xmlns:r="http://schemas.openxmlformats.org/officeDocument/2006/relationships" r:id="rId3"/>
          </a:graphicData>
        </a:graphic>
      </p:graphicFrame>
      <p:sp>
        <p:nvSpPr>
          <p:cNvPr id="8" name="1 CuadroTexto"/>
          <p:cNvSpPr txBox="1"/>
          <p:nvPr/>
        </p:nvSpPr>
        <p:spPr>
          <a:xfrm>
            <a:off x="8140430" y="458822"/>
            <a:ext cx="838200" cy="37394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s-MX" sz="1600" b="1" u="none"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U001</a:t>
            </a:r>
            <a:endParaRPr lang="es-MX" sz="1600" b="1" u="none" noProof="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9" name="33 Gráfico"/>
          <p:cNvGraphicFramePr/>
          <p:nvPr/>
        </p:nvGraphicFramePr>
        <p:xfrm>
          <a:off x="4571999" y="685800"/>
          <a:ext cx="4708187" cy="2819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33 Gráfico"/>
          <p:cNvGraphicFramePr/>
          <p:nvPr/>
        </p:nvGraphicFramePr>
        <p:xfrm>
          <a:off x="-1" y="3886200"/>
          <a:ext cx="4717915" cy="25581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33 Gráfico"/>
          <p:cNvGraphicFramePr/>
          <p:nvPr/>
        </p:nvGraphicFramePr>
        <p:xfrm>
          <a:off x="4426085" y="3810000"/>
          <a:ext cx="4717915" cy="2558143"/>
        </p:xfrm>
        <a:graphic>
          <a:graphicData uri="http://schemas.openxmlformats.org/drawingml/2006/chart">
            <c:chart xmlns:c="http://schemas.openxmlformats.org/drawingml/2006/chart" xmlns:r="http://schemas.openxmlformats.org/officeDocument/2006/relationships" r:id="rId6"/>
          </a:graphicData>
        </a:graphic>
      </p:graphicFrame>
      <p:sp>
        <p:nvSpPr>
          <p:cNvPr id="13" name="12 CuadroTexto"/>
          <p:cNvSpPr txBox="1"/>
          <p:nvPr/>
        </p:nvSpPr>
        <p:spPr>
          <a:xfrm>
            <a:off x="2928026" y="141051"/>
            <a:ext cx="6096000" cy="276999"/>
          </a:xfrm>
          <a:prstGeom prst="rect">
            <a:avLst/>
          </a:prstGeom>
          <a:noFill/>
        </p:spPr>
        <p:txBody>
          <a:bodyPr wrap="square" rtlCol="0">
            <a:spAutoFit/>
          </a:bodyPr>
          <a:lstStyle/>
          <a:p>
            <a:pPr algn="r"/>
            <a:r>
              <a:rPr lang="es-MX" b="1" u="none" dirty="0" smtClean="0">
                <a:latin typeface="Arial" pitchFamily="34" charset="0"/>
                <a:cs typeface="Arial" pitchFamily="34" charset="0"/>
              </a:rPr>
              <a:t>Matriz de Indicadores del Marco Lógico</a:t>
            </a:r>
            <a:endParaRPr lang="es-MX" b="1" u="none" dirty="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Line 6"/>
          <p:cNvSpPr>
            <a:spLocks noChangeShapeType="1"/>
          </p:cNvSpPr>
          <p:nvPr/>
        </p:nvSpPr>
        <p:spPr bwMode="auto">
          <a:xfrm>
            <a:off x="3454400" y="3621088"/>
            <a:ext cx="56896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a:p>
        </p:txBody>
      </p:sp>
      <p:sp>
        <p:nvSpPr>
          <p:cNvPr id="73732" name="Rectangle 2"/>
          <p:cNvSpPr>
            <a:spLocks noChangeArrowheads="1"/>
          </p:cNvSpPr>
          <p:nvPr/>
        </p:nvSpPr>
        <p:spPr bwMode="auto">
          <a:xfrm>
            <a:off x="0" y="2754313"/>
            <a:ext cx="9144000" cy="830262"/>
          </a:xfrm>
          <a:prstGeom prst="rect">
            <a:avLst/>
          </a:prstGeom>
          <a:noFill/>
          <a:ln w="9525" algn="ctr">
            <a:noFill/>
            <a:miter lim="800000"/>
            <a:headEnd/>
            <a:tailEnd/>
          </a:ln>
        </p:spPr>
        <p:txBody>
          <a:bodyPr>
            <a:spAutoFit/>
          </a:bodyPr>
          <a:lstStyle/>
          <a:p>
            <a:pPr algn="ctr"/>
            <a:r>
              <a:rPr lang="es-ES" sz="2400" u="none" dirty="0">
                <a:solidFill>
                  <a:schemeClr val="accent2"/>
                </a:solidFill>
              </a:rPr>
              <a:t>6. Presentación de la opinión del Comité Externo de Evaluación</a:t>
            </a:r>
            <a:endParaRPr lang="es-MX" sz="2400" u="none" dirty="0">
              <a:solidFill>
                <a:schemeClr val="accent2"/>
              </a:solidFill>
            </a:endParaRPr>
          </a:p>
        </p:txBody>
      </p:sp>
      <p:sp>
        <p:nvSpPr>
          <p:cNvPr id="4" name="3 Rectángulo"/>
          <p:cNvSpPr/>
          <p:nvPr/>
        </p:nvSpPr>
        <p:spPr>
          <a:xfrm>
            <a:off x="0" y="5842337"/>
            <a:ext cx="7039342" cy="1015663"/>
          </a:xfrm>
          <a:prstGeom prst="rect">
            <a:avLst/>
          </a:prstGeom>
        </p:spPr>
        <p:txBody>
          <a:bodyPr wrap="square">
            <a:spAutoFit/>
          </a:bodyPr>
          <a:lstStyle/>
          <a:p>
            <a:r>
              <a:rPr lang="es-MX" u="none" dirty="0" smtClean="0"/>
              <a:t>CA-O-I-11-06S:</a:t>
            </a:r>
          </a:p>
          <a:p>
            <a:r>
              <a:rPr lang="es-MX" u="none" dirty="0" smtClean="0">
                <a:solidFill>
                  <a:schemeClr val="bg1">
                    <a:lumMod val="50000"/>
                  </a:schemeClr>
                </a:solidFill>
              </a:rPr>
              <a:t>El Consejo de Administración da por presentado el Dictamen del Comité Externo de Evaluación del CIMAV, presentado por su Presidente el Dr. José Luis Lucio Martínez, con la solicitud de atender las recomendaciones emitidas.</a:t>
            </a:r>
          </a:p>
          <a:p>
            <a:r>
              <a:rPr lang="es-MX" u="none" dirty="0" smtClean="0">
                <a:solidFill>
                  <a:schemeClr val="bg1">
                    <a:lumMod val="50000"/>
                  </a:schemeClr>
                </a:solidFill>
              </a:rPr>
              <a:t>.</a:t>
            </a:r>
            <a:endParaRPr lang="es-MX" u="none" dirty="0">
              <a:solidFill>
                <a:schemeClr val="bg1">
                  <a:lumMod val="50000"/>
                </a:schemeClr>
              </a:solidFill>
            </a:endParaRPr>
          </a:p>
        </p:txBody>
      </p:sp>
    </p:spTree>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ChangeArrowheads="1"/>
          </p:cNvSpPr>
          <p:nvPr/>
        </p:nvSpPr>
        <p:spPr bwMode="auto">
          <a:xfrm>
            <a:off x="2273199" y="834349"/>
            <a:ext cx="4794250" cy="366713"/>
          </a:xfrm>
          <a:prstGeom prst="rect">
            <a:avLst/>
          </a:prstGeom>
          <a:noFill/>
          <a:ln w="9525" algn="ctr">
            <a:noFill/>
            <a:miter lim="800000"/>
            <a:headEnd/>
            <a:tailEnd/>
          </a:ln>
        </p:spPr>
        <p:txBody>
          <a:bodyPr wrap="none">
            <a:spAutoFit/>
          </a:bodyPr>
          <a:lstStyle/>
          <a:p>
            <a:pPr algn="r"/>
            <a:r>
              <a:rPr lang="es-ES" sz="1800" u="none" dirty="0">
                <a:solidFill>
                  <a:srgbClr val="A50021"/>
                </a:solidFill>
              </a:rPr>
              <a:t>Opinión del Comité Externo de Evaluación</a:t>
            </a:r>
            <a:endParaRPr lang="es-MX" sz="1800" b="0" u="none" dirty="0"/>
          </a:p>
        </p:txBody>
      </p:sp>
      <p:pic>
        <p:nvPicPr>
          <p:cNvPr id="21508" name="Picture 4"/>
          <p:cNvPicPr>
            <a:picLocks noChangeAspect="1" noChangeArrowheads="1"/>
          </p:cNvPicPr>
          <p:nvPr/>
        </p:nvPicPr>
        <p:blipFill>
          <a:blip r:embed="rId3" cstate="print"/>
          <a:srcRect/>
          <a:stretch>
            <a:fillRect/>
          </a:stretch>
        </p:blipFill>
        <p:spPr bwMode="auto">
          <a:xfrm>
            <a:off x="825789" y="1042480"/>
            <a:ext cx="3508424" cy="49657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1509" name="Picture 5"/>
          <p:cNvPicPr>
            <a:picLocks noChangeAspect="1" noChangeArrowheads="1"/>
          </p:cNvPicPr>
          <p:nvPr/>
        </p:nvPicPr>
        <p:blipFill>
          <a:blip r:embed="rId4" cstate="print"/>
          <a:srcRect/>
          <a:stretch>
            <a:fillRect/>
          </a:stretch>
        </p:blipFill>
        <p:spPr bwMode="auto">
          <a:xfrm>
            <a:off x="4932416" y="1995151"/>
            <a:ext cx="3394460" cy="25352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6"/>
          <p:cNvSpPr>
            <a:spLocks noChangeShapeType="1"/>
          </p:cNvSpPr>
          <p:nvPr/>
        </p:nvSpPr>
        <p:spPr bwMode="auto">
          <a:xfrm>
            <a:off x="3454400" y="3621088"/>
            <a:ext cx="56896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a:p>
        </p:txBody>
      </p:sp>
      <p:sp>
        <p:nvSpPr>
          <p:cNvPr id="75779" name="Rectangle 2"/>
          <p:cNvSpPr>
            <a:spLocks noChangeArrowheads="1"/>
          </p:cNvSpPr>
          <p:nvPr/>
        </p:nvSpPr>
        <p:spPr bwMode="auto">
          <a:xfrm>
            <a:off x="279400" y="2754313"/>
            <a:ext cx="8572500" cy="830997"/>
          </a:xfrm>
          <a:prstGeom prst="rect">
            <a:avLst/>
          </a:prstGeom>
          <a:noFill/>
          <a:ln w="9525" algn="ctr">
            <a:noFill/>
            <a:miter lim="800000"/>
            <a:headEnd/>
            <a:tailEnd/>
          </a:ln>
        </p:spPr>
        <p:txBody>
          <a:bodyPr>
            <a:spAutoFit/>
          </a:bodyPr>
          <a:lstStyle/>
          <a:p>
            <a:pPr marL="355600" indent="-355600"/>
            <a:r>
              <a:rPr lang="es-ES" sz="2400" u="none" dirty="0">
                <a:solidFill>
                  <a:schemeClr val="accent2"/>
                </a:solidFill>
              </a:rPr>
              <a:t>7. </a:t>
            </a:r>
            <a:r>
              <a:rPr lang="es-ES" sz="2400" u="none" dirty="0" smtClean="0">
                <a:solidFill>
                  <a:schemeClr val="accent2"/>
                </a:solidFill>
              </a:rPr>
              <a:t>Evaluación </a:t>
            </a:r>
            <a:r>
              <a:rPr lang="es-ES" sz="2400" u="none" dirty="0">
                <a:solidFill>
                  <a:schemeClr val="accent2"/>
                </a:solidFill>
              </a:rPr>
              <a:t>de los Comisarios Públicos sobre el </a:t>
            </a:r>
            <a:r>
              <a:rPr lang="es-ES" sz="2400" u="none" dirty="0" smtClean="0">
                <a:solidFill>
                  <a:schemeClr val="accent2"/>
                </a:solidFill>
              </a:rPr>
              <a:t>Desempeño General de la Gestión del Centro</a:t>
            </a:r>
            <a:endParaRPr lang="es-MX" sz="2400" u="none" dirty="0">
              <a:solidFill>
                <a:schemeClr val="accent2"/>
              </a:solidFill>
            </a:endParaRPr>
          </a:p>
        </p:txBody>
      </p:sp>
      <p:sp>
        <p:nvSpPr>
          <p:cNvPr id="4" name="3 Rectángulo"/>
          <p:cNvSpPr/>
          <p:nvPr/>
        </p:nvSpPr>
        <p:spPr>
          <a:xfrm>
            <a:off x="385039" y="5357432"/>
            <a:ext cx="7785183" cy="1015663"/>
          </a:xfrm>
          <a:prstGeom prst="rect">
            <a:avLst/>
          </a:prstGeom>
        </p:spPr>
        <p:txBody>
          <a:bodyPr wrap="square">
            <a:spAutoFit/>
          </a:bodyPr>
          <a:lstStyle/>
          <a:p>
            <a:r>
              <a:rPr lang="es-MX" u="none" dirty="0" smtClean="0"/>
              <a:t>CA-O-I-11-07S</a:t>
            </a:r>
          </a:p>
          <a:p>
            <a:r>
              <a:rPr lang="es-MX" u="none" dirty="0" smtClean="0">
                <a:solidFill>
                  <a:schemeClr val="bg1">
                    <a:lumMod val="50000"/>
                  </a:schemeClr>
                </a:solidFill>
              </a:rPr>
              <a:t>El Consejo de Administración da por presentada la Opinión de los Comisarios Públicos al Informe de Evaluación del ejercicio 2010, presentado por el Titular del Centro, con la solicitud de considerar como acuerdos de seguimiento sus recomendaciones y anexar su Opinión al acta de la presente sesión. </a:t>
            </a:r>
          </a:p>
          <a:p>
            <a:endParaRPr lang="es-MX" u="none" dirty="0" smtClean="0">
              <a:solidFill>
                <a:schemeClr val="bg1">
                  <a:lumMod val="50000"/>
                </a:schemeClr>
              </a:solidFill>
            </a:endParaRPr>
          </a:p>
        </p:txBody>
      </p:sp>
    </p:spTree>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6"/>
          <p:cNvSpPr>
            <a:spLocks noChangeShapeType="1"/>
          </p:cNvSpPr>
          <p:nvPr/>
        </p:nvSpPr>
        <p:spPr bwMode="auto">
          <a:xfrm>
            <a:off x="3454400" y="3487738"/>
            <a:ext cx="56896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a:p>
        </p:txBody>
      </p:sp>
      <p:sp>
        <p:nvSpPr>
          <p:cNvPr id="76803" name="Rectangle 2"/>
          <p:cNvSpPr>
            <a:spLocks noChangeArrowheads="1"/>
          </p:cNvSpPr>
          <p:nvPr/>
        </p:nvSpPr>
        <p:spPr bwMode="auto">
          <a:xfrm>
            <a:off x="333375" y="2516188"/>
            <a:ext cx="8572500" cy="830997"/>
          </a:xfrm>
          <a:prstGeom prst="rect">
            <a:avLst/>
          </a:prstGeom>
          <a:noFill/>
          <a:ln w="9525" algn="ctr">
            <a:noFill/>
            <a:miter lim="800000"/>
            <a:headEnd/>
            <a:tailEnd/>
          </a:ln>
        </p:spPr>
        <p:txBody>
          <a:bodyPr>
            <a:spAutoFit/>
          </a:bodyPr>
          <a:lstStyle/>
          <a:p>
            <a:pPr marL="355600" indent="-355600"/>
            <a:r>
              <a:rPr lang="es-ES" sz="2400" u="none" dirty="0">
                <a:solidFill>
                  <a:schemeClr val="accent2"/>
                </a:solidFill>
              </a:rPr>
              <a:t>8. </a:t>
            </a:r>
            <a:r>
              <a:rPr lang="es-ES" sz="2400" u="none" dirty="0" smtClean="0">
                <a:solidFill>
                  <a:schemeClr val="accent2"/>
                </a:solidFill>
              </a:rPr>
              <a:t>Evaluación de la SHCP, SFP y CONACYT a los Resultados del CAR</a:t>
            </a:r>
            <a:endParaRPr lang="es-MX" sz="2400" u="none" dirty="0">
              <a:solidFill>
                <a:schemeClr val="accent2"/>
              </a:solidFill>
            </a:endParaRPr>
          </a:p>
        </p:txBody>
      </p:sp>
      <p:sp>
        <p:nvSpPr>
          <p:cNvPr id="6" name="5 Rectángulo"/>
          <p:cNvSpPr/>
          <p:nvPr/>
        </p:nvSpPr>
        <p:spPr>
          <a:xfrm>
            <a:off x="0" y="5575797"/>
            <a:ext cx="7785183" cy="646331"/>
          </a:xfrm>
          <a:prstGeom prst="rect">
            <a:avLst/>
          </a:prstGeom>
        </p:spPr>
        <p:txBody>
          <a:bodyPr wrap="square">
            <a:spAutoFit/>
          </a:bodyPr>
          <a:lstStyle/>
          <a:p>
            <a:r>
              <a:rPr lang="es-MX" u="none" dirty="0" smtClean="0"/>
              <a:t>CA-O-I-11-08R</a:t>
            </a:r>
          </a:p>
          <a:p>
            <a:r>
              <a:rPr lang="es-MX" u="none" dirty="0" smtClean="0">
                <a:solidFill>
                  <a:schemeClr val="bg1">
                    <a:lumMod val="50000"/>
                  </a:schemeClr>
                </a:solidFill>
                <a:latin typeface="Arial" pitchFamily="34" charset="0"/>
                <a:ea typeface="SimSun"/>
              </a:rPr>
              <a:t>El Consejo de Administración da por presentada la Evaluación de la SHCP, SFP y CONACYT a los resultados del Convenio de Administración </a:t>
            </a:r>
            <a:endParaRPr lang="es-MX" u="none" dirty="0" smtClean="0">
              <a:solidFill>
                <a:schemeClr val="bg1">
                  <a:lumMod val="50000"/>
                </a:schemeClr>
              </a:solidFill>
            </a:endParaRPr>
          </a:p>
        </p:txBody>
      </p:sp>
    </p:spTree>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6"/>
          <p:cNvSpPr>
            <a:spLocks noChangeShapeType="1"/>
          </p:cNvSpPr>
          <p:nvPr/>
        </p:nvSpPr>
        <p:spPr bwMode="auto">
          <a:xfrm>
            <a:off x="3454400" y="3621088"/>
            <a:ext cx="56896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a:p>
        </p:txBody>
      </p:sp>
      <p:sp>
        <p:nvSpPr>
          <p:cNvPr id="77827" name="Rectangle 2"/>
          <p:cNvSpPr>
            <a:spLocks noChangeArrowheads="1"/>
          </p:cNvSpPr>
          <p:nvPr/>
        </p:nvSpPr>
        <p:spPr bwMode="auto">
          <a:xfrm>
            <a:off x="279400" y="2754313"/>
            <a:ext cx="8572500" cy="830997"/>
          </a:xfrm>
          <a:prstGeom prst="rect">
            <a:avLst/>
          </a:prstGeom>
          <a:noFill/>
          <a:ln w="9525" algn="ctr">
            <a:noFill/>
            <a:miter lim="800000"/>
            <a:headEnd/>
            <a:tailEnd/>
          </a:ln>
        </p:spPr>
        <p:txBody>
          <a:bodyPr>
            <a:spAutoFit/>
          </a:bodyPr>
          <a:lstStyle/>
          <a:p>
            <a:pPr marL="355600" indent="-355600"/>
            <a:r>
              <a:rPr lang="es-ES" sz="2400" u="none" dirty="0">
                <a:solidFill>
                  <a:schemeClr val="accent2"/>
                </a:solidFill>
              </a:rPr>
              <a:t>9. </a:t>
            </a:r>
            <a:r>
              <a:rPr lang="es-ES" sz="2400" u="none" dirty="0" smtClean="0">
                <a:solidFill>
                  <a:schemeClr val="accent2"/>
                </a:solidFill>
              </a:rPr>
              <a:t>Análisis y aprobación, en su caso, del Informe de Evaluación </a:t>
            </a:r>
            <a:endParaRPr lang="es-MX" sz="2400" u="none" dirty="0">
              <a:solidFill>
                <a:schemeClr val="accent2"/>
              </a:solidFill>
            </a:endParaRPr>
          </a:p>
        </p:txBody>
      </p:sp>
      <p:sp>
        <p:nvSpPr>
          <p:cNvPr id="4" name="3 Rectángulo"/>
          <p:cNvSpPr/>
          <p:nvPr/>
        </p:nvSpPr>
        <p:spPr>
          <a:xfrm>
            <a:off x="166674" y="4893408"/>
            <a:ext cx="8308585" cy="1200329"/>
          </a:xfrm>
          <a:prstGeom prst="rect">
            <a:avLst/>
          </a:prstGeom>
        </p:spPr>
        <p:txBody>
          <a:bodyPr wrap="square">
            <a:spAutoFit/>
          </a:bodyPr>
          <a:lstStyle/>
          <a:p>
            <a:r>
              <a:rPr lang="es-MX" u="none" dirty="0" smtClean="0"/>
              <a:t>CA-O-I-11-09R</a:t>
            </a:r>
          </a:p>
          <a:p>
            <a:r>
              <a:rPr lang="es-MX" u="none" dirty="0" smtClean="0">
                <a:solidFill>
                  <a:schemeClr val="bg1">
                    <a:lumMod val="50000"/>
                  </a:schemeClr>
                </a:solidFill>
              </a:rPr>
              <a:t>Con fundamento en lo establecido en el</a:t>
            </a:r>
            <a:r>
              <a:rPr lang="es-ES_tradnl" u="none" dirty="0" smtClean="0">
                <a:solidFill>
                  <a:schemeClr val="bg1">
                    <a:lumMod val="50000"/>
                  </a:schemeClr>
                </a:solidFill>
              </a:rPr>
              <a:t> artículo 56 fracción XIII de la Ley de Ciencia y Tecnología, el Consejo </a:t>
            </a:r>
            <a:r>
              <a:rPr lang="es-MX" u="none" dirty="0" smtClean="0">
                <a:solidFill>
                  <a:schemeClr val="bg1">
                    <a:lumMod val="50000"/>
                  </a:schemeClr>
                </a:solidFill>
              </a:rPr>
              <a:t>de Administración</a:t>
            </a:r>
            <a:r>
              <a:rPr lang="es-ES_tradnl" u="none" dirty="0" smtClean="0">
                <a:solidFill>
                  <a:schemeClr val="bg1">
                    <a:lumMod val="50000"/>
                  </a:schemeClr>
                </a:solidFill>
              </a:rPr>
              <a:t>, en el ejercicio de sus atribuciones y considerando la evaluación del Comité Externo de Evaluación, la opinión de los Comisarios Públicos y la evaluación de la SHCP, la SFP y el CONACYT a los resultados del CAR, aprueba el informe de Autoevaluación del Ejercicio 2010 presentado por el Titular del Centro, con la solicitud de atender las recomendaciones de los consejeros y comisarios públicos. </a:t>
            </a:r>
            <a:endParaRPr lang="es-MX" u="none" dirty="0" smtClean="0">
              <a:solidFill>
                <a:schemeClr val="bg1">
                  <a:lumMod val="50000"/>
                </a:schemeClr>
              </a:solidFill>
            </a:endParaRPr>
          </a:p>
        </p:txBody>
      </p:sp>
    </p:spTree>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6"/>
          <p:cNvSpPr>
            <a:spLocks noChangeShapeType="1"/>
          </p:cNvSpPr>
          <p:nvPr/>
        </p:nvSpPr>
        <p:spPr bwMode="auto">
          <a:xfrm>
            <a:off x="3454400" y="3608388"/>
            <a:ext cx="56896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a:p>
        </p:txBody>
      </p:sp>
      <p:sp>
        <p:nvSpPr>
          <p:cNvPr id="78851" name="Rectangle 2"/>
          <p:cNvSpPr>
            <a:spLocks noChangeArrowheads="1"/>
          </p:cNvSpPr>
          <p:nvPr/>
        </p:nvSpPr>
        <p:spPr bwMode="auto">
          <a:xfrm>
            <a:off x="254000" y="2462213"/>
            <a:ext cx="8572500" cy="1200329"/>
          </a:xfrm>
          <a:prstGeom prst="rect">
            <a:avLst/>
          </a:prstGeom>
          <a:noFill/>
          <a:ln w="9525" algn="ctr">
            <a:noFill/>
            <a:miter lim="800000"/>
            <a:headEnd/>
            <a:tailEnd/>
          </a:ln>
        </p:spPr>
        <p:txBody>
          <a:bodyPr>
            <a:spAutoFit/>
          </a:bodyPr>
          <a:lstStyle/>
          <a:p>
            <a:pPr marL="444500" indent="-444500"/>
            <a:r>
              <a:rPr lang="es-ES" sz="2400" u="none" dirty="0">
                <a:solidFill>
                  <a:schemeClr val="accent2"/>
                </a:solidFill>
              </a:rPr>
              <a:t>10. </a:t>
            </a:r>
            <a:r>
              <a:rPr lang="es-ES" sz="2400" u="none" dirty="0" smtClean="0">
                <a:solidFill>
                  <a:schemeClr val="accent2"/>
                </a:solidFill>
              </a:rPr>
              <a:t>Presentación y aprobación de los Estados Financieros Dictaminados, previo informe de los Comisarios Públicos</a:t>
            </a:r>
            <a:endParaRPr lang="es-MX" sz="2400" u="none" dirty="0">
              <a:solidFill>
                <a:schemeClr val="accent2"/>
              </a:solidFill>
            </a:endParaRPr>
          </a:p>
        </p:txBody>
      </p:sp>
      <p:sp>
        <p:nvSpPr>
          <p:cNvPr id="4" name="3 Rectángulo"/>
          <p:cNvSpPr/>
          <p:nvPr/>
        </p:nvSpPr>
        <p:spPr>
          <a:xfrm>
            <a:off x="0" y="5657683"/>
            <a:ext cx="7874758" cy="1015663"/>
          </a:xfrm>
          <a:prstGeom prst="rect">
            <a:avLst/>
          </a:prstGeom>
        </p:spPr>
        <p:txBody>
          <a:bodyPr wrap="square">
            <a:spAutoFit/>
          </a:bodyPr>
          <a:lstStyle/>
          <a:p>
            <a:r>
              <a:rPr lang="es-MX" u="none" dirty="0" smtClean="0"/>
              <a:t>CA-O-I-11-10R</a:t>
            </a:r>
          </a:p>
          <a:p>
            <a:r>
              <a:rPr lang="es-ES_tradnl" u="none" dirty="0" smtClean="0">
                <a:solidFill>
                  <a:schemeClr val="bg1">
                    <a:lumMod val="50000"/>
                  </a:schemeClr>
                </a:solidFill>
              </a:rPr>
              <a:t>El Consejo </a:t>
            </a:r>
            <a:r>
              <a:rPr lang="es-MX" u="none" dirty="0" smtClean="0">
                <a:solidFill>
                  <a:schemeClr val="bg1">
                    <a:lumMod val="50000"/>
                  </a:schemeClr>
                </a:solidFill>
              </a:rPr>
              <a:t>de Administración </a:t>
            </a:r>
            <a:r>
              <a:rPr lang="es-ES_tradnl" u="none" dirty="0" smtClean="0">
                <a:solidFill>
                  <a:schemeClr val="bg1">
                    <a:lumMod val="50000"/>
                  </a:schemeClr>
                </a:solidFill>
              </a:rPr>
              <a:t>dio por presentados los Estados Financieros Dictaminados con cifras al 31 de diciembre del 2010, presentados por el Titular del Centro, con la solicitud de atender en su caso, las recomendaciones de los Comisarios Públicos y el Auditor Externo</a:t>
            </a:r>
            <a:r>
              <a:rPr lang="es-MX" u="none" dirty="0" smtClean="0">
                <a:solidFill>
                  <a:schemeClr val="bg1">
                    <a:lumMod val="50000"/>
                  </a:schemeClr>
                </a:solidFill>
              </a:rPr>
              <a:t>, los cuales serán presentados para su aprobación a la Asamblea General de Socios.</a:t>
            </a:r>
            <a:endParaRPr lang="es-MX" u="none" dirty="0">
              <a:solidFill>
                <a:schemeClr val="bg1">
                  <a:lumMod val="50000"/>
                </a:schemeClr>
              </a:solidFill>
            </a:endParaRPr>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7"/>
          <p:cNvSpPr>
            <a:spLocks noChangeArrowheads="1"/>
          </p:cNvSpPr>
          <p:nvPr/>
        </p:nvSpPr>
        <p:spPr bwMode="auto">
          <a:xfrm>
            <a:off x="458788" y="681038"/>
            <a:ext cx="8215312" cy="304800"/>
          </a:xfrm>
          <a:prstGeom prst="rect">
            <a:avLst/>
          </a:prstGeom>
          <a:noFill/>
          <a:ln w="9525" algn="ctr">
            <a:noFill/>
            <a:miter lim="800000"/>
            <a:headEnd/>
            <a:tailEnd/>
          </a:ln>
        </p:spPr>
        <p:txBody>
          <a:bodyPr wrap="none" anchor="ctr">
            <a:spAutoFit/>
          </a:bodyPr>
          <a:lstStyle/>
          <a:p>
            <a:pPr algn="ctr"/>
            <a:r>
              <a:rPr lang="es-ES_tradnl" sz="1400" u="none" dirty="0">
                <a:solidFill>
                  <a:srgbClr val="353599"/>
                </a:solidFill>
              </a:rPr>
              <a:t>Acuerdos en proceso de atención por el Centro de Investigación en Materiales Avanzados, S.C.</a:t>
            </a:r>
            <a:endParaRPr lang="es-MX" sz="1800" b="0" u="none" dirty="0">
              <a:solidFill>
                <a:srgbClr val="353599"/>
              </a:solidFill>
            </a:endParaRPr>
          </a:p>
        </p:txBody>
      </p:sp>
      <p:sp>
        <p:nvSpPr>
          <p:cNvPr id="11268" name="Rectangle 62"/>
          <p:cNvSpPr>
            <a:spLocks noChangeArrowheads="1"/>
          </p:cNvSpPr>
          <p:nvPr/>
        </p:nvSpPr>
        <p:spPr bwMode="auto">
          <a:xfrm>
            <a:off x="927100" y="418125"/>
            <a:ext cx="7277100" cy="304800"/>
          </a:xfrm>
          <a:prstGeom prst="rect">
            <a:avLst/>
          </a:prstGeom>
          <a:noFill/>
          <a:ln w="9525" algn="ctr">
            <a:noFill/>
            <a:miter lim="800000"/>
            <a:headEnd/>
            <a:tailEnd/>
          </a:ln>
        </p:spPr>
        <p:txBody>
          <a:bodyPr wrap="none" anchor="ctr">
            <a:spAutoFit/>
          </a:bodyPr>
          <a:lstStyle/>
          <a:p>
            <a:pPr algn="r"/>
            <a:r>
              <a:rPr lang="es-ES_tradnl" sz="1400" u="none" dirty="0">
                <a:solidFill>
                  <a:srgbClr val="A50021"/>
                </a:solidFill>
              </a:rPr>
              <a:t>4.1 CUMPLIMIENTO DE ACUERDOS ADOPTADOS POR EL ÓRGANO DE GOBIERNO</a:t>
            </a:r>
            <a:endParaRPr lang="es-MX" sz="1800" b="0" u="none" dirty="0"/>
          </a:p>
        </p:txBody>
      </p:sp>
      <p:graphicFrame>
        <p:nvGraphicFramePr>
          <p:cNvPr id="21" name="20 Tabla"/>
          <p:cNvGraphicFramePr>
            <a:graphicFrameLocks noGrp="1"/>
          </p:cNvGraphicFramePr>
          <p:nvPr/>
        </p:nvGraphicFramePr>
        <p:xfrm>
          <a:off x="354252" y="1019442"/>
          <a:ext cx="8585201" cy="5747201"/>
        </p:xfrm>
        <a:graphic>
          <a:graphicData uri="http://schemas.openxmlformats.org/drawingml/2006/table">
            <a:tbl>
              <a:tblPr/>
              <a:tblGrid>
                <a:gridCol w="1129071"/>
                <a:gridCol w="2985729"/>
                <a:gridCol w="3580399"/>
                <a:gridCol w="890002"/>
              </a:tblGrid>
              <a:tr h="345084">
                <a:tc>
                  <a:txBody>
                    <a:bodyPr/>
                    <a:lstStyle/>
                    <a:p>
                      <a:pPr>
                        <a:spcAft>
                          <a:spcPts val="0"/>
                        </a:spcAft>
                      </a:pPr>
                      <a:r>
                        <a:rPr lang="es-ES_tradnl" sz="1200" b="1" dirty="0">
                          <a:solidFill>
                            <a:schemeClr val="bg1"/>
                          </a:solidFill>
                          <a:latin typeface="+mn-lt"/>
                          <a:ea typeface="Times New Roman"/>
                          <a:cs typeface="Times New Roman"/>
                        </a:rPr>
                        <a:t>No. Acuerdo</a:t>
                      </a:r>
                      <a:endParaRPr lang="es-MX" sz="1200" b="1" dirty="0">
                        <a:solidFill>
                          <a:schemeClr val="bg1"/>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3599"/>
                    </a:solidFill>
                  </a:tcPr>
                </a:tc>
                <a:tc>
                  <a:txBody>
                    <a:bodyPr/>
                    <a:lstStyle/>
                    <a:p>
                      <a:pPr algn="ctr">
                        <a:spcAft>
                          <a:spcPts val="0"/>
                        </a:spcAft>
                      </a:pPr>
                      <a:r>
                        <a:rPr lang="es-ES_tradnl" sz="1200" b="1" dirty="0">
                          <a:solidFill>
                            <a:schemeClr val="bg1"/>
                          </a:solidFill>
                          <a:latin typeface="+mn-lt"/>
                          <a:ea typeface="Times New Roman"/>
                          <a:cs typeface="Times New Roman"/>
                        </a:rPr>
                        <a:t>Descripción</a:t>
                      </a:r>
                      <a:endParaRPr lang="es-MX" sz="1200" b="1" dirty="0">
                        <a:solidFill>
                          <a:schemeClr val="bg1"/>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3599"/>
                    </a:solidFill>
                  </a:tcPr>
                </a:tc>
                <a:tc>
                  <a:txBody>
                    <a:bodyPr/>
                    <a:lstStyle/>
                    <a:p>
                      <a:pPr algn="ctr">
                        <a:spcAft>
                          <a:spcPts val="0"/>
                        </a:spcAft>
                      </a:pPr>
                      <a:r>
                        <a:rPr lang="es-ES_tradnl" sz="1200" b="1" dirty="0">
                          <a:solidFill>
                            <a:schemeClr val="bg1"/>
                          </a:solidFill>
                          <a:latin typeface="+mn-lt"/>
                          <a:ea typeface="Times New Roman"/>
                          <a:cs typeface="Times New Roman"/>
                        </a:rPr>
                        <a:t>Seguimiento</a:t>
                      </a:r>
                      <a:endParaRPr lang="es-MX" sz="1200" b="1" dirty="0">
                        <a:solidFill>
                          <a:schemeClr val="bg1"/>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3599"/>
                    </a:solidFill>
                  </a:tcPr>
                </a:tc>
                <a:tc>
                  <a:txBody>
                    <a:bodyPr/>
                    <a:lstStyle/>
                    <a:p>
                      <a:pPr algn="ctr">
                        <a:spcAft>
                          <a:spcPts val="0"/>
                        </a:spcAft>
                      </a:pPr>
                      <a:r>
                        <a:rPr lang="es-ES_tradnl" sz="1200" b="1" dirty="0">
                          <a:solidFill>
                            <a:schemeClr val="bg1"/>
                          </a:solidFill>
                          <a:latin typeface="+mn-lt"/>
                          <a:ea typeface="Times New Roman"/>
                          <a:cs typeface="Times New Roman"/>
                        </a:rPr>
                        <a:t>Situación</a:t>
                      </a:r>
                      <a:endParaRPr lang="es-MX" sz="1200" b="1" dirty="0">
                        <a:solidFill>
                          <a:schemeClr val="bg1"/>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3599"/>
                    </a:solidFill>
                  </a:tcPr>
                </a:tc>
              </a:tr>
              <a:tr h="1550682">
                <a:tc>
                  <a:txBody>
                    <a:bodyPr/>
                    <a:lstStyle/>
                    <a:p>
                      <a:pPr algn="ctr">
                        <a:spcAft>
                          <a:spcPts val="0"/>
                        </a:spcAft>
                      </a:pPr>
                      <a:r>
                        <a:rPr lang="pt-BR" sz="1200" b="1" dirty="0">
                          <a:solidFill>
                            <a:srgbClr val="353599"/>
                          </a:solidFill>
                          <a:latin typeface="+mn-lt"/>
                          <a:ea typeface="Times New Roman"/>
                          <a:cs typeface="Times New Roman"/>
                        </a:rPr>
                        <a:t>CA-O-II-09-26S</a:t>
                      </a:r>
                      <a:endParaRPr lang="es-MX" sz="1200" dirty="0">
                        <a:solidFill>
                          <a:srgbClr val="353599"/>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_tradnl" sz="1200" dirty="0" smtClean="0">
                        <a:solidFill>
                          <a:srgbClr val="353599"/>
                        </a:solidFill>
                        <a:latin typeface="+mn-lt"/>
                        <a:ea typeface="Times New Roman"/>
                        <a:cs typeface="Times New Roman"/>
                      </a:endParaRPr>
                    </a:p>
                    <a:p>
                      <a:pPr algn="ctr">
                        <a:spcAft>
                          <a:spcPts val="0"/>
                        </a:spcAft>
                      </a:pPr>
                      <a:endParaRPr lang="es-ES_tradnl" sz="1200" dirty="0" smtClean="0">
                        <a:solidFill>
                          <a:srgbClr val="353599"/>
                        </a:solidFill>
                        <a:latin typeface="+mn-lt"/>
                        <a:ea typeface="Times New Roman"/>
                        <a:cs typeface="Times New Roman"/>
                      </a:endParaRPr>
                    </a:p>
                    <a:p>
                      <a:pPr algn="l">
                        <a:spcAft>
                          <a:spcPts val="0"/>
                        </a:spcAft>
                      </a:pPr>
                      <a:r>
                        <a:rPr lang="es-ES_tradnl" sz="1200" b="1" dirty="0" smtClean="0">
                          <a:solidFill>
                            <a:srgbClr val="353599"/>
                          </a:solidFill>
                          <a:latin typeface="+mn-lt"/>
                          <a:ea typeface="Times New Roman"/>
                          <a:cs typeface="Times New Roman"/>
                        </a:rPr>
                        <a:t>El </a:t>
                      </a:r>
                      <a:r>
                        <a:rPr lang="es-ES_tradnl" sz="1200" b="1" dirty="0">
                          <a:solidFill>
                            <a:srgbClr val="353599"/>
                          </a:solidFill>
                          <a:latin typeface="+mn-lt"/>
                          <a:ea typeface="Times New Roman"/>
                          <a:cs typeface="Times New Roman"/>
                        </a:rPr>
                        <a:t>Consejo de Administración </a:t>
                      </a:r>
                      <a:r>
                        <a:rPr lang="es-ES_tradnl" sz="1200" dirty="0">
                          <a:solidFill>
                            <a:srgbClr val="353599"/>
                          </a:solidFill>
                          <a:latin typeface="+mn-lt"/>
                          <a:ea typeface="Times New Roman"/>
                          <a:cs typeface="Times New Roman"/>
                        </a:rPr>
                        <a:t>del CIMAV</a:t>
                      </a:r>
                      <a:r>
                        <a:rPr lang="es-ES_tradnl" sz="1200" b="1" dirty="0">
                          <a:solidFill>
                            <a:srgbClr val="353599"/>
                          </a:solidFill>
                          <a:latin typeface="+mn-lt"/>
                          <a:ea typeface="Times New Roman"/>
                          <a:cs typeface="Times New Roman"/>
                        </a:rPr>
                        <a:t>,  aprobó </a:t>
                      </a:r>
                      <a:r>
                        <a:rPr lang="es-ES_tradnl" sz="1200" dirty="0">
                          <a:solidFill>
                            <a:srgbClr val="353599"/>
                          </a:solidFill>
                          <a:latin typeface="+mn-lt"/>
                          <a:ea typeface="Times New Roman"/>
                          <a:cs typeface="Times New Roman"/>
                        </a:rPr>
                        <a:t>se realicen las gestiones ante las instancias correspondientes, para </a:t>
                      </a:r>
                      <a:r>
                        <a:rPr lang="es-ES_tradnl" sz="1200" b="1" dirty="0">
                          <a:solidFill>
                            <a:srgbClr val="353599"/>
                          </a:solidFill>
                          <a:latin typeface="+mn-lt"/>
                          <a:ea typeface="Times New Roman"/>
                          <a:cs typeface="Times New Roman"/>
                        </a:rPr>
                        <a:t>la modificación de la Estructura Orgánica </a:t>
                      </a:r>
                      <a:r>
                        <a:rPr lang="es-ES_tradnl" sz="1200" dirty="0">
                          <a:solidFill>
                            <a:srgbClr val="353599"/>
                          </a:solidFill>
                          <a:latin typeface="+mn-lt"/>
                          <a:ea typeface="Times New Roman"/>
                          <a:cs typeface="Times New Roman"/>
                        </a:rPr>
                        <a:t>del Centro.</a:t>
                      </a:r>
                      <a:endParaRPr lang="es-MX" sz="1200" dirty="0">
                        <a:solidFill>
                          <a:srgbClr val="353599"/>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S_tradnl" sz="1200" dirty="0">
                          <a:solidFill>
                            <a:srgbClr val="353599"/>
                          </a:solidFill>
                          <a:latin typeface="+mn-lt"/>
                          <a:ea typeface="Times New Roman"/>
                          <a:cs typeface="Times New Roman"/>
                        </a:rPr>
                        <a:t>De acuerdo con la normatividad en la materia, se realizan las valuaciones de los puestos a través del Sistema de Validación de Valuaciones de Puestos y Nivel Tabular de la SFP. Una vez concluido este proceso, se presentará nuevamente, a través de la Dirección Adjunta de Centros de Investigación, la </a:t>
                      </a:r>
                      <a:r>
                        <a:rPr lang="es-ES_tradnl" sz="1200" b="1" dirty="0">
                          <a:solidFill>
                            <a:srgbClr val="353599"/>
                          </a:solidFill>
                          <a:latin typeface="+mn-lt"/>
                          <a:ea typeface="Times New Roman"/>
                          <a:cs typeface="Times New Roman"/>
                        </a:rPr>
                        <a:t>solicitud formal </a:t>
                      </a:r>
                      <a:r>
                        <a:rPr lang="es-ES_tradnl" sz="1200" dirty="0">
                          <a:solidFill>
                            <a:srgbClr val="353599"/>
                          </a:solidFill>
                          <a:latin typeface="+mn-lt"/>
                          <a:ea typeface="Times New Roman"/>
                          <a:cs typeface="Times New Roman"/>
                        </a:rPr>
                        <a:t>para llevar a cabo </a:t>
                      </a:r>
                      <a:r>
                        <a:rPr lang="es-ES_tradnl" sz="1200" b="1" dirty="0">
                          <a:solidFill>
                            <a:srgbClr val="353599"/>
                          </a:solidFill>
                          <a:latin typeface="+mn-lt"/>
                          <a:ea typeface="Times New Roman"/>
                          <a:cs typeface="Times New Roman"/>
                        </a:rPr>
                        <a:t>las </a:t>
                      </a:r>
                      <a:r>
                        <a:rPr lang="es-ES_tradnl" sz="1200" b="1" dirty="0" err="1">
                          <a:solidFill>
                            <a:srgbClr val="353599"/>
                          </a:solidFill>
                          <a:latin typeface="+mn-lt"/>
                          <a:ea typeface="Times New Roman"/>
                          <a:cs typeface="Times New Roman"/>
                        </a:rPr>
                        <a:t>renivelaciones</a:t>
                      </a:r>
                      <a:r>
                        <a:rPr lang="es-ES_tradnl" sz="1200" b="1" dirty="0">
                          <a:solidFill>
                            <a:srgbClr val="353599"/>
                          </a:solidFill>
                          <a:latin typeface="+mn-lt"/>
                          <a:ea typeface="Times New Roman"/>
                          <a:cs typeface="Times New Roman"/>
                        </a:rPr>
                        <a:t> de plazas de mandos medios ante las SHCP y SFP. </a:t>
                      </a:r>
                      <a:endParaRPr lang="es-MX" sz="1200" b="1" dirty="0">
                        <a:solidFill>
                          <a:srgbClr val="353599"/>
                        </a:solidFill>
                        <a:latin typeface="+mn-lt"/>
                        <a:ea typeface="Times New Roman"/>
                        <a:cs typeface="Times New Roman"/>
                      </a:endParaRPr>
                    </a:p>
                    <a:p>
                      <a:pPr algn="l">
                        <a:spcAft>
                          <a:spcPts val="0"/>
                        </a:spcAft>
                      </a:pPr>
                      <a:r>
                        <a:rPr lang="es-ES_tradnl" sz="1200" b="1" dirty="0">
                          <a:solidFill>
                            <a:srgbClr val="353599"/>
                          </a:solidFill>
                          <a:latin typeface="+mn-lt"/>
                          <a:ea typeface="Times New Roman"/>
                          <a:cs typeface="Times New Roman"/>
                        </a:rPr>
                        <a:t>Estamos en espera de la respuesta.</a:t>
                      </a:r>
                      <a:endParaRPr lang="es-MX" sz="1200" b="1" dirty="0">
                        <a:solidFill>
                          <a:srgbClr val="353599"/>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200" dirty="0">
                          <a:solidFill>
                            <a:srgbClr val="353599"/>
                          </a:solidFill>
                          <a:latin typeface="+mn-lt"/>
                          <a:ea typeface="Times New Roman"/>
                          <a:cs typeface="Times New Roman"/>
                        </a:rPr>
                        <a:t>Proceso</a:t>
                      </a:r>
                      <a:endParaRPr lang="es-MX" sz="1200" dirty="0">
                        <a:solidFill>
                          <a:srgbClr val="353599"/>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4517">
                <a:tc>
                  <a:txBody>
                    <a:bodyPr/>
                    <a:lstStyle/>
                    <a:p>
                      <a:pPr algn="ctr">
                        <a:spcAft>
                          <a:spcPts val="0"/>
                        </a:spcAft>
                      </a:pPr>
                      <a:r>
                        <a:rPr lang="es-MX" sz="1200" b="1" dirty="0">
                          <a:solidFill>
                            <a:srgbClr val="353599"/>
                          </a:solidFill>
                          <a:latin typeface="+mn-lt"/>
                          <a:ea typeface="Times New Roman"/>
                          <a:cs typeface="Times New Roman"/>
                        </a:rPr>
                        <a:t>CA-O-II-10-09S</a:t>
                      </a:r>
                      <a:endParaRPr lang="es-MX" sz="1200" dirty="0">
                        <a:solidFill>
                          <a:srgbClr val="353599"/>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MX" sz="1200" dirty="0">
                          <a:solidFill>
                            <a:srgbClr val="353599"/>
                          </a:solidFill>
                          <a:latin typeface="+mn-lt"/>
                          <a:ea typeface="Times New Roman"/>
                          <a:cs typeface="Times New Roman"/>
                        </a:rPr>
                        <a:t>Se dio por presentada la necesidad planteada por el Centro en cuanto a la  situación crítica de las condiciones del Personal de Mando Medio Superior, al no contar con aumento de sueldo ni bono de productividad desde hace 10 años y se le autoriza iniciar las gestiones ante las instancias correspondientes para que, en su caso, se supere esta situación.</a:t>
                      </a: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ES_tradnl" sz="1200" dirty="0" smtClean="0">
                        <a:solidFill>
                          <a:srgbClr val="353599"/>
                        </a:solidFill>
                        <a:latin typeface="+mn-lt"/>
                        <a:ea typeface="Times New Roman"/>
                        <a:cs typeface="Times New Roman"/>
                      </a:endParaRPr>
                    </a:p>
                    <a:p>
                      <a:pPr algn="l">
                        <a:spcAft>
                          <a:spcPts val="0"/>
                        </a:spcAft>
                      </a:pPr>
                      <a:endParaRPr lang="es-ES_tradnl" sz="1200" dirty="0" smtClean="0">
                        <a:solidFill>
                          <a:srgbClr val="353599"/>
                        </a:solidFill>
                        <a:latin typeface="+mn-lt"/>
                        <a:ea typeface="Times New Roman"/>
                        <a:cs typeface="Times New Roman"/>
                      </a:endParaRPr>
                    </a:p>
                    <a:p>
                      <a:pPr algn="l">
                        <a:spcAft>
                          <a:spcPts val="0"/>
                        </a:spcAft>
                      </a:pPr>
                      <a:r>
                        <a:rPr lang="es-ES_tradnl" sz="1200" dirty="0" smtClean="0">
                          <a:solidFill>
                            <a:srgbClr val="353599"/>
                          </a:solidFill>
                          <a:latin typeface="+mn-lt"/>
                          <a:ea typeface="Times New Roman"/>
                          <a:cs typeface="Times New Roman"/>
                        </a:rPr>
                        <a:t>Se </a:t>
                      </a:r>
                      <a:r>
                        <a:rPr lang="es-ES_tradnl" sz="1200" dirty="0">
                          <a:solidFill>
                            <a:srgbClr val="353599"/>
                          </a:solidFill>
                          <a:latin typeface="+mn-lt"/>
                          <a:ea typeface="Times New Roman"/>
                          <a:cs typeface="Times New Roman"/>
                        </a:rPr>
                        <a:t>solicita dar de baja este acuerdo y darle seguimiento a esta gestión a través del acuerdo </a:t>
                      </a:r>
                      <a:r>
                        <a:rPr lang="es-MX" sz="1200" b="1" dirty="0">
                          <a:solidFill>
                            <a:srgbClr val="353599"/>
                          </a:solidFill>
                          <a:latin typeface="+mn-lt"/>
                          <a:ea typeface="Times New Roman"/>
                          <a:cs typeface="Times New Roman"/>
                        </a:rPr>
                        <a:t>CA-O-II-10-26S</a:t>
                      </a:r>
                      <a:endParaRPr lang="es-MX" sz="1200" dirty="0">
                        <a:solidFill>
                          <a:srgbClr val="353599"/>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200" dirty="0">
                          <a:solidFill>
                            <a:srgbClr val="353599"/>
                          </a:solidFill>
                          <a:latin typeface="+mn-lt"/>
                          <a:ea typeface="Times New Roman"/>
                          <a:cs typeface="Times New Roman"/>
                        </a:rPr>
                        <a:t>Baja</a:t>
                      </a:r>
                      <a:endParaRPr lang="es-MX" sz="1200" dirty="0">
                        <a:solidFill>
                          <a:srgbClr val="353599"/>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4517">
                <a:tc>
                  <a:txBody>
                    <a:bodyPr/>
                    <a:lstStyle/>
                    <a:p>
                      <a:pPr algn="ctr">
                        <a:spcAft>
                          <a:spcPts val="0"/>
                        </a:spcAft>
                      </a:pPr>
                      <a:r>
                        <a:rPr lang="es-MX" sz="1200" b="1" dirty="0">
                          <a:solidFill>
                            <a:srgbClr val="353599"/>
                          </a:solidFill>
                          <a:latin typeface="+mn-lt"/>
                          <a:ea typeface="Times New Roman"/>
                          <a:cs typeface="Times New Roman"/>
                        </a:rPr>
                        <a:t>CA-O-II-10-26S</a:t>
                      </a:r>
                      <a:endParaRPr lang="es-MX" sz="1200" dirty="0">
                        <a:solidFill>
                          <a:srgbClr val="353599"/>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MX" sz="1200" dirty="0">
                          <a:solidFill>
                            <a:srgbClr val="353599"/>
                          </a:solidFill>
                          <a:latin typeface="+mn-lt"/>
                          <a:ea typeface="Times New Roman"/>
                          <a:cs typeface="Times New Roman"/>
                        </a:rPr>
                        <a:t>Se autoriza al Centro para que conjuntamente con la Dirección de Coordinación Sectorial del CONACYT, </a:t>
                      </a:r>
                      <a:r>
                        <a:rPr lang="es-MX" sz="1200" b="1" dirty="0">
                          <a:solidFill>
                            <a:srgbClr val="353599"/>
                          </a:solidFill>
                          <a:latin typeface="+mn-lt"/>
                          <a:ea typeface="Times New Roman"/>
                          <a:cs typeface="Times New Roman"/>
                        </a:rPr>
                        <a:t>evalúen los mecanismos para establecer los Lineamientos para el Otorgamiento de Estímulos</a:t>
                      </a:r>
                      <a:r>
                        <a:rPr lang="es-MX" sz="1200" dirty="0">
                          <a:solidFill>
                            <a:srgbClr val="353599"/>
                          </a:solidFill>
                          <a:latin typeface="+mn-lt"/>
                          <a:ea typeface="Times New Roman"/>
                          <a:cs typeface="Times New Roman"/>
                        </a:rPr>
                        <a:t> para el personal de </a:t>
                      </a:r>
                      <a:r>
                        <a:rPr lang="es-MX" sz="1200" b="1" dirty="0">
                          <a:solidFill>
                            <a:srgbClr val="353599"/>
                          </a:solidFill>
                          <a:latin typeface="+mn-lt"/>
                          <a:ea typeface="Times New Roman"/>
                          <a:cs typeface="Times New Roman"/>
                        </a:rPr>
                        <a:t>Mandos Medios y Superiores</a:t>
                      </a:r>
                      <a:r>
                        <a:rPr lang="es-MX" sz="1200" dirty="0">
                          <a:solidFill>
                            <a:srgbClr val="353599"/>
                          </a:solidFill>
                          <a:latin typeface="+mn-lt"/>
                          <a:ea typeface="Times New Roman"/>
                          <a:cs typeface="Times New Roman"/>
                        </a:rPr>
                        <a:t>, para que posteriormente se realicen las gestiones correspondientes ante la SHCP y SFP.</a:t>
                      </a: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l">
                        <a:spcAft>
                          <a:spcPts val="0"/>
                        </a:spcAft>
                      </a:pPr>
                      <a:r>
                        <a:rPr lang="es-ES_tradnl" sz="1200" dirty="0">
                          <a:solidFill>
                            <a:srgbClr val="353599"/>
                          </a:solidFill>
                          <a:latin typeface="+mn-lt"/>
                          <a:ea typeface="Times New Roman"/>
                          <a:cs typeface="Times New Roman"/>
                        </a:rPr>
                        <a:t>A través de la</a:t>
                      </a:r>
                      <a:r>
                        <a:rPr lang="es-MX" sz="1200" dirty="0">
                          <a:solidFill>
                            <a:srgbClr val="353599"/>
                          </a:solidFill>
                          <a:latin typeface="+mn-lt"/>
                          <a:ea typeface="Times New Roman"/>
                          <a:cs typeface="Times New Roman"/>
                        </a:rPr>
                        <a:t> Dirección de Coordinación Sectorial del CONACYT</a:t>
                      </a:r>
                      <a:r>
                        <a:rPr lang="es-MX" sz="1200" b="1" dirty="0">
                          <a:solidFill>
                            <a:srgbClr val="353599"/>
                          </a:solidFill>
                          <a:latin typeface="+mn-lt"/>
                          <a:ea typeface="Times New Roman"/>
                          <a:cs typeface="Times New Roman"/>
                        </a:rPr>
                        <a:t>, se integró un equipo de trabajo </a:t>
                      </a:r>
                      <a:r>
                        <a:rPr lang="es-MX" sz="1200" dirty="0">
                          <a:solidFill>
                            <a:srgbClr val="353599"/>
                          </a:solidFill>
                          <a:latin typeface="+mn-lt"/>
                          <a:ea typeface="Times New Roman"/>
                          <a:cs typeface="Times New Roman"/>
                        </a:rPr>
                        <a:t>formado por directores administrativos de los </a:t>
                      </a:r>
                      <a:r>
                        <a:rPr lang="es-MX" sz="1200" dirty="0" err="1">
                          <a:solidFill>
                            <a:srgbClr val="353599"/>
                          </a:solidFill>
                          <a:latin typeface="+mn-lt"/>
                          <a:ea typeface="Times New Roman"/>
                          <a:cs typeface="Times New Roman"/>
                        </a:rPr>
                        <a:t>CPI’s</a:t>
                      </a:r>
                      <a:r>
                        <a:rPr lang="es-MX" sz="1200" dirty="0">
                          <a:solidFill>
                            <a:srgbClr val="353599"/>
                          </a:solidFill>
                          <a:latin typeface="+mn-lt"/>
                          <a:ea typeface="Times New Roman"/>
                          <a:cs typeface="Times New Roman"/>
                        </a:rPr>
                        <a:t>, para elaborar la propuesta de los Lineamientos para el Otorgamiento de Estímulos para el Personal de Mandos Medios y Superiores. Se han tenido </a:t>
                      </a:r>
                      <a:r>
                        <a:rPr lang="es-MX" sz="1200" b="1" dirty="0">
                          <a:solidFill>
                            <a:srgbClr val="353599"/>
                          </a:solidFill>
                          <a:latin typeface="+mn-lt"/>
                          <a:ea typeface="Times New Roman"/>
                          <a:cs typeface="Times New Roman"/>
                        </a:rPr>
                        <a:t>dos reuniones de trabajo y a la fecha se continúa trabajando</a:t>
                      </a:r>
                      <a:r>
                        <a:rPr lang="es-MX" sz="1200" dirty="0">
                          <a:solidFill>
                            <a:srgbClr val="353599"/>
                          </a:solidFill>
                          <a:latin typeface="+mn-lt"/>
                          <a:ea typeface="Times New Roman"/>
                          <a:cs typeface="Times New Roman"/>
                        </a:rPr>
                        <a:t> en su elaboración.</a:t>
                      </a: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spcAft>
                          <a:spcPts val="0"/>
                        </a:spcAft>
                      </a:pPr>
                      <a:r>
                        <a:rPr lang="es-ES_tradnl" sz="1200" dirty="0">
                          <a:solidFill>
                            <a:srgbClr val="353599"/>
                          </a:solidFill>
                          <a:latin typeface="+mn-lt"/>
                          <a:ea typeface="Times New Roman"/>
                          <a:cs typeface="Times New Roman"/>
                        </a:rPr>
                        <a:t>Proceso</a:t>
                      </a:r>
                      <a:endParaRPr lang="es-MX" sz="1200" dirty="0">
                        <a:solidFill>
                          <a:srgbClr val="353599"/>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bl>
          </a:graphicData>
        </a:graphic>
      </p:graphicFrame>
    </p:spTree>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279400" y="2741613"/>
            <a:ext cx="8572500" cy="830997"/>
          </a:xfrm>
          <a:prstGeom prst="rect">
            <a:avLst/>
          </a:prstGeom>
          <a:noFill/>
          <a:ln w="9525" algn="ctr">
            <a:noFill/>
            <a:miter lim="800000"/>
            <a:headEnd/>
            <a:tailEnd/>
          </a:ln>
        </p:spPr>
        <p:txBody>
          <a:bodyPr>
            <a:spAutoFit/>
          </a:bodyPr>
          <a:lstStyle/>
          <a:p>
            <a:pPr marL="444500" indent="-444500"/>
            <a:r>
              <a:rPr lang="es-ES" sz="2400" u="none" dirty="0">
                <a:solidFill>
                  <a:schemeClr val="accent2"/>
                </a:solidFill>
              </a:rPr>
              <a:t>11. </a:t>
            </a:r>
            <a:r>
              <a:rPr lang="es-ES" sz="2400" u="none" dirty="0" smtClean="0">
                <a:solidFill>
                  <a:schemeClr val="accent2"/>
                </a:solidFill>
              </a:rPr>
              <a:t>Informe del estado que guarda el Control Interno Institucional</a:t>
            </a:r>
            <a:endParaRPr lang="es-MX" sz="2400" u="none" dirty="0">
              <a:solidFill>
                <a:schemeClr val="accent2"/>
              </a:solidFill>
            </a:endParaRPr>
          </a:p>
        </p:txBody>
      </p:sp>
      <p:sp>
        <p:nvSpPr>
          <p:cNvPr id="2" name="Line 6"/>
          <p:cNvSpPr>
            <a:spLocks noChangeShapeType="1"/>
          </p:cNvSpPr>
          <p:nvPr/>
        </p:nvSpPr>
        <p:spPr bwMode="auto">
          <a:xfrm>
            <a:off x="3454400" y="3595688"/>
            <a:ext cx="56896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a:p>
        </p:txBody>
      </p:sp>
      <p:sp>
        <p:nvSpPr>
          <p:cNvPr id="4" name="3 Rectángulo"/>
          <p:cNvSpPr/>
          <p:nvPr/>
        </p:nvSpPr>
        <p:spPr>
          <a:xfrm>
            <a:off x="0" y="5657683"/>
            <a:ext cx="7230411" cy="646331"/>
          </a:xfrm>
          <a:prstGeom prst="rect">
            <a:avLst/>
          </a:prstGeom>
        </p:spPr>
        <p:txBody>
          <a:bodyPr wrap="square">
            <a:spAutoFit/>
          </a:bodyPr>
          <a:lstStyle/>
          <a:p>
            <a:r>
              <a:rPr lang="es-MX" u="none" dirty="0" smtClean="0"/>
              <a:t>CA-O-I-11-11R</a:t>
            </a:r>
          </a:p>
          <a:p>
            <a:r>
              <a:rPr lang="es-ES_tradnl" u="none" dirty="0" smtClean="0">
                <a:solidFill>
                  <a:schemeClr val="bg1">
                    <a:lumMod val="50000"/>
                  </a:schemeClr>
                </a:solidFill>
              </a:rPr>
              <a:t>El Consejo </a:t>
            </a:r>
            <a:r>
              <a:rPr lang="es-MX" u="none" dirty="0" smtClean="0">
                <a:solidFill>
                  <a:schemeClr val="bg1">
                    <a:lumMod val="50000"/>
                  </a:schemeClr>
                </a:solidFill>
              </a:rPr>
              <a:t>de Administración </a:t>
            </a:r>
            <a:r>
              <a:rPr lang="es-ES_tradnl" u="none" dirty="0" smtClean="0">
                <a:solidFill>
                  <a:schemeClr val="bg1">
                    <a:lumMod val="50000"/>
                  </a:schemeClr>
                </a:solidFill>
              </a:rPr>
              <a:t>aprueba el Informe del estado que guarda el Control Interno Institucional, presentado por el Titular del Centro.</a:t>
            </a:r>
            <a:endParaRPr lang="es-MX" u="none" dirty="0">
              <a:solidFill>
                <a:schemeClr val="bg1">
                  <a:lumMod val="50000"/>
                </a:schemeClr>
              </a:solidFill>
            </a:endParaRPr>
          </a:p>
        </p:txBody>
      </p:sp>
    </p:spTree>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8364" y="2565779"/>
            <a:ext cx="8925636" cy="830997"/>
          </a:xfrm>
          <a:prstGeom prst="rect">
            <a:avLst/>
          </a:prstGeom>
          <a:noFill/>
        </p:spPr>
        <p:txBody>
          <a:bodyPr wrap="square" rtlCol="0">
            <a:spAutoFit/>
          </a:bodyPr>
          <a:lstStyle/>
          <a:p>
            <a:pPr algn="ctr"/>
            <a:r>
              <a:rPr lang="es-MX" sz="2400" u="none" dirty="0" smtClean="0">
                <a:solidFill>
                  <a:srgbClr val="353599"/>
                </a:solidFill>
              </a:rPr>
              <a:t>12. Presentación de la Unidad de Vinculación y Transferencia de Conocimiento del CIMAV</a:t>
            </a:r>
            <a:endParaRPr lang="es-MX" sz="2400" u="none" dirty="0">
              <a:solidFill>
                <a:srgbClr val="353599"/>
              </a:solidFill>
            </a:endParaRPr>
          </a:p>
        </p:txBody>
      </p:sp>
      <p:sp>
        <p:nvSpPr>
          <p:cNvPr id="3" name="Line 6"/>
          <p:cNvSpPr>
            <a:spLocks noChangeShapeType="1"/>
          </p:cNvSpPr>
          <p:nvPr/>
        </p:nvSpPr>
        <p:spPr bwMode="auto">
          <a:xfrm>
            <a:off x="3454400" y="3487738"/>
            <a:ext cx="56896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a:p>
        </p:txBody>
      </p:sp>
    </p:spTree>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266700" y="2449513"/>
            <a:ext cx="8572500" cy="1200329"/>
          </a:xfrm>
          <a:prstGeom prst="rect">
            <a:avLst/>
          </a:prstGeom>
          <a:noFill/>
          <a:ln w="9525" algn="ctr">
            <a:noFill/>
            <a:miter lim="800000"/>
            <a:headEnd/>
            <a:tailEnd/>
          </a:ln>
        </p:spPr>
        <p:txBody>
          <a:bodyPr>
            <a:spAutoFit/>
          </a:bodyPr>
          <a:lstStyle/>
          <a:p>
            <a:pPr marL="444500" indent="-444500"/>
            <a:r>
              <a:rPr lang="es-ES" sz="2400" u="none" dirty="0" smtClean="0">
                <a:solidFill>
                  <a:schemeClr val="accent2"/>
                </a:solidFill>
              </a:rPr>
              <a:t>13. Presentación y, en su caso, aprobación del Calendario de Sesiones Ordinarias de Órganos de Gobierno del año en curso</a:t>
            </a:r>
            <a:endParaRPr lang="es-MX" sz="2400" u="none" dirty="0">
              <a:solidFill>
                <a:schemeClr val="accent2"/>
              </a:solidFill>
            </a:endParaRPr>
          </a:p>
        </p:txBody>
      </p:sp>
      <p:sp>
        <p:nvSpPr>
          <p:cNvPr id="2" name="Line 6"/>
          <p:cNvSpPr>
            <a:spLocks noChangeShapeType="1"/>
          </p:cNvSpPr>
          <p:nvPr/>
        </p:nvSpPr>
        <p:spPr bwMode="auto">
          <a:xfrm>
            <a:off x="3454400" y="3595688"/>
            <a:ext cx="56896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a:p>
        </p:txBody>
      </p:sp>
      <p:sp>
        <p:nvSpPr>
          <p:cNvPr id="4" name="3 Rectángulo"/>
          <p:cNvSpPr/>
          <p:nvPr/>
        </p:nvSpPr>
        <p:spPr>
          <a:xfrm>
            <a:off x="1" y="5835104"/>
            <a:ext cx="7765576" cy="830997"/>
          </a:xfrm>
          <a:prstGeom prst="rect">
            <a:avLst/>
          </a:prstGeom>
        </p:spPr>
        <p:txBody>
          <a:bodyPr wrap="square">
            <a:spAutoFit/>
          </a:bodyPr>
          <a:lstStyle/>
          <a:p>
            <a:r>
              <a:rPr lang="es-MX" u="none" dirty="0" smtClean="0"/>
              <a:t>CA-O-I-11-12R</a:t>
            </a:r>
          </a:p>
          <a:p>
            <a:r>
              <a:rPr lang="es-ES_tradnl" u="none" dirty="0" smtClean="0">
                <a:solidFill>
                  <a:schemeClr val="bg1">
                    <a:lumMod val="50000"/>
                  </a:schemeClr>
                </a:solidFill>
              </a:rPr>
              <a:t>El Consejo aprueba el calendario de Sesiones Ordinarias del Órgano de Gobierno para el año 2011, considerando la fecha de la primera sesión, la celebrada en este día y la segunda a realizarse en el mes de octubre del año en curso con fecha y lugar por definir. </a:t>
            </a:r>
            <a:endParaRPr lang="es-MX" u="none" dirty="0"/>
          </a:p>
        </p:txBody>
      </p:sp>
    </p:spTree>
  </p:cSld>
  <p:clrMapOvr>
    <a:masterClrMapping/>
  </p:clrMapOvr>
  <p:transition>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6"/>
          <p:cNvSpPr>
            <a:spLocks noChangeShapeType="1"/>
          </p:cNvSpPr>
          <p:nvPr/>
        </p:nvSpPr>
        <p:spPr bwMode="auto">
          <a:xfrm>
            <a:off x="3454400" y="3671888"/>
            <a:ext cx="56896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a:p>
        </p:txBody>
      </p:sp>
      <p:sp>
        <p:nvSpPr>
          <p:cNvPr id="81923" name="Rectangle 2"/>
          <p:cNvSpPr>
            <a:spLocks noChangeArrowheads="1"/>
          </p:cNvSpPr>
          <p:nvPr/>
        </p:nvSpPr>
        <p:spPr bwMode="auto">
          <a:xfrm>
            <a:off x="279400" y="2944813"/>
            <a:ext cx="8572500" cy="461665"/>
          </a:xfrm>
          <a:prstGeom prst="rect">
            <a:avLst/>
          </a:prstGeom>
          <a:noFill/>
          <a:ln w="9525" algn="ctr">
            <a:noFill/>
            <a:miter lim="800000"/>
            <a:headEnd/>
            <a:tailEnd/>
          </a:ln>
        </p:spPr>
        <p:txBody>
          <a:bodyPr>
            <a:spAutoFit/>
          </a:bodyPr>
          <a:lstStyle/>
          <a:p>
            <a:pPr marL="444500" indent="-444500"/>
            <a:r>
              <a:rPr lang="es-ES" sz="2400" u="none" dirty="0" smtClean="0">
                <a:solidFill>
                  <a:schemeClr val="accent2"/>
                </a:solidFill>
              </a:rPr>
              <a:t>14. Solicitud de Acuerdos al Órgano de Gobierno</a:t>
            </a:r>
            <a:endParaRPr lang="es-MX" sz="2400" u="none" dirty="0">
              <a:solidFill>
                <a:schemeClr val="accent2"/>
              </a:solidFill>
            </a:endParaRPr>
          </a:p>
        </p:txBody>
      </p:sp>
    </p:spTree>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04315" y="382137"/>
            <a:ext cx="8343900" cy="584775"/>
          </a:xfrm>
          <a:prstGeom prst="rect">
            <a:avLst/>
          </a:prstGeom>
        </p:spPr>
        <p:txBody>
          <a:bodyPr wrap="square">
            <a:spAutoFit/>
          </a:bodyPr>
          <a:lstStyle/>
          <a:p>
            <a:pPr marL="444500" indent="-444500" algn="ctr"/>
            <a:r>
              <a:rPr lang="es-ES" sz="1600" u="none" dirty="0" smtClean="0">
                <a:solidFill>
                  <a:srgbClr val="C00000"/>
                </a:solidFill>
              </a:rPr>
              <a:t>13.2 Presentación, y en su caso, aprobación del Programa</a:t>
            </a:r>
          </a:p>
          <a:p>
            <a:pPr marL="444500" indent="-444500" algn="ctr"/>
            <a:r>
              <a:rPr lang="es-ES" sz="1600" u="none" dirty="0" smtClean="0">
                <a:solidFill>
                  <a:srgbClr val="C00000"/>
                </a:solidFill>
              </a:rPr>
              <a:t> Integral de Inversión 2011</a:t>
            </a:r>
            <a:endParaRPr lang="es-MX" sz="1600" u="none" dirty="0">
              <a:solidFill>
                <a:srgbClr val="C00000"/>
              </a:solidFill>
            </a:endParaRPr>
          </a:p>
        </p:txBody>
      </p:sp>
      <p:sp>
        <p:nvSpPr>
          <p:cNvPr id="4" name="Rectangle 1"/>
          <p:cNvSpPr>
            <a:spLocks noChangeArrowheads="1"/>
          </p:cNvSpPr>
          <p:nvPr/>
        </p:nvSpPr>
        <p:spPr bwMode="auto">
          <a:xfrm>
            <a:off x="0" y="1083537"/>
            <a:ext cx="9144000" cy="1815882"/>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De conformidad a lo establecido en el artículo 56 fracción II de la Ley de Ciencia y Tecnología, se solicita a este H. Órgano de Gobierno, la aprobación del programa integral de inversión para el ejercicio 2011, el cual incluye los recursos fiscales que en su momento pudieran obtenerse (convocatoria DAGCI).</a:t>
            </a:r>
            <a:endParaRPr kumimoji="0" lang="es-MX" sz="1600" b="0" i="0" u="none" strike="noStrike" cap="none" normalizeH="0" baseline="0" dirty="0" smtClean="0">
              <a:ln>
                <a:noFill/>
              </a:ln>
              <a:solidFill>
                <a:srgbClr val="000099"/>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Asimismo, se solicita la autorización de este H. Órgano de Gobierno para modificar el flujo de efectivo de la entidad, por la ampliación presupuestal derivada de los recursos adicionales (convocatoria DAGCI) que en su momento pudieran obtenerse para el programa de inversión. </a:t>
            </a:r>
            <a:endParaRPr kumimoji="0" lang="es-ES" sz="1600" b="0" i="0" u="none" strike="noStrike" cap="none" normalizeH="0" baseline="0" dirty="0" smtClean="0">
              <a:ln>
                <a:noFill/>
              </a:ln>
              <a:solidFill>
                <a:srgbClr val="000099"/>
              </a:solidFill>
              <a:effectLst/>
              <a:latin typeface="Arial" pitchFamily="34" charset="0"/>
              <a:cs typeface="Arial" pitchFamily="34" charset="0"/>
            </a:endParaRPr>
          </a:p>
        </p:txBody>
      </p:sp>
      <p:sp>
        <p:nvSpPr>
          <p:cNvPr id="6" name="5 Rectángulo"/>
          <p:cNvSpPr/>
          <p:nvPr/>
        </p:nvSpPr>
        <p:spPr>
          <a:xfrm>
            <a:off x="171128" y="3151667"/>
            <a:ext cx="8820472" cy="584775"/>
          </a:xfrm>
          <a:prstGeom prst="rect">
            <a:avLst/>
          </a:prstGeom>
        </p:spPr>
        <p:txBody>
          <a:bodyPr wrap="square">
            <a:spAutoFit/>
          </a:bodyPr>
          <a:lstStyle/>
          <a:p>
            <a:pPr algn="just"/>
            <a:r>
              <a:rPr lang="es-MX" sz="1600" u="none" dirty="0" smtClean="0">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1016" y="4154892"/>
            <a:ext cx="9145016" cy="2308324"/>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_tradnl" sz="1600" u="none" dirty="0" smtClean="0"/>
              <a:t>CA-O-I-11-13R</a:t>
            </a:r>
          </a:p>
          <a:p>
            <a:r>
              <a:rPr lang="es-MX" sz="1600" b="0" u="none" dirty="0" smtClean="0">
                <a:solidFill>
                  <a:schemeClr val="bg1">
                    <a:lumMod val="50000"/>
                  </a:schemeClr>
                </a:solidFill>
              </a:rPr>
              <a:t>De conformidad a lo establecido en el artículo 56 fracción II de la Ley de Ciencia y Tecnología, este Consejo aprueba  al Centro el  Programa Integral de Inversión  para el ejercicio 2011, el cual incluye los recursos fiscales que en su momento pudieran obtenerse (convocatoria DACI).</a:t>
            </a:r>
          </a:p>
          <a:p>
            <a:r>
              <a:rPr lang="es-MX" sz="1600" b="0" u="none" dirty="0" smtClean="0">
                <a:solidFill>
                  <a:schemeClr val="bg1">
                    <a:lumMod val="50000"/>
                  </a:schemeClr>
                </a:solidFill>
              </a:rPr>
              <a:t> </a:t>
            </a:r>
          </a:p>
          <a:p>
            <a:r>
              <a:rPr lang="es-MX" sz="1600" b="0" u="none" dirty="0" smtClean="0">
                <a:solidFill>
                  <a:schemeClr val="bg1">
                    <a:lumMod val="50000"/>
                  </a:schemeClr>
                </a:solidFill>
              </a:rPr>
              <a:t>Asimismo, se autoriza la modificación al flujo de efectivo de la entidad, por la ampliación presupuestal derivada de los recursos adicionales (convocatoria DACI) que en su momento pudieran obtenerse para el programa de inversión. </a:t>
            </a:r>
          </a:p>
          <a:p>
            <a:endParaRPr lang="es-MX" sz="1600" b="0" u="none" dirty="0" smtClean="0"/>
          </a:p>
        </p:txBody>
      </p:sp>
    </p:spTree>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52545" y="615098"/>
            <a:ext cx="8343900" cy="584775"/>
          </a:xfrm>
          <a:prstGeom prst="rect">
            <a:avLst/>
          </a:prstGeom>
        </p:spPr>
        <p:txBody>
          <a:bodyPr wrap="square">
            <a:spAutoFit/>
          </a:bodyPr>
          <a:lstStyle/>
          <a:p>
            <a:pPr marL="444500" indent="-444500" algn="ctr"/>
            <a:r>
              <a:rPr lang="es-ES" sz="1600" u="none" dirty="0" smtClean="0">
                <a:solidFill>
                  <a:srgbClr val="C00000"/>
                </a:solidFill>
              </a:rPr>
              <a:t>13.3 Presentación, y en su caso, aprobación de los proyectos de Inversión derivados de la Convocatoria 2011 del CONACYT.</a:t>
            </a:r>
            <a:endParaRPr lang="es-MX" sz="1600" u="none" dirty="0" smtClean="0">
              <a:solidFill>
                <a:srgbClr val="C00000"/>
              </a:solidFill>
            </a:endParaRPr>
          </a:p>
        </p:txBody>
      </p:sp>
      <p:sp>
        <p:nvSpPr>
          <p:cNvPr id="4" name="Rectangle 1"/>
          <p:cNvSpPr>
            <a:spLocks noChangeArrowheads="1"/>
          </p:cNvSpPr>
          <p:nvPr/>
        </p:nvSpPr>
        <p:spPr bwMode="auto">
          <a:xfrm>
            <a:off x="0" y="1248152"/>
            <a:ext cx="9144000" cy="1077218"/>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 sz="1600" b="0" u="none" dirty="0" smtClean="0">
                <a:solidFill>
                  <a:schemeClr val="accent2"/>
                </a:solidFill>
              </a:rPr>
              <a:t>Con base en el artículo 56 fracción I de la Ley de Ciencia y </a:t>
            </a:r>
            <a:r>
              <a:rPr lang="es-ES" sz="1600" b="0" u="none" dirty="0" smtClean="0">
                <a:solidFill>
                  <a:srgbClr val="000099"/>
                </a:solidFill>
                <a:latin typeface="Arial" pitchFamily="34" charset="0"/>
                <a:ea typeface="Times New Roman" pitchFamily="18" charset="0"/>
                <a:cs typeface="Arial" pitchFamily="34" charset="0"/>
              </a:rPr>
              <a:t>Tecnología</a:t>
            </a:r>
            <a:r>
              <a:rPr lang="es-ES" sz="1600" b="0" u="none" dirty="0" smtClean="0">
                <a:solidFill>
                  <a:schemeClr val="accent2"/>
                </a:solidFill>
              </a:rPr>
              <a:t>, se solicita  a este H. Órgano de Gobierno, la aprobación de los proyectos que este Centro de Investigación sometió a la Convocatoria 2011 del CONACYT.</a:t>
            </a:r>
            <a:endParaRPr lang="es-MX" sz="1600" b="0" u="none" dirty="0" smtClean="0">
              <a:solidFill>
                <a:schemeClr val="accent2"/>
              </a:solidFil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dirty="0" smtClean="0">
              <a:ln>
                <a:noFill/>
              </a:ln>
              <a:solidFill>
                <a:srgbClr val="000099"/>
              </a:solidFill>
              <a:effectLst/>
              <a:latin typeface="Arial" pitchFamily="34" charset="0"/>
              <a:cs typeface="Arial" pitchFamily="34" charset="0"/>
            </a:endParaRPr>
          </a:p>
        </p:txBody>
      </p:sp>
      <p:sp>
        <p:nvSpPr>
          <p:cNvPr id="6" name="5 Rectángulo"/>
          <p:cNvSpPr/>
          <p:nvPr/>
        </p:nvSpPr>
        <p:spPr>
          <a:xfrm>
            <a:off x="171128" y="2897667"/>
            <a:ext cx="8820472" cy="584775"/>
          </a:xfrm>
          <a:prstGeom prst="rect">
            <a:avLst/>
          </a:prstGeom>
        </p:spPr>
        <p:txBody>
          <a:bodyPr wrap="square">
            <a:spAutoFit/>
          </a:bodyPr>
          <a:lstStyle/>
          <a:p>
            <a:pPr algn="just"/>
            <a:r>
              <a:rPr lang="es-MX" sz="1600" u="none" dirty="0" smtClean="0">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0" y="4783146"/>
            <a:ext cx="9145016" cy="1077218"/>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 sz="1600" u="none" dirty="0" smtClean="0"/>
              <a:t>CA-O-I-11-14R</a:t>
            </a:r>
          </a:p>
          <a:p>
            <a:r>
              <a:rPr lang="es-MX" sz="1600" b="0" u="none" dirty="0" smtClean="0">
                <a:solidFill>
                  <a:schemeClr val="bg1">
                    <a:lumMod val="50000"/>
                  </a:schemeClr>
                </a:solidFill>
              </a:rPr>
              <a:t>Con base en el artículo 56 fracción II de la Ley de Ciencia y Tecnología, este Consejo aprueba los proyectos de inversión derivados de la Convocatoria 2011 del CONACYT.</a:t>
            </a:r>
          </a:p>
          <a:p>
            <a:endParaRPr lang="es-MX" sz="1600" b="0" u="none" dirty="0" smtClean="0"/>
          </a:p>
        </p:txBody>
      </p:sp>
    </p:spTree>
  </p:cSld>
  <p:clrMapOvr>
    <a:masterClrMapping/>
  </p:clrMapOvr>
  <p:transition>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18888" y="612255"/>
            <a:ext cx="8343900" cy="338554"/>
          </a:xfrm>
          <a:prstGeom prst="rect">
            <a:avLst/>
          </a:prstGeom>
        </p:spPr>
        <p:txBody>
          <a:bodyPr wrap="square">
            <a:spAutoFit/>
          </a:bodyPr>
          <a:lstStyle/>
          <a:p>
            <a:pPr marL="444500" indent="-444500" algn="ctr"/>
            <a:r>
              <a:rPr lang="es-ES" sz="1600" u="none" dirty="0" smtClean="0">
                <a:solidFill>
                  <a:srgbClr val="A50021"/>
                </a:solidFill>
              </a:rPr>
              <a:t>13.4 Adecuaciones presupuestarias.</a:t>
            </a:r>
            <a:endParaRPr lang="es-MX" sz="1600" u="none" dirty="0" smtClean="0">
              <a:solidFill>
                <a:srgbClr val="A50021"/>
              </a:solidFill>
            </a:endParaRPr>
          </a:p>
        </p:txBody>
      </p:sp>
      <p:sp>
        <p:nvSpPr>
          <p:cNvPr id="4" name="Rectangle 1"/>
          <p:cNvSpPr>
            <a:spLocks noChangeArrowheads="1"/>
          </p:cNvSpPr>
          <p:nvPr/>
        </p:nvSpPr>
        <p:spPr bwMode="auto">
          <a:xfrm>
            <a:off x="0" y="1151777"/>
            <a:ext cx="9144000" cy="1815882"/>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MX" sz="1600" b="0" u="none" dirty="0" smtClean="0">
                <a:solidFill>
                  <a:srgbClr val="0033CC"/>
                </a:solidFill>
              </a:rPr>
              <a:t>Con fundamento en el artículo 56 fracción III de la Ley de Ciencia y Tecnología, este Consejo  aprueba la modificación al flujo de efectivo de recursos fiscales.</a:t>
            </a:r>
          </a:p>
          <a:p>
            <a:r>
              <a:rPr lang="es-ES" sz="1600" b="0" u="none" dirty="0" smtClean="0">
                <a:solidFill>
                  <a:srgbClr val="0033CC"/>
                </a:solidFill>
              </a:rPr>
              <a:t> </a:t>
            </a:r>
            <a:endParaRPr lang="es-MX" sz="1600" b="0" u="none" dirty="0" smtClean="0">
              <a:solidFill>
                <a:srgbClr val="0033CC"/>
              </a:solidFill>
            </a:endParaRPr>
          </a:p>
          <a:p>
            <a:r>
              <a:rPr lang="es-MX" sz="1600" b="0" u="none" dirty="0" smtClean="0">
                <a:solidFill>
                  <a:srgbClr val="0033CC"/>
                </a:solidFill>
              </a:rPr>
              <a:t>Con estos movimientos presupuestales no se afectan o modifican las metas programáticas de la institución, sino que permitirán un mejor cumplimiento de los objetivos de los programas autorizados.</a:t>
            </a:r>
            <a:endParaRPr lang="es-MX" sz="1600" b="0" u="none" dirty="0" smtClean="0">
              <a:solidFill>
                <a:schemeClr val="accent2"/>
              </a:solidFil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dirty="0" smtClean="0">
              <a:ln>
                <a:noFill/>
              </a:ln>
              <a:solidFill>
                <a:srgbClr val="000099"/>
              </a:solidFill>
              <a:effectLst/>
              <a:latin typeface="Arial" pitchFamily="34" charset="0"/>
              <a:cs typeface="Arial" pitchFamily="34" charset="0"/>
            </a:endParaRPr>
          </a:p>
        </p:txBody>
      </p:sp>
      <p:sp>
        <p:nvSpPr>
          <p:cNvPr id="6" name="5 Rectángulo"/>
          <p:cNvSpPr/>
          <p:nvPr/>
        </p:nvSpPr>
        <p:spPr>
          <a:xfrm>
            <a:off x="0" y="3211565"/>
            <a:ext cx="8820472" cy="584775"/>
          </a:xfrm>
          <a:prstGeom prst="rect">
            <a:avLst/>
          </a:prstGeom>
        </p:spPr>
        <p:txBody>
          <a:bodyPr wrap="square">
            <a:spAutoFit/>
          </a:bodyPr>
          <a:lstStyle/>
          <a:p>
            <a:pPr algn="just"/>
            <a:r>
              <a:rPr lang="es-MX" sz="1600" u="none" dirty="0" smtClean="0">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0" y="4290706"/>
            <a:ext cx="9145016" cy="2062103"/>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_tradnl" sz="1600" u="none" dirty="0" smtClean="0"/>
              <a:t>CA-O-I-11-15R</a:t>
            </a:r>
            <a:endParaRPr lang="es-MX" sz="1600" u="none" dirty="0" smtClean="0"/>
          </a:p>
          <a:p>
            <a:r>
              <a:rPr lang="es-MX" sz="1600" b="0" u="none" dirty="0" smtClean="0">
                <a:solidFill>
                  <a:schemeClr val="bg1">
                    <a:lumMod val="50000"/>
                  </a:schemeClr>
                </a:solidFill>
              </a:rPr>
              <a:t>Con fundamento en el artículo 56, fracción III de la Ley de Ciencia y Tecnología, este Consejo  aprueba la adecuación, en su caso al flujo de efectivo de recursos fiscales.</a:t>
            </a:r>
          </a:p>
          <a:p>
            <a:r>
              <a:rPr lang="es-ES" sz="1600" b="0" u="none" dirty="0" smtClean="0">
                <a:solidFill>
                  <a:schemeClr val="bg1">
                    <a:lumMod val="50000"/>
                  </a:schemeClr>
                </a:solidFill>
              </a:rPr>
              <a:t> </a:t>
            </a:r>
            <a:endParaRPr lang="es-MX" sz="1600" b="0" u="none" dirty="0" smtClean="0">
              <a:solidFill>
                <a:schemeClr val="bg1">
                  <a:lumMod val="50000"/>
                </a:schemeClr>
              </a:solidFill>
            </a:endParaRPr>
          </a:p>
          <a:p>
            <a:r>
              <a:rPr lang="es-MX" sz="1600" b="0" u="none" dirty="0" smtClean="0">
                <a:solidFill>
                  <a:schemeClr val="bg1">
                    <a:lumMod val="50000"/>
                  </a:schemeClr>
                </a:solidFill>
              </a:rPr>
              <a:t>Con estos movimientos presupuestales no se afectan o modifican las metas programáticas de la institución, sino que permitirán un mejor cumplimiento de los objetivos de los programas autorizados.</a:t>
            </a:r>
          </a:p>
          <a:p>
            <a:endParaRPr lang="es-MX" sz="1600" dirty="0" smtClean="0"/>
          </a:p>
        </p:txBody>
      </p:sp>
    </p:spTree>
  </p:cSld>
  <p:clrMapOvr>
    <a:masterClrMapping/>
  </p:clrMapOvr>
  <p:transition>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77945" y="516720"/>
            <a:ext cx="8343900" cy="584775"/>
          </a:xfrm>
          <a:prstGeom prst="rect">
            <a:avLst/>
          </a:prstGeom>
        </p:spPr>
        <p:txBody>
          <a:bodyPr wrap="square">
            <a:spAutoFit/>
          </a:bodyPr>
          <a:lstStyle/>
          <a:p>
            <a:pPr marL="444500" indent="-444500" algn="ctr"/>
            <a:r>
              <a:rPr lang="es-ES" sz="1600" u="none" dirty="0" smtClean="0">
                <a:solidFill>
                  <a:srgbClr val="A50021"/>
                </a:solidFill>
              </a:rPr>
              <a:t>13.5 Presentación y aprobación, en su caso, del Programa</a:t>
            </a:r>
          </a:p>
          <a:p>
            <a:pPr marL="444500" indent="-444500" algn="ctr"/>
            <a:r>
              <a:rPr lang="es-ES" sz="1600" u="none" dirty="0" smtClean="0">
                <a:solidFill>
                  <a:srgbClr val="A50021"/>
                </a:solidFill>
              </a:rPr>
              <a:t> Anual de Adquisiciones</a:t>
            </a:r>
            <a:endParaRPr lang="es-MX" sz="1600" u="none" dirty="0" smtClean="0">
              <a:solidFill>
                <a:srgbClr val="A50021"/>
              </a:solidFill>
            </a:endParaRPr>
          </a:p>
        </p:txBody>
      </p:sp>
      <p:sp>
        <p:nvSpPr>
          <p:cNvPr id="4" name="Rectangle 1"/>
          <p:cNvSpPr>
            <a:spLocks noChangeArrowheads="1"/>
          </p:cNvSpPr>
          <p:nvPr/>
        </p:nvSpPr>
        <p:spPr bwMode="auto">
          <a:xfrm>
            <a:off x="0" y="1248152"/>
            <a:ext cx="9144000" cy="1077218"/>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 sz="1600" b="0" u="none" dirty="0" smtClean="0">
                <a:solidFill>
                  <a:schemeClr val="accent2"/>
                </a:solidFill>
              </a:rPr>
              <a:t>Con fundamento en el artículo 33 fracción V del Instrumento Jurídico de Creación del Centro de Investigación en Materiales Avanzados, S.C. (CIMAV), se solicita la aprobación de este H. Órgano de Gobierno del Programa Anual de Adquisiciones 2011. </a:t>
            </a:r>
            <a:endParaRPr lang="es-MX" sz="1600" u="none" dirty="0" smtClean="0">
              <a:solidFill>
                <a:schemeClr val="accent2"/>
              </a:solidFil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dirty="0" smtClean="0">
              <a:ln>
                <a:noFill/>
              </a:ln>
              <a:solidFill>
                <a:srgbClr val="000099"/>
              </a:solidFill>
              <a:effectLst/>
              <a:latin typeface="Arial" pitchFamily="34" charset="0"/>
              <a:cs typeface="Arial" pitchFamily="34" charset="0"/>
            </a:endParaRPr>
          </a:p>
        </p:txBody>
      </p:sp>
      <p:sp>
        <p:nvSpPr>
          <p:cNvPr id="6" name="5 Rectángulo"/>
          <p:cNvSpPr/>
          <p:nvPr/>
        </p:nvSpPr>
        <p:spPr>
          <a:xfrm>
            <a:off x="171128" y="2897667"/>
            <a:ext cx="8820472" cy="584775"/>
          </a:xfrm>
          <a:prstGeom prst="rect">
            <a:avLst/>
          </a:prstGeom>
        </p:spPr>
        <p:txBody>
          <a:bodyPr wrap="square">
            <a:spAutoFit/>
          </a:bodyPr>
          <a:lstStyle/>
          <a:p>
            <a:pPr algn="just"/>
            <a:r>
              <a:rPr lang="es-MX" sz="1600" u="none" dirty="0" smtClean="0">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0" y="4783145"/>
            <a:ext cx="9145016" cy="1077218"/>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_tradnl" sz="1600" u="none" dirty="0" smtClean="0"/>
              <a:t>CA-O-I-11-16R</a:t>
            </a:r>
            <a:endParaRPr lang="es-ES" sz="1600" b="0" u="none" dirty="0" smtClean="0">
              <a:solidFill>
                <a:schemeClr val="bg1">
                  <a:lumMod val="50000"/>
                </a:schemeClr>
              </a:solidFill>
            </a:endParaRPr>
          </a:p>
          <a:p>
            <a:r>
              <a:rPr lang="es-ES" sz="1600" b="0" u="none" dirty="0" smtClean="0">
                <a:solidFill>
                  <a:schemeClr val="bg1">
                    <a:lumMod val="50000"/>
                  </a:schemeClr>
                </a:solidFill>
              </a:rPr>
              <a:t>Con fundamento en los artículos 56 fracción II de la Ley de Ciencia y Tecnología;</a:t>
            </a:r>
            <a:r>
              <a:rPr lang="es-ES" sz="1600" u="none" dirty="0" smtClean="0">
                <a:solidFill>
                  <a:schemeClr val="bg1">
                    <a:lumMod val="50000"/>
                  </a:schemeClr>
                </a:solidFill>
              </a:rPr>
              <a:t> </a:t>
            </a:r>
            <a:r>
              <a:rPr lang="es-ES" sz="1600" b="0" u="none" dirty="0" smtClean="0">
                <a:solidFill>
                  <a:schemeClr val="bg1">
                    <a:lumMod val="50000"/>
                  </a:schemeClr>
                </a:solidFill>
              </a:rPr>
              <a:t> y 33, fracción V del Instrumento Jurídico de Creación del Centro de Investigación en Materiales Avanzados, S.C. (CIMAV), este Consejo aprueba el Programa Anual de Adquisiciones 2011. </a:t>
            </a:r>
            <a:endParaRPr lang="es-MX" sz="1600" u="none" dirty="0" smtClean="0">
              <a:solidFill>
                <a:schemeClr val="bg1">
                  <a:lumMod val="50000"/>
                </a:schemeClr>
              </a:solidFill>
            </a:endParaRPr>
          </a:p>
        </p:txBody>
      </p:sp>
    </p:spTree>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19836" y="777923"/>
            <a:ext cx="8343900" cy="584775"/>
          </a:xfrm>
          <a:prstGeom prst="rect">
            <a:avLst/>
          </a:prstGeom>
        </p:spPr>
        <p:txBody>
          <a:bodyPr wrap="square">
            <a:spAutoFit/>
          </a:bodyPr>
          <a:lstStyle/>
          <a:p>
            <a:pPr marL="444500" indent="-444500" algn="ctr"/>
            <a:r>
              <a:rPr lang="es-ES" sz="1600" u="none" dirty="0" smtClean="0">
                <a:solidFill>
                  <a:srgbClr val="C00000"/>
                </a:solidFill>
              </a:rPr>
              <a:t>13.6 Presentación y aprobación, en su caso, del Programa Estratégico de Mediano Plazo (PEMP) y Programa Anual de Trabajo para 2011 (PAT) modificados</a:t>
            </a:r>
            <a:endParaRPr lang="es-MX" sz="1600" u="none" dirty="0" smtClean="0">
              <a:solidFill>
                <a:srgbClr val="C00000"/>
              </a:solidFill>
            </a:endParaRPr>
          </a:p>
        </p:txBody>
      </p:sp>
      <p:sp>
        <p:nvSpPr>
          <p:cNvPr id="4" name="Rectangle 1"/>
          <p:cNvSpPr>
            <a:spLocks noChangeArrowheads="1"/>
          </p:cNvSpPr>
          <p:nvPr/>
        </p:nvSpPr>
        <p:spPr bwMode="auto">
          <a:xfrm>
            <a:off x="0" y="1507459"/>
            <a:ext cx="9144000" cy="1077218"/>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 sz="1600" b="0" u="none" dirty="0" smtClean="0">
                <a:solidFill>
                  <a:schemeClr val="accent2"/>
                </a:solidFill>
              </a:rPr>
              <a:t>Con fundamento en el artículo 33 fracción XII del Instrumento Jurídico de Creación del Centro de Investigación en Materiales Avanzados, S.C. (CIMAV), se solicita la aprobación de este H. Órgano de Gobierno del Programa Estratégico de Mediano Plazo (PEMP) y Programa Anual de Trabajo para 2011 (PAT) modificados.</a:t>
            </a:r>
            <a:endParaRPr lang="es-MX" sz="1400" b="0" u="none" dirty="0">
              <a:solidFill>
                <a:schemeClr val="accent2"/>
              </a:solidFill>
            </a:endParaRPr>
          </a:p>
        </p:txBody>
      </p:sp>
    </p:spTree>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68088" y="614149"/>
            <a:ext cx="8343900" cy="584775"/>
          </a:xfrm>
          <a:prstGeom prst="rect">
            <a:avLst/>
          </a:prstGeom>
        </p:spPr>
        <p:txBody>
          <a:bodyPr wrap="square">
            <a:spAutoFit/>
          </a:bodyPr>
          <a:lstStyle/>
          <a:p>
            <a:pPr marL="622300" indent="-622300" algn="ctr"/>
            <a:r>
              <a:rPr lang="es-ES" sz="1600" u="none" dirty="0" smtClean="0">
                <a:solidFill>
                  <a:srgbClr val="C00000"/>
                </a:solidFill>
              </a:rPr>
              <a:t>13.7  Presentación y aprobación, en su caso, del Programa Integral de Mejora de la                  Gestión (PIMG) 2011 del PMG</a:t>
            </a:r>
            <a:endParaRPr lang="es-MX" sz="1600" u="none" dirty="0" smtClean="0">
              <a:solidFill>
                <a:srgbClr val="C00000"/>
              </a:solidFill>
            </a:endParaRPr>
          </a:p>
        </p:txBody>
      </p:sp>
      <p:sp>
        <p:nvSpPr>
          <p:cNvPr id="4" name="Rectangle 1"/>
          <p:cNvSpPr>
            <a:spLocks noChangeArrowheads="1"/>
          </p:cNvSpPr>
          <p:nvPr/>
        </p:nvSpPr>
        <p:spPr bwMode="auto">
          <a:xfrm>
            <a:off x="0" y="1371263"/>
            <a:ext cx="9144000" cy="830997"/>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 sz="1600" b="0" u="none" dirty="0" smtClean="0">
                <a:solidFill>
                  <a:schemeClr val="accent2"/>
                </a:solidFill>
              </a:rPr>
              <a:t>Con fundamento en el artículo 33 fracción XII del Instrumento Jurídico de Creación del Centro de Investigación en Materiales Avanzados, S.C. (CIMAV), se solicita la autorización de este H. Órgano de Gobierno, del Programa Integral de Mejora de la Gestión (PIMG) 2011 del PMG</a:t>
            </a:r>
            <a:endParaRPr lang="es-MX" sz="1400" b="0" u="none" dirty="0">
              <a:solidFill>
                <a:schemeClr val="accent2"/>
              </a:solidFill>
            </a:endParaRPr>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6453" name="Group 21"/>
          <p:cNvGraphicFramePr>
            <a:graphicFrameLocks noGrp="1"/>
          </p:cNvGraphicFramePr>
          <p:nvPr/>
        </p:nvGraphicFramePr>
        <p:xfrm>
          <a:off x="88906" y="2034225"/>
          <a:ext cx="8958263" cy="3368040"/>
        </p:xfrm>
        <a:graphic>
          <a:graphicData uri="http://schemas.openxmlformats.org/drawingml/2006/table">
            <a:tbl>
              <a:tblPr/>
              <a:tblGrid>
                <a:gridCol w="419100"/>
                <a:gridCol w="4027488"/>
                <a:gridCol w="3690937"/>
                <a:gridCol w="820738"/>
              </a:tblGrid>
              <a:tr h="180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chemeClr val="bg1"/>
                          </a:solidFill>
                          <a:effectLst/>
                          <a:latin typeface="Arial" pitchFamily="34" charset="0"/>
                        </a:rPr>
                        <a:t>No.</a:t>
                      </a:r>
                      <a:endParaRPr kumimoji="0" lang="es-MX" sz="1800" b="0" i="0" u="none" strike="noStrike" cap="none" normalizeH="0" baseline="0" dirty="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chemeClr val="bg1"/>
                          </a:solidFill>
                          <a:effectLst/>
                          <a:latin typeface="Arial" pitchFamily="34" charset="0"/>
                        </a:rPr>
                        <a:t>Descripción</a:t>
                      </a:r>
                      <a:endParaRPr kumimoji="0" lang="es-MX" sz="1800" b="0" i="0" u="none" strike="noStrike" cap="none" normalizeH="0" baseline="0" dirty="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chemeClr val="bg1"/>
                          </a:solidFill>
                          <a:effectLst/>
                          <a:latin typeface="Arial" pitchFamily="34" charset="0"/>
                        </a:rPr>
                        <a:t>Seguimiento</a:t>
                      </a:r>
                      <a:endParaRPr kumimoji="0" lang="es-MX" sz="1800" b="0" i="0" u="none" strike="noStrike" cap="none" normalizeH="0" baseline="0" dirty="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chemeClr val="bg1"/>
                          </a:solidFill>
                          <a:effectLst/>
                          <a:latin typeface="Arial" pitchFamily="34" charset="0"/>
                        </a:rPr>
                        <a:t>Situación</a:t>
                      </a:r>
                      <a:endParaRPr kumimoji="0" lang="es-MX" sz="1800" b="0" i="0" u="none" strike="noStrike" cap="none" normalizeH="0" baseline="0" dirty="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solidFill>
                  </a:tcPr>
                </a:tc>
              </a:tr>
              <a:tr h="1789113">
                <a:tc>
                  <a:txBody>
                    <a:bodyPr/>
                    <a:lstStyle/>
                    <a:p>
                      <a:pPr marL="7620" algn="ctr">
                        <a:spcAft>
                          <a:spcPts val="0"/>
                        </a:spcAft>
                      </a:pPr>
                      <a:r>
                        <a:rPr lang="es-ES_tradnl" sz="1200" b="1" dirty="0">
                          <a:solidFill>
                            <a:srgbClr val="353599"/>
                          </a:solidFill>
                          <a:latin typeface="Arial"/>
                          <a:ea typeface="Times New Roman"/>
                          <a:cs typeface="Times New Roman"/>
                        </a:rPr>
                        <a:t>5</a:t>
                      </a:r>
                      <a:endParaRPr lang="es-ES" sz="1200" dirty="0">
                        <a:solidFill>
                          <a:srgbClr val="353599"/>
                        </a:solidFill>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620">
                        <a:spcAft>
                          <a:spcPts val="0"/>
                        </a:spcAft>
                      </a:pPr>
                      <a:r>
                        <a:rPr lang="es-ES_tradnl" sz="1200" kern="1200" dirty="0" smtClean="0">
                          <a:solidFill>
                            <a:srgbClr val="353599"/>
                          </a:solidFill>
                          <a:latin typeface="Arial"/>
                          <a:ea typeface="Times New Roman"/>
                          <a:cs typeface="Times New Roman"/>
                        </a:rPr>
                        <a:t>Derivado de la jurisprudencia por contratación (249/2007), emitida por la Suprema Corte de Justicia de la Nación (28 de noviembre de 2007), en la cual se establece que los </a:t>
                      </a:r>
                      <a:r>
                        <a:rPr lang="es-ES_tradnl" sz="1200" b="1" kern="1200" dirty="0" smtClean="0">
                          <a:solidFill>
                            <a:srgbClr val="353599"/>
                          </a:solidFill>
                          <a:latin typeface="Arial"/>
                          <a:ea typeface="Times New Roman"/>
                          <a:cs typeface="Times New Roman"/>
                        </a:rPr>
                        <a:t>manuales de organización</a:t>
                      </a:r>
                      <a:r>
                        <a:rPr lang="es-ES_tradnl" sz="1200" kern="1200" dirty="0" smtClean="0">
                          <a:solidFill>
                            <a:srgbClr val="353599"/>
                          </a:solidFill>
                          <a:latin typeface="Arial"/>
                          <a:ea typeface="Times New Roman"/>
                          <a:cs typeface="Times New Roman"/>
                        </a:rPr>
                        <a:t>, de </a:t>
                      </a:r>
                      <a:r>
                        <a:rPr lang="es-ES_tradnl" sz="1200" b="1" kern="1200" dirty="0" smtClean="0">
                          <a:solidFill>
                            <a:srgbClr val="353599"/>
                          </a:solidFill>
                          <a:latin typeface="Arial"/>
                          <a:ea typeface="Times New Roman"/>
                          <a:cs typeface="Times New Roman"/>
                        </a:rPr>
                        <a:t>procedimientos</a:t>
                      </a:r>
                      <a:r>
                        <a:rPr lang="es-ES_tradnl" sz="1200" kern="1200" dirty="0" smtClean="0">
                          <a:solidFill>
                            <a:srgbClr val="353599"/>
                          </a:solidFill>
                          <a:latin typeface="Arial"/>
                          <a:ea typeface="Times New Roman"/>
                          <a:cs typeface="Times New Roman"/>
                        </a:rPr>
                        <a:t> o de servicios al público, con base en los cuales se imponen obligaciones a los servidores públicos, </a:t>
                      </a:r>
                      <a:r>
                        <a:rPr lang="es-ES_tradnl" sz="1200" b="1" kern="1200" dirty="0" smtClean="0">
                          <a:solidFill>
                            <a:srgbClr val="353599"/>
                          </a:solidFill>
                          <a:latin typeface="Arial"/>
                          <a:ea typeface="Times New Roman"/>
                          <a:cs typeface="Times New Roman"/>
                        </a:rPr>
                        <a:t>deben</a:t>
                      </a:r>
                      <a:r>
                        <a:rPr lang="es-ES_tradnl" sz="1200" kern="1200" dirty="0" smtClean="0">
                          <a:solidFill>
                            <a:srgbClr val="353599"/>
                          </a:solidFill>
                          <a:latin typeface="Arial"/>
                          <a:ea typeface="Times New Roman"/>
                          <a:cs typeface="Times New Roman"/>
                        </a:rPr>
                        <a:t> </a:t>
                      </a:r>
                      <a:r>
                        <a:rPr lang="es-ES_tradnl" sz="1200" b="1" kern="1200" dirty="0" smtClean="0">
                          <a:solidFill>
                            <a:srgbClr val="353599"/>
                          </a:solidFill>
                          <a:latin typeface="Arial"/>
                          <a:ea typeface="Times New Roman"/>
                          <a:cs typeface="Times New Roman"/>
                        </a:rPr>
                        <a:t>publicarse en el Diario Oficial de la Federación</a:t>
                      </a:r>
                      <a:r>
                        <a:rPr lang="es-ES_tradnl" sz="1200" kern="1200" dirty="0" smtClean="0">
                          <a:solidFill>
                            <a:srgbClr val="353599"/>
                          </a:solidFill>
                          <a:latin typeface="Arial"/>
                          <a:ea typeface="Times New Roman"/>
                          <a:cs typeface="Times New Roman"/>
                        </a:rPr>
                        <a:t>, recomendamos al Centro, la actualización de los mismos y su debida publicación en los términos de ley; así como su incorporación a la página web de la institución, y recabar de los servidores públicos la constancia de que fueron hechos de su conocimiento los mencionados manuales, estableciendo un programa con fechas compromiso y servidores públicos responsables para su atención, informando en la próxima sesión de este Órgano Colegiado sobre su avance y </a:t>
                      </a:r>
                      <a:r>
                        <a:rPr lang="es-ES_tradnl" sz="1200" kern="1200" dirty="0" err="1" smtClean="0">
                          <a:solidFill>
                            <a:srgbClr val="353599"/>
                          </a:solidFill>
                          <a:latin typeface="Arial"/>
                          <a:ea typeface="Times New Roman"/>
                          <a:cs typeface="Times New Roman"/>
                        </a:rPr>
                        <a:t>solventación</a:t>
                      </a:r>
                      <a:r>
                        <a:rPr lang="es-ES_tradnl" sz="1200" kern="1200" dirty="0" smtClean="0">
                          <a:solidFill>
                            <a:srgbClr val="353599"/>
                          </a:solidFill>
                          <a:latin typeface="Arial"/>
                          <a:ea typeface="Times New Roman"/>
                          <a:cs typeface="Times New Roman"/>
                        </a:rPr>
                        <a:t>.</a:t>
                      </a:r>
                      <a:endParaRPr lang="es-ES" sz="1200" kern="1200" dirty="0">
                        <a:solidFill>
                          <a:srgbClr val="353599"/>
                        </a:solidFill>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es-MX" sz="1200" b="1" kern="1200" dirty="0" smtClean="0">
                          <a:solidFill>
                            <a:srgbClr val="353599"/>
                          </a:solidFill>
                          <a:latin typeface="Arial"/>
                          <a:ea typeface="Times New Roman"/>
                          <a:cs typeface="Times New Roman"/>
                        </a:rPr>
                        <a:t>El Manual de Organización </a:t>
                      </a:r>
                      <a:r>
                        <a:rPr lang="es-MX" sz="1200" kern="1200" dirty="0" smtClean="0">
                          <a:solidFill>
                            <a:srgbClr val="353599"/>
                          </a:solidFill>
                          <a:latin typeface="Arial"/>
                          <a:ea typeface="Times New Roman"/>
                          <a:cs typeface="Times New Roman"/>
                        </a:rPr>
                        <a:t>fue aprobado por este Consejo de Administración en su Primera Sesión Ordinaria de 2009 y </a:t>
                      </a:r>
                      <a:r>
                        <a:rPr lang="es-MX" sz="1200" b="1" kern="1200" dirty="0" smtClean="0">
                          <a:solidFill>
                            <a:srgbClr val="353599"/>
                          </a:solidFill>
                          <a:latin typeface="Arial"/>
                          <a:ea typeface="Times New Roman"/>
                          <a:cs typeface="Times New Roman"/>
                        </a:rPr>
                        <a:t>se encuentra publicado en la página Web del Centro. </a:t>
                      </a:r>
                    </a:p>
                    <a:p>
                      <a:endParaRPr lang="es-MX" sz="1200" b="1" kern="1200" dirty="0" smtClean="0">
                        <a:solidFill>
                          <a:srgbClr val="353599"/>
                        </a:solidFill>
                        <a:latin typeface="Arial"/>
                        <a:ea typeface="Times New Roman"/>
                        <a:cs typeface="Times New Roman"/>
                      </a:endParaRPr>
                    </a:p>
                    <a:p>
                      <a:r>
                        <a:rPr lang="es-MX" sz="1200" b="1" kern="1200" dirty="0" smtClean="0">
                          <a:solidFill>
                            <a:srgbClr val="353599"/>
                          </a:solidFill>
                          <a:latin typeface="Arial"/>
                          <a:ea typeface="Times New Roman"/>
                          <a:cs typeface="Times New Roman"/>
                        </a:rPr>
                        <a:t>El Manual de Procedimientos </a:t>
                      </a:r>
                      <a:r>
                        <a:rPr lang="es-MX" sz="1200" kern="1200" dirty="0" smtClean="0">
                          <a:solidFill>
                            <a:srgbClr val="353599"/>
                          </a:solidFill>
                          <a:latin typeface="Arial"/>
                          <a:ea typeface="Times New Roman"/>
                          <a:cs typeface="Times New Roman"/>
                        </a:rPr>
                        <a:t>se aprobó en la Segunda Sesión Ordinaria del mismo año.</a:t>
                      </a:r>
                    </a:p>
                    <a:p>
                      <a:r>
                        <a:rPr lang="es-ES_tradnl" sz="1200" kern="1200" dirty="0" smtClean="0">
                          <a:solidFill>
                            <a:srgbClr val="353599"/>
                          </a:solidFill>
                          <a:latin typeface="Arial"/>
                          <a:ea typeface="Times New Roman"/>
                          <a:cs typeface="Times New Roman"/>
                        </a:rPr>
                        <a:t> </a:t>
                      </a:r>
                      <a:endParaRPr lang="es-MX" sz="1200" kern="1200" dirty="0" smtClean="0">
                        <a:solidFill>
                          <a:srgbClr val="353599"/>
                        </a:solidFill>
                        <a:latin typeface="Arial"/>
                        <a:ea typeface="Times New Roman"/>
                        <a:cs typeface="Times New Roman"/>
                      </a:endParaRPr>
                    </a:p>
                    <a:p>
                      <a:r>
                        <a:rPr lang="es-ES_tradnl" sz="1200" kern="1200" dirty="0" smtClean="0">
                          <a:solidFill>
                            <a:srgbClr val="353599"/>
                          </a:solidFill>
                          <a:latin typeface="Arial"/>
                          <a:ea typeface="Times New Roman"/>
                          <a:cs typeface="Times New Roman"/>
                        </a:rPr>
                        <a:t>Mediante oficio DG.-437/09 de fecha 12 de agosto de 2009,  </a:t>
                      </a:r>
                      <a:r>
                        <a:rPr lang="es-ES_tradnl" sz="1200" b="1" kern="1200" dirty="0" smtClean="0">
                          <a:solidFill>
                            <a:srgbClr val="353599"/>
                          </a:solidFill>
                          <a:latin typeface="Arial"/>
                          <a:ea typeface="Times New Roman"/>
                          <a:cs typeface="Times New Roman"/>
                        </a:rPr>
                        <a:t>se envió la solicitud a la Dirección Adjunta de Grupos y Centros del CONACYT</a:t>
                      </a:r>
                      <a:r>
                        <a:rPr lang="es-ES_tradnl" sz="1200" kern="1200" dirty="0" smtClean="0">
                          <a:solidFill>
                            <a:srgbClr val="353599"/>
                          </a:solidFill>
                          <a:latin typeface="Arial"/>
                          <a:ea typeface="Times New Roman"/>
                          <a:cs typeface="Times New Roman"/>
                        </a:rPr>
                        <a:t>, para que por su conducto se </a:t>
                      </a:r>
                      <a:r>
                        <a:rPr lang="es-ES_tradnl" sz="1200" b="1" kern="1200" dirty="0" smtClean="0">
                          <a:solidFill>
                            <a:srgbClr val="353599"/>
                          </a:solidFill>
                          <a:latin typeface="Arial"/>
                          <a:ea typeface="Times New Roman"/>
                          <a:cs typeface="Times New Roman"/>
                        </a:rPr>
                        <a:t>publique el Manual de Organización del CIMAV en el Diario Oficial de la Federación</a:t>
                      </a:r>
                      <a:r>
                        <a:rPr lang="es-ES_tradnl" sz="1200" kern="1200" dirty="0" smtClean="0">
                          <a:solidFill>
                            <a:srgbClr val="353599"/>
                          </a:solidFill>
                          <a:latin typeface="Arial"/>
                          <a:ea typeface="Times New Roman"/>
                          <a:cs typeface="Times New Roman"/>
                        </a:rPr>
                        <a:t>. </a:t>
                      </a:r>
                      <a:r>
                        <a:rPr lang="es-ES_tradnl" sz="1200" b="1" kern="1200" dirty="0" smtClean="0">
                          <a:solidFill>
                            <a:srgbClr val="353599"/>
                          </a:solidFill>
                          <a:latin typeface="Arial"/>
                          <a:ea typeface="Times New Roman"/>
                          <a:cs typeface="Times New Roman"/>
                        </a:rPr>
                        <a:t>A la fecha </a:t>
                      </a:r>
                      <a:r>
                        <a:rPr lang="es-ES_tradnl" sz="1200" kern="1200" dirty="0" smtClean="0">
                          <a:solidFill>
                            <a:srgbClr val="353599"/>
                          </a:solidFill>
                          <a:latin typeface="Arial"/>
                          <a:ea typeface="Times New Roman"/>
                          <a:cs typeface="Times New Roman"/>
                        </a:rPr>
                        <a:t>del presente seguimiento </a:t>
                      </a:r>
                      <a:r>
                        <a:rPr lang="es-ES_tradnl" sz="1200" b="1" kern="1200" dirty="0" smtClean="0">
                          <a:solidFill>
                            <a:srgbClr val="353599"/>
                          </a:solidFill>
                          <a:latin typeface="Arial"/>
                          <a:ea typeface="Times New Roman"/>
                          <a:cs typeface="Times New Roman"/>
                        </a:rPr>
                        <a:t>no había sido publicado.</a:t>
                      </a:r>
                      <a:endParaRPr lang="es-MX" sz="1200" b="1" kern="1200" dirty="0" smtClean="0">
                        <a:solidFill>
                          <a:srgbClr val="353599"/>
                        </a:solidFill>
                        <a:latin typeface="Arial"/>
                        <a:ea typeface="Times New Roman"/>
                        <a:cs typeface="Times New Roman"/>
                      </a:endParaRPr>
                    </a:p>
                    <a:p>
                      <a:r>
                        <a:rPr lang="es-ES_tradnl" sz="1200" kern="1200" dirty="0" smtClean="0">
                          <a:solidFill>
                            <a:srgbClr val="353599"/>
                          </a:solidFill>
                          <a:latin typeface="Arial"/>
                          <a:ea typeface="Times New Roman"/>
                          <a:cs typeface="Times New Roman"/>
                        </a:rPr>
                        <a:t> </a:t>
                      </a:r>
                      <a:r>
                        <a:rPr lang="es-ES_tradnl" sz="1200" kern="1200" dirty="0">
                          <a:solidFill>
                            <a:srgbClr val="353599"/>
                          </a:solidFill>
                          <a:latin typeface="Arial"/>
                          <a:ea typeface="Times New Roman"/>
                          <a:cs typeface="Times New Roman"/>
                        </a:rPr>
                        <a:t/>
                      </a:r>
                      <a:br>
                        <a:rPr lang="es-ES_tradnl" sz="1200" kern="1200" dirty="0">
                          <a:solidFill>
                            <a:srgbClr val="353599"/>
                          </a:solidFill>
                          <a:latin typeface="Arial"/>
                          <a:ea typeface="Times New Roman"/>
                          <a:cs typeface="Times New Roman"/>
                        </a:rPr>
                      </a:br>
                      <a:endParaRPr lang="es-ES" sz="1200" kern="1200" dirty="0">
                        <a:solidFill>
                          <a:srgbClr val="353599"/>
                        </a:solidFill>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620" algn="ctr">
                        <a:spcAft>
                          <a:spcPts val="0"/>
                        </a:spcAft>
                      </a:pPr>
                      <a:endParaRPr lang="es-ES_tradnl" sz="1200" dirty="0" smtClean="0">
                        <a:solidFill>
                          <a:srgbClr val="353599"/>
                        </a:solidFill>
                        <a:latin typeface="Arial"/>
                        <a:ea typeface="Times New Roman"/>
                        <a:cs typeface="Times New Roman"/>
                      </a:endParaRPr>
                    </a:p>
                    <a:p>
                      <a:pPr marL="7620" algn="ctr">
                        <a:spcAft>
                          <a:spcPts val="0"/>
                        </a:spcAft>
                      </a:pPr>
                      <a:endParaRPr lang="es-ES_tradnl" sz="1200" dirty="0" smtClean="0">
                        <a:solidFill>
                          <a:srgbClr val="353599"/>
                        </a:solidFill>
                        <a:latin typeface="Arial"/>
                        <a:ea typeface="Times New Roman"/>
                        <a:cs typeface="Times New Roman"/>
                      </a:endParaRPr>
                    </a:p>
                    <a:p>
                      <a:pPr marL="7620" algn="ctr">
                        <a:spcAft>
                          <a:spcPts val="0"/>
                        </a:spcAft>
                      </a:pPr>
                      <a:endParaRPr lang="es-ES_tradnl" sz="1200" dirty="0" smtClean="0">
                        <a:solidFill>
                          <a:srgbClr val="353599"/>
                        </a:solidFill>
                        <a:latin typeface="Arial"/>
                        <a:ea typeface="Times New Roman"/>
                        <a:cs typeface="Times New Roman"/>
                      </a:endParaRPr>
                    </a:p>
                    <a:p>
                      <a:pPr marL="7620" algn="ctr">
                        <a:spcAft>
                          <a:spcPts val="0"/>
                        </a:spcAft>
                      </a:pPr>
                      <a:endParaRPr lang="es-ES_tradnl" sz="1200" dirty="0" smtClean="0">
                        <a:solidFill>
                          <a:srgbClr val="353599"/>
                        </a:solidFill>
                        <a:latin typeface="Arial"/>
                        <a:ea typeface="Times New Roman"/>
                        <a:cs typeface="Times New Roman"/>
                      </a:endParaRPr>
                    </a:p>
                    <a:p>
                      <a:pPr marL="7620" algn="ctr">
                        <a:spcAft>
                          <a:spcPts val="0"/>
                        </a:spcAft>
                      </a:pPr>
                      <a:endParaRPr lang="es-ES_tradnl" sz="1200" dirty="0" smtClean="0">
                        <a:solidFill>
                          <a:srgbClr val="353599"/>
                        </a:solidFill>
                        <a:latin typeface="Arial"/>
                        <a:ea typeface="Times New Roman"/>
                        <a:cs typeface="Times New Roman"/>
                      </a:endParaRPr>
                    </a:p>
                    <a:p>
                      <a:pPr marL="7620" algn="ctr">
                        <a:spcAft>
                          <a:spcPts val="0"/>
                        </a:spcAft>
                      </a:pPr>
                      <a:endParaRPr lang="es-ES_tradnl" sz="1200" dirty="0" smtClean="0">
                        <a:solidFill>
                          <a:srgbClr val="353599"/>
                        </a:solidFill>
                        <a:latin typeface="Arial"/>
                        <a:ea typeface="Times New Roman"/>
                        <a:cs typeface="Times New Roman"/>
                      </a:endParaRPr>
                    </a:p>
                    <a:p>
                      <a:pPr marL="7620" algn="ctr">
                        <a:spcAft>
                          <a:spcPts val="0"/>
                        </a:spcAft>
                      </a:pPr>
                      <a:endParaRPr lang="es-ES_tradnl" sz="1200" dirty="0" smtClean="0">
                        <a:solidFill>
                          <a:srgbClr val="353599"/>
                        </a:solidFill>
                        <a:latin typeface="Arial"/>
                        <a:ea typeface="Times New Roman"/>
                        <a:cs typeface="Times New Roman"/>
                      </a:endParaRPr>
                    </a:p>
                    <a:p>
                      <a:pPr marL="7620" algn="ctr">
                        <a:spcAft>
                          <a:spcPts val="0"/>
                        </a:spcAft>
                      </a:pPr>
                      <a:r>
                        <a:rPr lang="es-ES_tradnl" sz="1200" dirty="0" smtClean="0">
                          <a:solidFill>
                            <a:srgbClr val="353599"/>
                          </a:solidFill>
                          <a:latin typeface="Arial"/>
                          <a:ea typeface="Times New Roman"/>
                          <a:cs typeface="Times New Roman"/>
                        </a:rPr>
                        <a:t>Proceso</a:t>
                      </a:r>
                      <a:endParaRPr lang="es-ES" sz="1200" dirty="0">
                        <a:solidFill>
                          <a:srgbClr val="353599"/>
                        </a:solidFill>
                        <a:latin typeface="Arial Narrow"/>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307" name="Rectangle 61"/>
          <p:cNvSpPr>
            <a:spLocks noChangeArrowheads="1"/>
          </p:cNvSpPr>
          <p:nvPr/>
        </p:nvSpPr>
        <p:spPr bwMode="auto">
          <a:xfrm>
            <a:off x="115894" y="1151575"/>
            <a:ext cx="9009062" cy="831850"/>
          </a:xfrm>
          <a:prstGeom prst="rect">
            <a:avLst/>
          </a:prstGeom>
          <a:noFill/>
          <a:ln w="9525" algn="ctr">
            <a:noFill/>
            <a:miter lim="800000"/>
            <a:headEnd/>
            <a:tailEnd/>
          </a:ln>
        </p:spPr>
        <p:txBody>
          <a:bodyPr anchor="ctr">
            <a:spAutoFit/>
          </a:bodyPr>
          <a:lstStyle/>
          <a:p>
            <a:r>
              <a:rPr lang="pt-BR" u="none" dirty="0" err="1">
                <a:solidFill>
                  <a:srgbClr val="353599"/>
                </a:solidFill>
              </a:rPr>
              <a:t>Acuerdo</a:t>
            </a:r>
            <a:r>
              <a:rPr lang="pt-BR" u="none" dirty="0">
                <a:solidFill>
                  <a:srgbClr val="353599"/>
                </a:solidFill>
              </a:rPr>
              <a:t> CA-O-I-08-07S. </a:t>
            </a:r>
            <a:r>
              <a:rPr lang="es-ES_tradnl" u="none" dirty="0">
                <a:solidFill>
                  <a:srgbClr val="353599"/>
                </a:solidFill>
              </a:rPr>
              <a:t>El Consejo de Administración del CIMAV, dio por presentada  la Opinión de los Comisarios Públicos al Informe de Autoevaluación correspondiente al ejercicio 2007, presentado por el Titular de la Entidad, con la solicitud de  considerar como acuerdos de seguimiento sus recomendaciones y anexar su Opinión al acta de la presente </a:t>
            </a:r>
            <a:r>
              <a:rPr lang="es-ES_tradnl" u="none" dirty="0" smtClean="0">
                <a:solidFill>
                  <a:srgbClr val="353599"/>
                </a:solidFill>
              </a:rPr>
              <a:t>sesión</a:t>
            </a:r>
            <a:endParaRPr lang="es-ES" u="none" dirty="0">
              <a:solidFill>
                <a:srgbClr val="353599"/>
              </a:solidFill>
            </a:endParaRPr>
          </a:p>
        </p:txBody>
      </p:sp>
      <p:sp>
        <p:nvSpPr>
          <p:cNvPr id="12308" name="Rectangle 220"/>
          <p:cNvSpPr>
            <a:spLocks noChangeArrowheads="1"/>
          </p:cNvSpPr>
          <p:nvPr/>
        </p:nvSpPr>
        <p:spPr bwMode="auto">
          <a:xfrm>
            <a:off x="1798644" y="562613"/>
            <a:ext cx="7348537" cy="523220"/>
          </a:xfrm>
          <a:prstGeom prst="rect">
            <a:avLst/>
          </a:prstGeom>
          <a:noFill/>
          <a:ln w="9525" algn="ctr">
            <a:noFill/>
            <a:miter lim="800000"/>
            <a:headEnd/>
            <a:tailEnd/>
          </a:ln>
        </p:spPr>
        <p:txBody>
          <a:bodyPr>
            <a:spAutoFit/>
          </a:bodyPr>
          <a:lstStyle/>
          <a:p>
            <a:pPr algn="r"/>
            <a:r>
              <a:rPr lang="es-ES_tradnl" sz="1400" u="none" dirty="0" smtClean="0">
                <a:solidFill>
                  <a:srgbClr val="A50021"/>
                </a:solidFill>
              </a:rPr>
              <a:t>4.2 </a:t>
            </a:r>
            <a:r>
              <a:rPr lang="es-ES_tradnl" sz="1400" u="none" dirty="0">
                <a:solidFill>
                  <a:srgbClr val="A50021"/>
                </a:solidFill>
              </a:rPr>
              <a:t>REPORTE SOBRE EL CUMPLIMIENTO DE ACUERDOS EMITIDOS POR EL COMISARIATO DE EDUCACIÓN Y CULTURA</a:t>
            </a:r>
            <a:r>
              <a:rPr lang="es-ES_tradnl" sz="1400" dirty="0">
                <a:solidFill>
                  <a:srgbClr val="A50021"/>
                </a:solidFill>
              </a:rPr>
              <a:t> </a:t>
            </a:r>
            <a:endParaRPr lang="es-MX" sz="1800" b="0" u="none" dirty="0"/>
          </a:p>
        </p:txBody>
      </p:sp>
    </p:spTree>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37949" y="545912"/>
            <a:ext cx="8343900" cy="584775"/>
          </a:xfrm>
          <a:prstGeom prst="rect">
            <a:avLst/>
          </a:prstGeom>
        </p:spPr>
        <p:txBody>
          <a:bodyPr wrap="square">
            <a:spAutoFit/>
          </a:bodyPr>
          <a:lstStyle/>
          <a:p>
            <a:pPr marL="533400" indent="-444500" algn="ctr"/>
            <a:r>
              <a:rPr lang="es-ES" sz="1600" u="none" dirty="0" smtClean="0">
                <a:solidFill>
                  <a:srgbClr val="C00000"/>
                </a:solidFill>
              </a:rPr>
              <a:t>13.8  Presentación y aprobación, en su caso, de la solicitud para ocupar la  Subdirección de Evaluación y Seguimiento</a:t>
            </a:r>
            <a:endParaRPr lang="es-MX" sz="1600" u="none" dirty="0" smtClean="0">
              <a:solidFill>
                <a:srgbClr val="C00000"/>
              </a:solidFill>
            </a:endParaRPr>
          </a:p>
        </p:txBody>
      </p:sp>
      <p:sp>
        <p:nvSpPr>
          <p:cNvPr id="4" name="Rectangle 1"/>
          <p:cNvSpPr>
            <a:spLocks noChangeArrowheads="1"/>
          </p:cNvSpPr>
          <p:nvPr/>
        </p:nvSpPr>
        <p:spPr bwMode="auto">
          <a:xfrm>
            <a:off x="0" y="1248153"/>
            <a:ext cx="9144000" cy="1077218"/>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 sz="1600" b="0" u="none" dirty="0" smtClean="0">
                <a:solidFill>
                  <a:schemeClr val="accent2"/>
                </a:solidFill>
              </a:rPr>
              <a:t>Con base en el artículo 38 fracción XXXII del Instrumento Jurídico de Creación del CIMAV, se solicita a este Consejo de Administración, la autorización para ocupar la Subdirección de Evaluación y Seguimiento, a partir del 16 de mayo de 2011 por la Ing. Mónica Elena Miranda Martínez, en sustitución del Lic. Edgar Guadalupe Mundo Hernández</a:t>
            </a:r>
            <a:endParaRPr lang="es-MX" sz="1400" b="0" u="none" dirty="0">
              <a:solidFill>
                <a:schemeClr val="accent2"/>
              </a:solidFill>
            </a:endParaRPr>
          </a:p>
        </p:txBody>
      </p:sp>
      <p:sp>
        <p:nvSpPr>
          <p:cNvPr id="6" name="5 Rectángulo"/>
          <p:cNvSpPr/>
          <p:nvPr/>
        </p:nvSpPr>
        <p:spPr>
          <a:xfrm>
            <a:off x="171128" y="2897667"/>
            <a:ext cx="8820472" cy="584775"/>
          </a:xfrm>
          <a:prstGeom prst="rect">
            <a:avLst/>
          </a:prstGeom>
        </p:spPr>
        <p:txBody>
          <a:bodyPr wrap="square">
            <a:spAutoFit/>
          </a:bodyPr>
          <a:lstStyle/>
          <a:p>
            <a:pPr algn="just"/>
            <a:r>
              <a:rPr lang="es-MX" sz="1600" u="none" dirty="0" smtClean="0">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0" y="4536929"/>
            <a:ext cx="9145016" cy="1569660"/>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 sz="1600" u="none" dirty="0" smtClean="0"/>
              <a:t>CA-O-I-11-17R</a:t>
            </a:r>
            <a:endParaRPr lang="es-MX" sz="1600" u="none" dirty="0" smtClean="0"/>
          </a:p>
          <a:p>
            <a:r>
              <a:rPr lang="es-ES" sz="1600" b="0" u="none" dirty="0" smtClean="0">
                <a:solidFill>
                  <a:schemeClr val="bg1">
                    <a:lumMod val="50000"/>
                  </a:schemeClr>
                </a:solidFill>
              </a:rPr>
              <a:t>Con base en el artículo 33, fracción IX del Instrumento Jurídico de Creación del CIMAV, este Consejo autoriza al Centro la ocupación de la Subdirección de Evaluación y Seguimiento, a partir del 16 de mayo de 2011, por la Ing. Mónica Elena Miranda Martínez, en sustitución del Lic. Edgar Guadalupe Mundo Hernández. </a:t>
            </a:r>
            <a:endParaRPr lang="es-MX" sz="1600" u="none" dirty="0" smtClean="0"/>
          </a:p>
          <a:p>
            <a:endParaRPr lang="es-MX" sz="1600" u="none" dirty="0"/>
          </a:p>
        </p:txBody>
      </p:sp>
    </p:spTree>
  </p:cSld>
  <p:clrMapOvr>
    <a:masterClrMapping/>
  </p:clrMapOvr>
  <p:transition>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56063" y="545912"/>
            <a:ext cx="8343900" cy="584775"/>
          </a:xfrm>
          <a:prstGeom prst="rect">
            <a:avLst/>
          </a:prstGeom>
        </p:spPr>
        <p:txBody>
          <a:bodyPr wrap="square">
            <a:spAutoFit/>
          </a:bodyPr>
          <a:lstStyle/>
          <a:p>
            <a:pPr marL="533400" indent="-444500" algn="ctr"/>
            <a:r>
              <a:rPr lang="es-ES" sz="1600" u="none" dirty="0" smtClean="0">
                <a:solidFill>
                  <a:srgbClr val="C00000"/>
                </a:solidFill>
              </a:rPr>
              <a:t>13.9 Presentación y aprobación, en su caso, de la solicitud para realizar las funciones de la Dirección de la Unidad CIMAV en Monterrey</a:t>
            </a:r>
            <a:endParaRPr lang="es-MX" sz="1600" u="none" dirty="0" smtClean="0">
              <a:solidFill>
                <a:srgbClr val="C00000"/>
              </a:solidFill>
            </a:endParaRPr>
          </a:p>
        </p:txBody>
      </p:sp>
      <p:sp>
        <p:nvSpPr>
          <p:cNvPr id="4" name="Rectangle 1"/>
          <p:cNvSpPr>
            <a:spLocks noChangeArrowheads="1"/>
          </p:cNvSpPr>
          <p:nvPr/>
        </p:nvSpPr>
        <p:spPr bwMode="auto">
          <a:xfrm>
            <a:off x="0" y="1384631"/>
            <a:ext cx="9144000" cy="1077218"/>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 sz="1600" b="0" u="none" dirty="0" smtClean="0">
                <a:solidFill>
                  <a:schemeClr val="accent2"/>
                </a:solidFill>
              </a:rPr>
              <a:t>Con base en el artículo 38 fracción XXXII del Instrumento Jurídico de Creación del CIMAV, se solicita a este Consejo de Administración, la autorización para que la Dra. Liliana </a:t>
            </a:r>
            <a:r>
              <a:rPr lang="es-ES" sz="1600" b="0" u="none" dirty="0" err="1" smtClean="0">
                <a:solidFill>
                  <a:schemeClr val="accent2"/>
                </a:solidFill>
              </a:rPr>
              <a:t>Licea</a:t>
            </a:r>
            <a:r>
              <a:rPr lang="es-ES" sz="1600" b="0" u="none" dirty="0" smtClean="0">
                <a:solidFill>
                  <a:schemeClr val="accent2"/>
                </a:solidFill>
              </a:rPr>
              <a:t> Jiménez realice las funciones de la Dirección de la Unidad CIMAV en Monterrey, en sustitución del Dr. Gregorio Vargas Gutiérrez</a:t>
            </a:r>
            <a:endParaRPr lang="es-MX" sz="1400" b="0" u="none" dirty="0">
              <a:solidFill>
                <a:schemeClr val="accent2"/>
              </a:solidFill>
            </a:endParaRPr>
          </a:p>
        </p:txBody>
      </p:sp>
      <p:sp>
        <p:nvSpPr>
          <p:cNvPr id="6" name="5 Rectángulo"/>
          <p:cNvSpPr/>
          <p:nvPr/>
        </p:nvSpPr>
        <p:spPr>
          <a:xfrm>
            <a:off x="171128" y="2897667"/>
            <a:ext cx="8820472" cy="584775"/>
          </a:xfrm>
          <a:prstGeom prst="rect">
            <a:avLst/>
          </a:prstGeom>
        </p:spPr>
        <p:txBody>
          <a:bodyPr wrap="square">
            <a:spAutoFit/>
          </a:bodyPr>
          <a:lstStyle/>
          <a:p>
            <a:pPr algn="just"/>
            <a:r>
              <a:rPr lang="es-MX" sz="1600" u="none" dirty="0" smtClean="0">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1016" y="3990741"/>
            <a:ext cx="9145016" cy="1815882"/>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 sz="1600" u="none" dirty="0" smtClean="0"/>
              <a:t>CA-O-I-11-18R</a:t>
            </a:r>
            <a:endParaRPr lang="es-MX" sz="1600" u="none" dirty="0" smtClean="0"/>
          </a:p>
          <a:p>
            <a:r>
              <a:rPr lang="es-ES" sz="1600" b="0" u="none" dirty="0" smtClean="0">
                <a:solidFill>
                  <a:schemeClr val="bg1">
                    <a:lumMod val="50000"/>
                  </a:schemeClr>
                </a:solidFill>
              </a:rPr>
              <a:t>Con base en el artículo 33, fracción IX del Instrumento Jurídico de Creación del CIMAV, este Consejo autoriza al Centro que las funciones de la  Dirección de la Unidad CIMAV en Monterrey sean realizadas por la  Dra. Liliana </a:t>
            </a:r>
            <a:r>
              <a:rPr lang="es-ES" sz="1600" b="0" u="none" dirty="0" err="1" smtClean="0">
                <a:solidFill>
                  <a:schemeClr val="bg1">
                    <a:lumMod val="50000"/>
                  </a:schemeClr>
                </a:solidFill>
              </a:rPr>
              <a:t>Licea</a:t>
            </a:r>
            <a:r>
              <a:rPr lang="es-ES" sz="1600" b="0" u="none" dirty="0" smtClean="0">
                <a:solidFill>
                  <a:schemeClr val="bg1">
                    <a:lumMod val="50000"/>
                  </a:schemeClr>
                </a:solidFill>
              </a:rPr>
              <a:t> Jiménez en sustitución del Dr. Gregorio Vargas Gutiérrez. </a:t>
            </a:r>
            <a:endParaRPr lang="es-MX" sz="1600" u="none" dirty="0" smtClean="0">
              <a:solidFill>
                <a:schemeClr val="bg1">
                  <a:lumMod val="50000"/>
                </a:schemeClr>
              </a:solidFill>
            </a:endParaRPr>
          </a:p>
          <a:p>
            <a:r>
              <a:rPr lang="es-ES" sz="1600" u="none" dirty="0" smtClean="0">
                <a:solidFill>
                  <a:schemeClr val="bg1">
                    <a:lumMod val="50000"/>
                  </a:schemeClr>
                </a:solidFill>
              </a:rPr>
              <a:t> </a:t>
            </a:r>
            <a:endParaRPr lang="es-MX" sz="1600" u="none" dirty="0" smtClean="0">
              <a:solidFill>
                <a:schemeClr val="bg1">
                  <a:lumMod val="50000"/>
                </a:schemeClr>
              </a:solidFill>
            </a:endParaRPr>
          </a:p>
          <a:p>
            <a:r>
              <a:rPr lang="es-ES" sz="1600" b="0" u="none" dirty="0" smtClean="0">
                <a:solidFill>
                  <a:schemeClr val="bg1">
                    <a:lumMod val="50000"/>
                  </a:schemeClr>
                </a:solidFill>
              </a:rPr>
              <a:t>Es importante señalar, que estas funciones se realizarán mediante la ocupación de una plaza académica con carga administrativa autorizada en la plantilla de personal del CIMAV.</a:t>
            </a:r>
            <a:endParaRPr lang="es-MX" sz="1600" u="none" dirty="0">
              <a:solidFill>
                <a:schemeClr val="bg1">
                  <a:lumMod val="50000"/>
                </a:schemeClr>
              </a:solidFill>
            </a:endParaRPr>
          </a:p>
        </p:txBody>
      </p:sp>
    </p:spTree>
  </p:cSld>
  <p:clrMapOvr>
    <a:masterClrMapping/>
  </p:clrMapOvr>
  <p:transition>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37949" y="409434"/>
            <a:ext cx="8343900" cy="738664"/>
          </a:xfrm>
          <a:prstGeom prst="rect">
            <a:avLst/>
          </a:prstGeom>
        </p:spPr>
        <p:txBody>
          <a:bodyPr wrap="square">
            <a:spAutoFit/>
          </a:bodyPr>
          <a:lstStyle/>
          <a:p>
            <a:pPr marL="533400" indent="-533400" algn="ctr"/>
            <a:r>
              <a:rPr lang="es-ES" sz="1400" u="none" dirty="0" smtClean="0">
                <a:solidFill>
                  <a:srgbClr val="C00000"/>
                </a:solidFill>
              </a:rPr>
              <a:t>13.11 Presentación y aprobación, en su caso, de la designación de los </a:t>
            </a:r>
            <a:r>
              <a:rPr lang="es-ES" sz="1400" u="none" dirty="0" err="1" smtClean="0">
                <a:solidFill>
                  <a:srgbClr val="C00000"/>
                </a:solidFill>
              </a:rPr>
              <a:t>Dres</a:t>
            </a:r>
            <a:r>
              <a:rPr lang="es-ES" sz="1400" u="none" dirty="0" smtClean="0">
                <a:solidFill>
                  <a:srgbClr val="C00000"/>
                </a:solidFill>
              </a:rPr>
              <a:t>. Joaquín Ruíz y Alonso Ramos Vaca, como miembros del Comité Externo de Evaluación del CIMAV</a:t>
            </a:r>
            <a:endParaRPr lang="es-MX" sz="1400" u="none" dirty="0" smtClean="0">
              <a:solidFill>
                <a:srgbClr val="C00000"/>
              </a:solidFill>
            </a:endParaRPr>
          </a:p>
          <a:p>
            <a:pPr marL="444500" indent="-444500" algn="r"/>
            <a:endParaRPr lang="es-MX" sz="1400" u="none" dirty="0" smtClean="0">
              <a:solidFill>
                <a:srgbClr val="C00000"/>
              </a:solidFill>
            </a:endParaRPr>
          </a:p>
        </p:txBody>
      </p:sp>
      <p:sp>
        <p:nvSpPr>
          <p:cNvPr id="4" name="Rectangle 1"/>
          <p:cNvSpPr>
            <a:spLocks noChangeArrowheads="1"/>
          </p:cNvSpPr>
          <p:nvPr/>
        </p:nvSpPr>
        <p:spPr bwMode="auto">
          <a:xfrm>
            <a:off x="0" y="969335"/>
            <a:ext cx="9144000" cy="2062103"/>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 sz="1600" b="0" u="none" dirty="0" smtClean="0">
                <a:solidFill>
                  <a:schemeClr val="accent2"/>
                </a:solidFill>
              </a:rPr>
              <a:t>Con fundamento en los artículos </a:t>
            </a:r>
            <a:r>
              <a:rPr lang="es-MX" sz="1600" b="0" u="none" dirty="0" smtClean="0">
                <a:solidFill>
                  <a:schemeClr val="accent2"/>
                </a:solidFill>
              </a:rPr>
              <a:t>59, fracción III y 60 de la Ley de Ciencia y Tecnología y artículo 39 Capítulo IV del Instrumento Jurídico de Creación del Centro de Investigación en Materiales Avanzados, S.C. (CIMAV), así como en los artículos </a:t>
            </a:r>
            <a:r>
              <a:rPr lang="es-ES" sz="1600" b="0" u="none" dirty="0" smtClean="0">
                <a:solidFill>
                  <a:schemeClr val="accent2"/>
                </a:solidFill>
              </a:rPr>
              <a:t>4, 5, 6 y 14 del Marco de Operación del Comité Externo de Evaluación del CIMAV,  se presenta para su aprobación  a este Consejo de Administración, la sustitución del Dr. Ubaldo </a:t>
            </a:r>
            <a:r>
              <a:rPr lang="es-ES" sz="1600" b="0" u="none" dirty="0" err="1" smtClean="0">
                <a:solidFill>
                  <a:schemeClr val="accent2"/>
                </a:solidFill>
              </a:rPr>
              <a:t>Ortíz</a:t>
            </a:r>
            <a:r>
              <a:rPr lang="es-ES" sz="1600" b="0" u="none" dirty="0" smtClean="0">
                <a:solidFill>
                  <a:schemeClr val="accent2"/>
                </a:solidFill>
              </a:rPr>
              <a:t> Méndez, por el Dr. Joaquín Ruíz, en razón a la inasistencia injustificada a dos sesiones consecutivas del primeramente mencionado.</a:t>
            </a:r>
          </a:p>
          <a:p>
            <a:r>
              <a:rPr lang="es-ES" sz="1600" b="0" u="none" dirty="0" smtClean="0">
                <a:solidFill>
                  <a:schemeClr val="accent2"/>
                </a:solidFill>
              </a:rPr>
              <a:t>Se presenta asimismo, la sustitución por término de plazo del Dr. Álvaro Aldama Rodríguez,  por el Dr. Alonso Ramos Vaca.</a:t>
            </a:r>
            <a:endParaRPr lang="es-MX" sz="1400" b="0" u="none" dirty="0">
              <a:solidFill>
                <a:schemeClr val="accent2"/>
              </a:solidFill>
            </a:endParaRPr>
          </a:p>
        </p:txBody>
      </p:sp>
      <p:sp>
        <p:nvSpPr>
          <p:cNvPr id="6" name="5 Rectángulo"/>
          <p:cNvSpPr/>
          <p:nvPr/>
        </p:nvSpPr>
        <p:spPr>
          <a:xfrm>
            <a:off x="0" y="3238861"/>
            <a:ext cx="8820472" cy="584775"/>
          </a:xfrm>
          <a:prstGeom prst="rect">
            <a:avLst/>
          </a:prstGeom>
        </p:spPr>
        <p:txBody>
          <a:bodyPr wrap="square">
            <a:spAutoFit/>
          </a:bodyPr>
          <a:lstStyle/>
          <a:p>
            <a:pPr algn="just"/>
            <a:r>
              <a:rPr lang="es-MX" sz="1600" u="none" dirty="0" smtClean="0">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0" y="4290708"/>
            <a:ext cx="9145016" cy="2062103"/>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 sz="1600" u="none" dirty="0" smtClean="0"/>
              <a:t>CA-O-I-11-19R</a:t>
            </a:r>
            <a:endParaRPr lang="es-MX" sz="1600" u="none" dirty="0" smtClean="0"/>
          </a:p>
          <a:p>
            <a:r>
              <a:rPr lang="es-ES" sz="1600" b="0" u="none" dirty="0" smtClean="0">
                <a:solidFill>
                  <a:schemeClr val="bg1">
                    <a:lumMod val="50000"/>
                  </a:schemeClr>
                </a:solidFill>
              </a:rPr>
              <a:t>Con fundamento en los artículos 33, fracción XIX y 40 del Instrumento Jurídico de Creación del Centro de Investigación en Materiales Avanzados, S.C. (CIMAV), este Consejo aprueba las designaciones de los doctores  Joaquín Ruíz y Alonso Ramos Vaca  como nuevos miembros del Comité Externo de Evaluación del CIMAV.</a:t>
            </a:r>
            <a:endParaRPr lang="es-MX" sz="1600" u="none" dirty="0" smtClean="0">
              <a:solidFill>
                <a:schemeClr val="bg1">
                  <a:lumMod val="50000"/>
                </a:schemeClr>
              </a:solidFill>
            </a:endParaRPr>
          </a:p>
          <a:p>
            <a:r>
              <a:rPr lang="es-ES" sz="1600" u="none" dirty="0" smtClean="0">
                <a:solidFill>
                  <a:schemeClr val="bg1">
                    <a:lumMod val="50000"/>
                  </a:schemeClr>
                </a:solidFill>
              </a:rPr>
              <a:t> </a:t>
            </a:r>
            <a:endParaRPr lang="es-MX" sz="1600" u="none" dirty="0" smtClean="0">
              <a:solidFill>
                <a:schemeClr val="bg1">
                  <a:lumMod val="50000"/>
                </a:schemeClr>
              </a:solidFill>
            </a:endParaRPr>
          </a:p>
          <a:p>
            <a:endParaRPr lang="es-MX" sz="1600" u="none" dirty="0" smtClean="0">
              <a:solidFill>
                <a:schemeClr val="bg1">
                  <a:lumMod val="50000"/>
                </a:schemeClr>
              </a:solidFill>
            </a:endParaRPr>
          </a:p>
          <a:p>
            <a:endParaRPr lang="es-MX" sz="1600" u="none" dirty="0"/>
          </a:p>
        </p:txBody>
      </p:sp>
    </p:spTree>
  </p:cSld>
  <p:clrMapOvr>
    <a:masterClrMapping/>
  </p:clrMapOvr>
  <p:transition>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78892" y="477673"/>
            <a:ext cx="8343900" cy="584775"/>
          </a:xfrm>
          <a:prstGeom prst="rect">
            <a:avLst/>
          </a:prstGeom>
        </p:spPr>
        <p:txBody>
          <a:bodyPr wrap="square">
            <a:spAutoFit/>
          </a:bodyPr>
          <a:lstStyle/>
          <a:p>
            <a:pPr marL="533400" indent="-533400" algn="ctr"/>
            <a:r>
              <a:rPr lang="es-ES" sz="1600" u="none" dirty="0" smtClean="0">
                <a:solidFill>
                  <a:srgbClr val="C00000"/>
                </a:solidFill>
              </a:rPr>
              <a:t>13.12 Presentación y aprobación, en su caso, del refrendo de la estructura orgánica del Centro de Investigación en Materiales Avanzados, S.C</a:t>
            </a:r>
            <a:endParaRPr lang="es-MX" sz="1600" u="none" dirty="0" smtClean="0">
              <a:solidFill>
                <a:srgbClr val="C00000"/>
              </a:solidFill>
            </a:endParaRPr>
          </a:p>
        </p:txBody>
      </p:sp>
      <p:sp>
        <p:nvSpPr>
          <p:cNvPr id="4" name="Rectangle 1"/>
          <p:cNvSpPr>
            <a:spLocks noChangeArrowheads="1"/>
          </p:cNvSpPr>
          <p:nvPr/>
        </p:nvSpPr>
        <p:spPr bwMode="auto">
          <a:xfrm>
            <a:off x="0" y="1188541"/>
            <a:ext cx="9144000" cy="1323439"/>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 sz="1600" b="0" u="none" dirty="0" smtClean="0">
                <a:solidFill>
                  <a:schemeClr val="accent2"/>
                </a:solidFill>
              </a:rPr>
              <a:t>Con fundamento en artículo 38 fracción XXXIII del Instrumento Jurídico de Creación del Centro de Investigación en Materiales Avanzados, S.C., se solicita a este Consejo de Administración, la autorización para el refrendo de la estructura orgánica del CIMAV para  dar cumplimiento al numeral 6.1.1 “Aprobación y registro de estructuras”, del Manual Administrativo de Aplicación General en Materia de Recursos Humanos y Organización. </a:t>
            </a:r>
            <a:endParaRPr lang="es-MX" sz="1400" b="0" u="none" dirty="0">
              <a:solidFill>
                <a:schemeClr val="accent2"/>
              </a:solidFill>
            </a:endParaRPr>
          </a:p>
        </p:txBody>
      </p:sp>
      <p:sp>
        <p:nvSpPr>
          <p:cNvPr id="6" name="5 Rectángulo"/>
          <p:cNvSpPr/>
          <p:nvPr/>
        </p:nvSpPr>
        <p:spPr>
          <a:xfrm>
            <a:off x="171128" y="2897667"/>
            <a:ext cx="8820472" cy="584775"/>
          </a:xfrm>
          <a:prstGeom prst="rect">
            <a:avLst/>
          </a:prstGeom>
        </p:spPr>
        <p:txBody>
          <a:bodyPr wrap="square">
            <a:spAutoFit/>
          </a:bodyPr>
          <a:lstStyle/>
          <a:p>
            <a:pPr algn="just"/>
            <a:r>
              <a:rPr lang="es-MX" sz="1600" u="none" dirty="0" smtClean="0">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0" y="4536930"/>
            <a:ext cx="9145016" cy="1569660"/>
          </a:xfrm>
          <a:prstGeom prst="rect">
            <a:avLst/>
          </a:prstGeom>
          <a:noFill/>
          <a:ln w="50800">
            <a:solidFill>
              <a:srgbClr val="0000CC"/>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 sz="1600" u="none" dirty="0" smtClean="0"/>
              <a:t>CA-O-I-11-20R</a:t>
            </a:r>
            <a:endParaRPr lang="es-MX" sz="1600" u="none" dirty="0" smtClean="0"/>
          </a:p>
          <a:p>
            <a:r>
              <a:rPr lang="es-ES" sz="1600" b="0" u="none" dirty="0" smtClean="0">
                <a:solidFill>
                  <a:schemeClr val="bg1">
                    <a:lumMod val="50000"/>
                  </a:schemeClr>
                </a:solidFill>
              </a:rPr>
              <a:t>Con fundamento en los artículos 56 fracción IX de la Ley de Ciencia y Tecnología, y 33 fracción I del Instrumento Jurídico del Instrumento Jurídico de Creación del Centro de Investigación en Materiales Avanzados, S.C., este Consejo autoriza el refrendo de la estructura orgánica del CIMAV para  dar cumplimiento al numeral 6.1.1 “Aprobación y registro de estructuras”, del Manual Administrativo de Aplicación General en Materia de Recursos Humanos y Organización.</a:t>
            </a:r>
            <a:endParaRPr lang="es-MX" sz="1600" u="none" dirty="0">
              <a:solidFill>
                <a:schemeClr val="bg1">
                  <a:lumMod val="50000"/>
                </a:schemeClr>
              </a:solidFill>
            </a:endParaRPr>
          </a:p>
        </p:txBody>
      </p:sp>
    </p:spTree>
  </p:cSld>
  <p:clrMapOvr>
    <a:masterClrMapping/>
  </p:clrMapOvr>
  <p:transition>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6"/>
          <p:cNvSpPr>
            <a:spLocks noChangeShapeType="1"/>
          </p:cNvSpPr>
          <p:nvPr/>
        </p:nvSpPr>
        <p:spPr bwMode="auto">
          <a:xfrm>
            <a:off x="3454400" y="3278188"/>
            <a:ext cx="56896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a:p>
        </p:txBody>
      </p:sp>
      <p:sp>
        <p:nvSpPr>
          <p:cNvPr id="90115" name="Rectangle 2"/>
          <p:cNvSpPr>
            <a:spLocks noChangeArrowheads="1"/>
          </p:cNvSpPr>
          <p:nvPr/>
        </p:nvSpPr>
        <p:spPr bwMode="auto">
          <a:xfrm>
            <a:off x="279400" y="2754313"/>
            <a:ext cx="8572500" cy="457200"/>
          </a:xfrm>
          <a:prstGeom prst="rect">
            <a:avLst/>
          </a:prstGeom>
          <a:noFill/>
          <a:ln w="9525" algn="ctr">
            <a:noFill/>
            <a:miter lim="800000"/>
            <a:headEnd/>
            <a:tailEnd/>
          </a:ln>
        </p:spPr>
        <p:txBody>
          <a:bodyPr>
            <a:spAutoFit/>
          </a:bodyPr>
          <a:lstStyle/>
          <a:p>
            <a:r>
              <a:rPr lang="es-ES" sz="2400" u="none" dirty="0" smtClean="0">
                <a:solidFill>
                  <a:schemeClr val="accent2"/>
                </a:solidFill>
              </a:rPr>
              <a:t>15. Asuntos Generales</a:t>
            </a:r>
            <a:endParaRPr lang="es-MX" sz="2400" u="none" dirty="0">
              <a:solidFill>
                <a:schemeClr val="accent2"/>
              </a:solidFill>
            </a:endParaRPr>
          </a:p>
        </p:txBody>
      </p:sp>
    </p:spTree>
  </p:cSld>
  <p:clrMapOvr>
    <a:masterClrMapping/>
  </p:clrMapOvr>
  <p:transition>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p:cNvSpPr>
            <a:spLocks noChangeArrowheads="1"/>
          </p:cNvSpPr>
          <p:nvPr/>
        </p:nvSpPr>
        <p:spPr bwMode="auto">
          <a:xfrm>
            <a:off x="6877050" y="128588"/>
            <a:ext cx="2266950" cy="366712"/>
          </a:xfrm>
          <a:prstGeom prst="rect">
            <a:avLst/>
          </a:prstGeom>
          <a:noFill/>
          <a:ln w="9525" algn="ctr">
            <a:noFill/>
            <a:miter lim="800000"/>
            <a:headEnd/>
            <a:tailEnd/>
          </a:ln>
        </p:spPr>
        <p:txBody>
          <a:bodyPr wrap="none">
            <a:spAutoFit/>
          </a:bodyPr>
          <a:lstStyle/>
          <a:p>
            <a:pPr algn="r"/>
            <a:r>
              <a:rPr lang="es-ES" sz="1800" u="none" dirty="0">
                <a:solidFill>
                  <a:srgbClr val="A50021"/>
                </a:solidFill>
              </a:rPr>
              <a:t>Asuntos Generales</a:t>
            </a:r>
            <a:endParaRPr lang="es-MX" sz="1800" b="0" u="none" dirty="0"/>
          </a:p>
        </p:txBody>
      </p:sp>
      <p:sp>
        <p:nvSpPr>
          <p:cNvPr id="94211" name="2 CuadroTexto"/>
          <p:cNvSpPr txBox="1">
            <a:spLocks noChangeArrowheads="1"/>
          </p:cNvSpPr>
          <p:nvPr/>
        </p:nvSpPr>
        <p:spPr bwMode="auto">
          <a:xfrm>
            <a:off x="301625" y="1485900"/>
            <a:ext cx="8391525" cy="3477875"/>
          </a:xfrm>
          <a:prstGeom prst="rect">
            <a:avLst/>
          </a:prstGeom>
          <a:noFill/>
          <a:ln w="9525">
            <a:noFill/>
            <a:miter lim="800000"/>
            <a:headEnd/>
            <a:tailEnd/>
          </a:ln>
        </p:spPr>
        <p:txBody>
          <a:bodyPr>
            <a:spAutoFit/>
          </a:bodyPr>
          <a:lstStyle/>
          <a:p>
            <a:pPr>
              <a:buFont typeface="Arial" charset="0"/>
              <a:buChar char="•"/>
            </a:pPr>
            <a:endParaRPr lang="es-MX" sz="2000" u="none" dirty="0">
              <a:solidFill>
                <a:schemeClr val="accent2"/>
              </a:solidFill>
            </a:endParaRPr>
          </a:p>
          <a:p>
            <a:pPr>
              <a:buFont typeface="Arial" charset="0"/>
              <a:buChar char="•"/>
            </a:pPr>
            <a:r>
              <a:rPr lang="es-MX" sz="2000" u="none" dirty="0">
                <a:solidFill>
                  <a:schemeClr val="accent2"/>
                </a:solidFill>
              </a:rPr>
              <a:t> </a:t>
            </a:r>
            <a:r>
              <a:rPr lang="es-ES" sz="2000" u="none" dirty="0">
                <a:solidFill>
                  <a:schemeClr val="accent2"/>
                </a:solidFill>
              </a:rPr>
              <a:t>Informe del ejercicio </a:t>
            </a:r>
            <a:r>
              <a:rPr lang="es-ES" sz="2000" u="none" dirty="0" smtClean="0">
                <a:solidFill>
                  <a:schemeClr val="accent2"/>
                </a:solidFill>
              </a:rPr>
              <a:t>2010 </a:t>
            </a:r>
            <a:r>
              <a:rPr lang="es-ES" sz="2000" u="none" dirty="0">
                <a:solidFill>
                  <a:schemeClr val="accent2"/>
                </a:solidFill>
              </a:rPr>
              <a:t>del Fondo de Investigación Científica y  </a:t>
            </a:r>
          </a:p>
          <a:p>
            <a:pPr>
              <a:buFont typeface="Arial" charset="0"/>
              <a:buNone/>
            </a:pPr>
            <a:r>
              <a:rPr lang="es-ES" sz="2000" u="none" dirty="0">
                <a:solidFill>
                  <a:schemeClr val="accent2"/>
                </a:solidFill>
              </a:rPr>
              <a:t>  Desarrollo Tecnológico del CIMAV</a:t>
            </a:r>
          </a:p>
          <a:p>
            <a:pPr>
              <a:buFont typeface="Arial" charset="0"/>
              <a:buNone/>
            </a:pPr>
            <a:endParaRPr lang="es-MX" sz="2000" u="none" dirty="0">
              <a:solidFill>
                <a:schemeClr val="accent2"/>
              </a:solidFill>
            </a:endParaRPr>
          </a:p>
          <a:p>
            <a:pPr>
              <a:buFont typeface="Arial" charset="0"/>
              <a:buChar char="•"/>
            </a:pPr>
            <a:r>
              <a:rPr lang="es-ES" sz="2000" u="none" dirty="0">
                <a:solidFill>
                  <a:schemeClr val="accent2"/>
                </a:solidFill>
              </a:rPr>
              <a:t> Cuenta de la Hacienda Pública Federal </a:t>
            </a:r>
            <a:r>
              <a:rPr lang="es-ES" sz="2000" u="none" dirty="0" smtClean="0">
                <a:solidFill>
                  <a:schemeClr val="accent2"/>
                </a:solidFill>
              </a:rPr>
              <a:t>2010</a:t>
            </a:r>
          </a:p>
          <a:p>
            <a:pPr>
              <a:buFont typeface="Arial" charset="0"/>
              <a:buChar char="•"/>
            </a:pPr>
            <a:endParaRPr lang="es-ES" sz="2000" u="none" dirty="0" smtClean="0">
              <a:solidFill>
                <a:schemeClr val="accent2"/>
              </a:solidFill>
            </a:endParaRPr>
          </a:p>
          <a:p>
            <a:pPr>
              <a:buFont typeface="Arial" charset="0"/>
              <a:buChar char="•"/>
            </a:pPr>
            <a:r>
              <a:rPr lang="es-ES" sz="2000" u="none" dirty="0" smtClean="0">
                <a:solidFill>
                  <a:schemeClr val="accent2"/>
                </a:solidFill>
              </a:rPr>
              <a:t>Informe de los proyectos aprobados en las convocatorias IFE y PEF</a:t>
            </a:r>
          </a:p>
          <a:p>
            <a:pPr>
              <a:buFont typeface="Arial" charset="0"/>
              <a:buChar char="•"/>
            </a:pPr>
            <a:endParaRPr lang="es-ES" sz="2000" u="none" dirty="0" smtClean="0">
              <a:solidFill>
                <a:schemeClr val="accent2"/>
              </a:solidFill>
            </a:endParaRPr>
          </a:p>
          <a:p>
            <a:pPr>
              <a:buFont typeface="Arial" charset="0"/>
              <a:buChar char="•"/>
            </a:pPr>
            <a:r>
              <a:rPr lang="es-MX" sz="2000" u="none" dirty="0" smtClean="0">
                <a:solidFill>
                  <a:schemeClr val="accent2"/>
                </a:solidFill>
              </a:rPr>
              <a:t> Informe del Órgano Interno de Control</a:t>
            </a:r>
          </a:p>
          <a:p>
            <a:pPr>
              <a:buFont typeface="Arial" charset="0"/>
              <a:buChar char="•"/>
            </a:pPr>
            <a:endParaRPr lang="es-ES" sz="2000" u="none" dirty="0" smtClean="0">
              <a:solidFill>
                <a:schemeClr val="accent2"/>
              </a:solidFill>
            </a:endParaRPr>
          </a:p>
        </p:txBody>
      </p:sp>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994169" y="2114720"/>
            <a:ext cx="6694589" cy="1200329"/>
          </a:xfrm>
          <a:prstGeom prst="rect">
            <a:avLst/>
          </a:prstGeom>
          <a:noFill/>
          <a:ln w="9525" algn="ctr">
            <a:noFill/>
            <a:miter lim="800000"/>
            <a:headEnd/>
            <a:tailEnd/>
          </a:ln>
        </p:spPr>
        <p:txBody>
          <a:bodyPr wrap="square">
            <a:spAutoFit/>
          </a:bodyPr>
          <a:lstStyle/>
          <a:p>
            <a:pPr marL="444500" indent="-444500" algn="r"/>
            <a:r>
              <a:rPr lang="es-ES" sz="2400" u="none" dirty="0">
                <a:solidFill>
                  <a:schemeClr val="accent2"/>
                </a:solidFill>
              </a:rPr>
              <a:t>5.  Presentación por el Titular del Centro del Informe de </a:t>
            </a:r>
            <a:r>
              <a:rPr lang="es-ES" sz="2400" u="none" dirty="0" smtClean="0">
                <a:solidFill>
                  <a:schemeClr val="accent2"/>
                </a:solidFill>
              </a:rPr>
              <a:t>Evaluación </a:t>
            </a:r>
            <a:r>
              <a:rPr lang="es-ES" sz="2400" u="none" dirty="0">
                <a:solidFill>
                  <a:schemeClr val="accent2"/>
                </a:solidFill>
              </a:rPr>
              <a:t>Correspondiente al Ejercicio </a:t>
            </a:r>
            <a:r>
              <a:rPr lang="es-ES" sz="2400" u="none" dirty="0" smtClean="0">
                <a:solidFill>
                  <a:schemeClr val="accent2"/>
                </a:solidFill>
              </a:rPr>
              <a:t>2010</a:t>
            </a:r>
            <a:endParaRPr lang="es-MX" sz="1800" b="0" u="none" dirty="0"/>
          </a:p>
        </p:txBody>
      </p:sp>
      <p:sp>
        <p:nvSpPr>
          <p:cNvPr id="790535" name="Line 7"/>
          <p:cNvSpPr>
            <a:spLocks noChangeShapeType="1"/>
          </p:cNvSpPr>
          <p:nvPr/>
        </p:nvSpPr>
        <p:spPr bwMode="auto">
          <a:xfrm>
            <a:off x="3454400" y="3449638"/>
            <a:ext cx="5689600" cy="0"/>
          </a:xfrm>
          <a:prstGeom prst="line">
            <a:avLst/>
          </a:prstGeom>
          <a:ln>
            <a:headEnd/>
            <a:tailEnd/>
          </a:ln>
        </p:spPr>
        <p:style>
          <a:lnRef idx="3">
            <a:schemeClr val="accent6"/>
          </a:lnRef>
          <a:fillRef idx="0">
            <a:schemeClr val="accent6"/>
          </a:fillRef>
          <a:effectRef idx="2">
            <a:schemeClr val="accent6"/>
          </a:effectRef>
          <a:fontRef idx="minor">
            <a:schemeClr val="tx1"/>
          </a:fontRef>
        </p:style>
        <p:txBody>
          <a:bodyPr/>
          <a:lstStyle/>
          <a:p>
            <a:pPr algn="r">
              <a:defRPr/>
            </a:pPr>
            <a:endParaRPr lang="es-MX"/>
          </a:p>
        </p:txBody>
      </p:sp>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1" i="0" u="sng"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1" i="0" u="sng"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23782</TotalTime>
  <Words>5800</Words>
  <Application>Microsoft Office PowerPoint</Application>
  <PresentationFormat>Presentación en pantalla (4:3)</PresentationFormat>
  <Paragraphs>1031</Paragraphs>
  <Slides>85</Slides>
  <Notes>84</Notes>
  <HiddenSlides>0</HiddenSlides>
  <MMClips>0</MMClips>
  <ScaleCrop>false</ScaleCrop>
  <HeadingPairs>
    <vt:vector size="4" baseType="variant">
      <vt:variant>
        <vt:lpstr>Tema</vt:lpstr>
      </vt:variant>
      <vt:variant>
        <vt:i4>1</vt:i4>
      </vt:variant>
      <vt:variant>
        <vt:lpstr>Títulos de diapositiva</vt:lpstr>
      </vt:variant>
      <vt:variant>
        <vt:i4>85</vt:i4>
      </vt:variant>
    </vt:vector>
  </HeadingPairs>
  <TitlesOfParts>
    <vt:vector size="86" baseType="lpstr">
      <vt:lpstr>1_Default Design</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vector>
  </TitlesOfParts>
  <Company>CIMAV</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Todos Nosotros</dc:creator>
  <cp:lastModifiedBy>monica.miranda</cp:lastModifiedBy>
  <cp:revision>2203</cp:revision>
  <dcterms:created xsi:type="dcterms:W3CDTF">2004-11-05T19:23:56Z</dcterms:created>
  <dcterms:modified xsi:type="dcterms:W3CDTF">2014-02-24T23:32:55Z</dcterms:modified>
</cp:coreProperties>
</file>