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05746-94DC-4ABD-BB95-B04896830858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63C59-57D2-40CB-B588-947606BB6FC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Arial" charset="0"/>
            </a:endParaRPr>
          </a:p>
        </p:txBody>
      </p:sp>
      <p:sp>
        <p:nvSpPr>
          <p:cNvPr id="141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4C2E3C-B6E0-459F-994C-AD7C1192741F}" type="slidenum">
              <a:rPr lang="es-ES" smtClean="0">
                <a:latin typeface="Arial" charset="0"/>
              </a:rPr>
              <a:pPr/>
              <a:t>2</a:t>
            </a:fld>
            <a:endParaRPr lang="es-E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Arial" charset="0"/>
            </a:endParaRPr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E837E6-9275-4176-8C49-D4D08E6F7FFC}" type="slidenum">
              <a:rPr lang="es-ES" smtClean="0">
                <a:latin typeface="Arial" charset="0"/>
              </a:rPr>
              <a:pPr/>
              <a:t>3</a:t>
            </a:fld>
            <a:endParaRPr lang="es-E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Arial" charset="0"/>
            </a:endParaRPr>
          </a:p>
        </p:txBody>
      </p:sp>
      <p:sp>
        <p:nvSpPr>
          <p:cNvPr id="1433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7A3B7E-EC7A-4160-8FDE-5ABE0ABED972}" type="slidenum">
              <a:rPr lang="es-ES" smtClean="0">
                <a:latin typeface="Arial" charset="0"/>
              </a:rPr>
              <a:pPr/>
              <a:t>4</a:t>
            </a:fld>
            <a:endParaRPr lang="es-E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81CF3-234D-489A-990D-81E144FD193E}" type="datetimeFigureOut">
              <a:rPr lang="es-MX" smtClean="0"/>
              <a:pPr/>
              <a:t>27/02/2014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29795-4861-49D3-B85E-79E6E5BCEB2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nanotecnologia.mx/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4" descr="C:\Users\Lorena\AppData\Local\Microsoft\Windows\Temporary Internet Files\Content.IE5\PI99OJJU\MPj04327250000[1].jpg"/>
          <p:cNvPicPr>
            <a:picLocks noChangeAspect="1" noChangeArrowheads="1"/>
          </p:cNvPicPr>
          <p:nvPr/>
        </p:nvPicPr>
        <p:blipFill>
          <a:blip r:embed="rId3" cstate="print"/>
          <a:srcRect l="5531" t="2686"/>
          <a:stretch>
            <a:fillRect/>
          </a:stretch>
        </p:blipFill>
        <p:spPr bwMode="auto">
          <a:xfrm>
            <a:off x="457200" y="1193800"/>
            <a:ext cx="1192213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638300" y="1201738"/>
            <a:ext cx="52181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304704" bIns="0" anchor="ctr">
            <a:spAutoFit/>
          </a:bodyPr>
          <a:lstStyle/>
          <a:p>
            <a:pPr eaLnBrk="0" hangingPunct="0">
              <a:defRPr/>
            </a:pPr>
            <a:r>
              <a:rPr lang="es-ES" sz="1400" u="none" dirty="0">
                <a:solidFill>
                  <a:srgbClr val="FF0000"/>
                </a:solidFill>
                <a:latin typeface="+mj-lt"/>
                <a:ea typeface="Times New Roman" pitchFamily="18" charset="0"/>
              </a:rPr>
              <a:t>G</a:t>
            </a:r>
            <a:r>
              <a:rPr lang="es-ES" sz="1400" u="none" dirty="0" bmk="">
                <a:solidFill>
                  <a:srgbClr val="FF0000"/>
                </a:solidFill>
                <a:latin typeface="+mj-lt"/>
                <a:ea typeface="Times New Roman" pitchFamily="18" charset="0"/>
              </a:rPr>
              <a:t>asto Corriente: $ 10,156 miles</a:t>
            </a:r>
          </a:p>
          <a:p>
            <a:pPr eaLnBrk="0" hangingPunct="0">
              <a:defRPr/>
            </a:pPr>
            <a:r>
              <a:rPr lang="es-ES" sz="1400" u="none" dirty="0">
                <a:solidFill>
                  <a:srgbClr val="FF0000"/>
                </a:solidFill>
                <a:latin typeface="+mj-lt"/>
                <a:ea typeface="Times New Roman" pitchFamily="18" charset="0"/>
              </a:rPr>
              <a:t>G</a:t>
            </a:r>
            <a:r>
              <a:rPr lang="es-ES" sz="1400" u="none" dirty="0" bmk="">
                <a:solidFill>
                  <a:srgbClr val="FF0000"/>
                </a:solidFill>
                <a:latin typeface="+mj-lt"/>
                <a:ea typeface="Times New Roman" pitchFamily="18" charset="0"/>
              </a:rPr>
              <a:t>asto de Inversión: $ 2,278 miles</a:t>
            </a:r>
            <a:endParaRPr lang="es-ES" sz="1400" u="none" dirty="0">
              <a:solidFill>
                <a:srgbClr val="FF0000"/>
              </a:solidFill>
              <a:latin typeface="+mj-lt"/>
              <a:ea typeface="Times New Roman" pitchFamily="18" charset="0"/>
            </a:endParaRPr>
          </a:p>
          <a:p>
            <a:pPr eaLnBrk="0" hangingPunct="0">
              <a:defRPr/>
            </a:pPr>
            <a:endParaRPr lang="es-ES" sz="1400" u="none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965200" y="727075"/>
            <a:ext cx="533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304704" bIns="0" anchor="ctr">
            <a:spAutoFit/>
          </a:bodyPr>
          <a:lstStyle/>
          <a:p>
            <a:pPr eaLnBrk="0" hangingPunct="0">
              <a:defRPr/>
            </a:pPr>
            <a:r>
              <a:rPr lang="es-MX" sz="1600" u="none" dirty="0">
                <a:solidFill>
                  <a:schemeClr val="accent2">
                    <a:lumMod val="75000"/>
                  </a:schemeClr>
                </a:solidFill>
              </a:rPr>
              <a:t>Recursos Autorizados : </a:t>
            </a:r>
            <a:r>
              <a:rPr lang="es-ES" sz="1600" u="none" dirty="0">
                <a:solidFill>
                  <a:srgbClr val="00B050"/>
                </a:solidFill>
                <a:latin typeface="Calibri" pitchFamily="34" charset="0"/>
                <a:cs typeface="Times New Roman" pitchFamily="18" charset="0"/>
              </a:rPr>
              <a:t>$</a:t>
            </a:r>
            <a:r>
              <a:rPr lang="es-MX" sz="1600" u="none" dirty="0">
                <a:solidFill>
                  <a:srgbClr val="00B050"/>
                </a:solidFill>
                <a:cs typeface="Times New Roman" pitchFamily="18" charset="0"/>
              </a:rPr>
              <a:t> 12,434 miles</a:t>
            </a:r>
            <a:endParaRPr lang="es-ES" sz="1400" u="none" dirty="0">
              <a:solidFill>
                <a:srgbClr val="00B050"/>
              </a:solidFill>
              <a:latin typeface="Cambria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s-ES" u="none" dirty="0">
              <a:solidFill>
                <a:srgbClr val="00B050"/>
              </a:solidFill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736600" y="2233613"/>
            <a:ext cx="2057400" cy="369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s-MX" sz="1400" u="none" kern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Objetivos Específicos</a:t>
            </a:r>
          </a:p>
        </p:txBody>
      </p:sp>
      <p:sp>
        <p:nvSpPr>
          <p:cNvPr id="52230" name="Rectangle 1"/>
          <p:cNvSpPr>
            <a:spLocks noChangeArrowheads="1"/>
          </p:cNvSpPr>
          <p:nvPr/>
        </p:nvSpPr>
        <p:spPr bwMode="auto">
          <a:xfrm>
            <a:off x="688975" y="2544763"/>
            <a:ext cx="7643813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just" eaLnBrk="0" hangingPunct="0">
              <a:buFont typeface="Arial" charset="0"/>
              <a:buAutoNum type="arabicPeriod"/>
            </a:pPr>
            <a:r>
              <a:rPr lang="es-MX" sz="1600" u="none" dirty="0">
                <a:solidFill>
                  <a:srgbClr val="002060"/>
                </a:solidFill>
              </a:rPr>
              <a:t>Desarrollar y caracterizar soportes </a:t>
            </a:r>
            <a:r>
              <a:rPr lang="es-MX" sz="1600" u="none" dirty="0" err="1">
                <a:solidFill>
                  <a:srgbClr val="002060"/>
                </a:solidFill>
              </a:rPr>
              <a:t>mesoporosos</a:t>
            </a:r>
            <a:r>
              <a:rPr lang="es-MX" sz="1600" u="none" dirty="0">
                <a:solidFill>
                  <a:srgbClr val="002060"/>
                </a:solidFill>
              </a:rPr>
              <a:t> 3-D tipo KIT-6 y KIT-7 modificado con aluminio, titanio y fosforo.</a:t>
            </a:r>
            <a:endParaRPr lang="es-MX" sz="1600" u="none" dirty="0">
              <a:solidFill>
                <a:srgbClr val="A50021"/>
              </a:solidFill>
            </a:endParaRPr>
          </a:p>
          <a:p>
            <a:pPr marL="342900" indent="-342900" algn="just" eaLnBrk="0" hangingPunct="0">
              <a:buFontTx/>
              <a:buAutoNum type="arabicPeriod"/>
            </a:pPr>
            <a:endParaRPr lang="es-MX" sz="1600" u="none" dirty="0">
              <a:solidFill>
                <a:srgbClr val="A50021"/>
              </a:solidFill>
            </a:endParaRPr>
          </a:p>
          <a:p>
            <a:pPr marL="342900" indent="-342900" algn="just" eaLnBrk="0" hangingPunct="0">
              <a:buFont typeface="Arial" charset="0"/>
              <a:buAutoNum type="arabicPeriod"/>
            </a:pPr>
            <a:r>
              <a:rPr lang="es-MX" sz="1600" u="none" dirty="0">
                <a:solidFill>
                  <a:srgbClr val="002060"/>
                </a:solidFill>
              </a:rPr>
              <a:t>Desarrollar de técnica de incorporación de la fase activa y obtención de catalizadores con baja carga de fase activa, </a:t>
            </a:r>
          </a:p>
          <a:p>
            <a:pPr marL="342900" indent="-342900" algn="just" eaLnBrk="0" hangingPunct="0"/>
            <a:endParaRPr lang="es-MX" sz="1600" u="none" dirty="0">
              <a:solidFill>
                <a:srgbClr val="002060"/>
              </a:solidFill>
            </a:endParaRPr>
          </a:p>
          <a:p>
            <a:pPr marL="342900" indent="-342900" algn="just" eaLnBrk="0" hangingPunct="0">
              <a:buFont typeface="Arial" charset="0"/>
              <a:buAutoNum type="arabicPeriod"/>
            </a:pPr>
            <a:endParaRPr lang="es-MX" sz="1600" u="none" dirty="0">
              <a:solidFill>
                <a:srgbClr val="002060"/>
              </a:solidFill>
            </a:endParaRPr>
          </a:p>
          <a:p>
            <a:pPr marL="342900" indent="-342900" algn="just" eaLnBrk="0" hangingPunct="0"/>
            <a:r>
              <a:rPr lang="es-MX" sz="1600" u="none" dirty="0">
                <a:solidFill>
                  <a:srgbClr val="002060"/>
                </a:solidFill>
              </a:rPr>
              <a:t>3.  Evaluación de las propiedades catalíticas de los catalizadores a nivel laboratorio con moléculas modelo y carga real y a nivel planta piloto con un gasóleo de referencia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2325688" y="566738"/>
            <a:ext cx="5000625" cy="4286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s-MX" sz="1600" b="0" u="none" kern="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CONACYT-SENER-HIDROCARBUROS No. 120135</a:t>
            </a: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1273175" y="63500"/>
            <a:ext cx="7718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MX" sz="1400" u="none" kern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Desarrollo de Catalizadores con Baja Carga de “Co-Mo” Altamente Disperso sobre Materiales </a:t>
            </a:r>
            <a:r>
              <a:rPr lang="es-MX" sz="1400" u="none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Mesoporosos</a:t>
            </a:r>
            <a:r>
              <a:rPr lang="es-MX" sz="1400" u="none" kern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3-D, para </a:t>
            </a:r>
            <a:r>
              <a:rPr lang="es-MX" sz="1400" u="none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Hidrodesulfuración</a:t>
            </a:r>
            <a:r>
              <a:rPr lang="es-MX" sz="1400" u="none" kern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de Diesel</a:t>
            </a:r>
            <a:endParaRPr lang="es-ES" sz="1400" u="none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22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" y="5892800"/>
            <a:ext cx="16589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3525" y="5884863"/>
            <a:ext cx="1250950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5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32725" y="5916613"/>
            <a:ext cx="1260475" cy="80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1370013" y="620713"/>
            <a:ext cx="6311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es-ES" sz="1600" u="none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Fondo para la Cooperación Internacional en Ciencia y Tecnología Unión Europea-México </a:t>
            </a:r>
          </a:p>
        </p:txBody>
      </p:sp>
      <p:sp>
        <p:nvSpPr>
          <p:cNvPr id="5123" name="4 Rectángulo"/>
          <p:cNvSpPr>
            <a:spLocks noChangeArrowheads="1"/>
          </p:cNvSpPr>
          <p:nvPr/>
        </p:nvSpPr>
        <p:spPr bwMode="auto">
          <a:xfrm>
            <a:off x="2401888" y="1169988"/>
            <a:ext cx="4143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s-ES" sz="1600" u="none" dirty="0">
                <a:solidFill>
                  <a:schemeClr val="accent2"/>
                </a:solidFill>
                <a:latin typeface="+mn-lt"/>
              </a:rPr>
              <a:t>FONCICYT C002-2008-1 / ALA – 127 249</a:t>
            </a:r>
          </a:p>
          <a:p>
            <a:pPr algn="r">
              <a:defRPr/>
            </a:pPr>
            <a:endParaRPr lang="es-ES" sz="1600" u="non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1703388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s-ES" sz="1600" u="none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Inicio: 12 de Agosto del 2009</a:t>
            </a:r>
          </a:p>
          <a:p>
            <a:pPr eaLnBrk="0" hangingPunct="0">
              <a:defRPr/>
            </a:pP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Terminación :  30 de Junio del 2011</a:t>
            </a:r>
          </a:p>
          <a:p>
            <a:pPr eaLnBrk="0" hangingPunct="0">
              <a:defRPr/>
            </a:pPr>
            <a:endParaRPr lang="es-ES" sz="1600" u="none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127" name="TextBox 8"/>
          <p:cNvSpPr txBox="1">
            <a:spLocks noChangeArrowheads="1"/>
          </p:cNvSpPr>
          <p:nvPr/>
        </p:nvSpPr>
        <p:spPr bwMode="auto">
          <a:xfrm>
            <a:off x="5121275" y="1771650"/>
            <a:ext cx="4022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u="none" dirty="0" err="1">
                <a:solidFill>
                  <a:srgbClr val="C00000"/>
                </a:solidFill>
                <a:latin typeface="+mn-lt"/>
                <a:cs typeface="Times New Roman" pitchFamily="18" charset="0"/>
              </a:rPr>
              <a:t>Financiamiento</a:t>
            </a:r>
            <a:r>
              <a:rPr lang="en-US" sz="2000" u="none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:</a:t>
            </a:r>
          </a:p>
          <a:p>
            <a:pPr algn="ctr" eaLnBrk="0" hangingPunct="0">
              <a:defRPr/>
            </a:pPr>
            <a:r>
              <a:rPr lang="en-US" sz="2000" u="none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12’550,000 pesos </a:t>
            </a:r>
            <a:r>
              <a:rPr lang="en-US" sz="2000" u="none" dirty="0" err="1">
                <a:solidFill>
                  <a:srgbClr val="C00000"/>
                </a:solidFill>
                <a:latin typeface="+mn-lt"/>
                <a:cs typeface="Times New Roman" pitchFamily="18" charset="0"/>
              </a:rPr>
              <a:t>mexicanos</a:t>
            </a:r>
            <a:endParaRPr lang="es-MX" sz="2000" u="none" dirty="0">
              <a:solidFill>
                <a:srgbClr val="C00000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5325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4900" y="6049963"/>
            <a:ext cx="2192338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93075" y="6161088"/>
            <a:ext cx="1050925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080125"/>
            <a:ext cx="117633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1739900" y="63500"/>
            <a:ext cx="74041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u="none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"/>
                <a:cs typeface="Times New Roman"/>
              </a:rPr>
              <a:t>Proyecto Óxidos para la </a:t>
            </a:r>
            <a:r>
              <a:rPr lang="es-MX" sz="2400" u="none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"/>
                <a:cs typeface="Times New Roman"/>
              </a:rPr>
              <a:t>Espintrónica</a:t>
            </a:r>
            <a:endParaRPr lang="es-MX" sz="2400" u="none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latin typeface="Arial"/>
              <a:cs typeface="Times New Roman"/>
            </a:endParaRPr>
          </a:p>
        </p:txBody>
      </p:sp>
      <p:sp>
        <p:nvSpPr>
          <p:cNvPr id="53258" name="Rectangle 3"/>
          <p:cNvSpPr>
            <a:spLocks noChangeArrowheads="1"/>
          </p:cNvSpPr>
          <p:nvPr/>
        </p:nvSpPr>
        <p:spPr bwMode="auto">
          <a:xfrm>
            <a:off x="0" y="3662363"/>
            <a:ext cx="8358188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MX" sz="1600" u="none" dirty="0">
                <a:solidFill>
                  <a:srgbClr val="C00000"/>
                </a:solidFill>
                <a:cs typeface="Arial" charset="0"/>
              </a:rPr>
              <a:t>Instituciones Participantes</a:t>
            </a:r>
          </a:p>
          <a:p>
            <a:pPr eaLnBrk="0" hangingPunct="0">
              <a:buFont typeface="Arial" charset="0"/>
              <a:buChar char="•"/>
            </a:pPr>
            <a:endParaRPr lang="es-MX" sz="1000" u="none" dirty="0">
              <a:solidFill>
                <a:schemeClr val="accent2"/>
              </a:solidFill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Centro de Investigación en Materiales Avanzados, S.C.</a:t>
            </a: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Trinity </a:t>
            </a:r>
            <a:r>
              <a:rPr lang="es-MX" sz="1600" u="none" dirty="0" err="1">
                <a:solidFill>
                  <a:schemeClr val="accent2"/>
                </a:solidFill>
                <a:cs typeface="Arial" charset="0"/>
              </a:rPr>
              <a:t>College</a:t>
            </a: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es-MX" sz="1600" u="none" dirty="0" err="1">
                <a:solidFill>
                  <a:schemeClr val="accent2"/>
                </a:solidFill>
                <a:cs typeface="Arial" charset="0"/>
              </a:rPr>
              <a:t>Dublin</a:t>
            </a:r>
            <a:endParaRPr lang="es-MX" sz="1600" u="none" dirty="0">
              <a:solidFill>
                <a:schemeClr val="accent2"/>
              </a:solidFill>
              <a:cs typeface="Arial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Laboratorio Nacional de Campos Magnéticos Intensos</a:t>
            </a: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Instituto de Magnetismo Aplicado</a:t>
            </a: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Fundación para el Desarrollo de las Telecomunicaciones</a:t>
            </a: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Ingeniería en Diseños Electrónicos y Automatización, S.A.</a:t>
            </a: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</a:t>
            </a:r>
            <a:r>
              <a:rPr lang="es-MX" sz="1600" u="none" dirty="0" err="1">
                <a:solidFill>
                  <a:schemeClr val="accent2"/>
                </a:solidFill>
                <a:cs typeface="Arial" charset="0"/>
              </a:rPr>
              <a:t>Cinvestav</a:t>
            </a: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-IPN Unidad Querétaro</a:t>
            </a:r>
          </a:p>
          <a:p>
            <a:pPr eaLnBrk="0" hangingPunct="0">
              <a:buFont typeface="Arial" charset="0"/>
              <a:buChar char="•"/>
            </a:pPr>
            <a:r>
              <a:rPr lang="es-MX" sz="1600" u="none" dirty="0">
                <a:solidFill>
                  <a:schemeClr val="accent2"/>
                </a:solidFill>
                <a:cs typeface="Arial" charset="0"/>
              </a:rPr>
              <a:t>  Universidad Autónoma de Ciudad Juárez</a:t>
            </a:r>
          </a:p>
        </p:txBody>
      </p:sp>
      <p:sp>
        <p:nvSpPr>
          <p:cNvPr id="53259" name="Rectangle 1"/>
          <p:cNvSpPr>
            <a:spLocks noChangeArrowheads="1"/>
          </p:cNvSpPr>
          <p:nvPr/>
        </p:nvSpPr>
        <p:spPr bwMode="auto">
          <a:xfrm>
            <a:off x="0" y="2348181"/>
            <a:ext cx="8940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" sz="1600" u="none" dirty="0">
                <a:solidFill>
                  <a:srgbClr val="C00000"/>
                </a:solidFill>
                <a:cs typeface="Times New Roman" pitchFamily="18" charset="0"/>
              </a:rPr>
              <a:t>Objetivo:</a:t>
            </a:r>
          </a:p>
          <a:p>
            <a:endParaRPr lang="es-ES" sz="1600" u="none" dirty="0">
              <a:solidFill>
                <a:schemeClr val="accent2"/>
              </a:solidFill>
            </a:endParaRPr>
          </a:p>
          <a:p>
            <a:pPr eaLnBrk="0" hangingPunct="0"/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Estudio de </a:t>
            </a:r>
            <a:r>
              <a:rPr lang="es-ES" sz="1600" u="none" dirty="0">
                <a:solidFill>
                  <a:srgbClr val="A50021"/>
                </a:solidFill>
                <a:cs typeface="Times New Roman" pitchFamily="18" charset="0"/>
              </a:rPr>
              <a:t>películas delgadas y </a:t>
            </a:r>
            <a:r>
              <a:rPr lang="es-ES" sz="1600" u="none" dirty="0" err="1">
                <a:solidFill>
                  <a:srgbClr val="A50021"/>
                </a:solidFill>
                <a:cs typeface="Times New Roman" pitchFamily="18" charset="0"/>
              </a:rPr>
              <a:t>nanopartículas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 de los óxidos TiO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2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, SnO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2 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HfO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2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, CeO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2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, In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2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O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3 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y</a:t>
            </a:r>
            <a:r>
              <a:rPr lang="es-ES" sz="1600" u="none" baseline="-3000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s-ES" sz="1600" u="none" dirty="0" err="1">
                <a:solidFill>
                  <a:schemeClr val="accent2"/>
                </a:solidFill>
                <a:cs typeface="Times New Roman" pitchFamily="18" charset="0"/>
              </a:rPr>
              <a:t>ZnO</a:t>
            </a:r>
            <a:r>
              <a:rPr lang="es-ES" sz="1600" u="none">
                <a:solidFill>
                  <a:schemeClr val="accent2"/>
                </a:solidFill>
                <a:cs typeface="Times New Roman" pitchFamily="18" charset="0"/>
              </a:rPr>
              <a:t> dopados con menos del 5% atómico de metales </a:t>
            </a:r>
            <a:r>
              <a:rPr lang="es-ES" sz="1600" u="none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s-ES" sz="1600" u="none" smtClean="0">
                <a:solidFill>
                  <a:schemeClr val="accent2"/>
                </a:solidFill>
                <a:cs typeface="Times New Roman" pitchFamily="18" charset="0"/>
              </a:rPr>
              <a:t>como </a:t>
            </a:r>
            <a:r>
              <a:rPr lang="es-ES" sz="1600" u="none">
                <a:solidFill>
                  <a:schemeClr val="accent2"/>
                </a:solidFill>
                <a:cs typeface="Times New Roman" pitchFamily="18" charset="0"/>
              </a:rPr>
              <a:t>Fe, Co, Ni, Mn, etc. 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para su uso potencial en </a:t>
            </a:r>
            <a:r>
              <a:rPr lang="es-ES" sz="1600" u="none" dirty="0" err="1">
                <a:solidFill>
                  <a:schemeClr val="accent2"/>
                </a:solidFill>
                <a:cs typeface="Times New Roman" pitchFamily="18" charset="0"/>
              </a:rPr>
              <a:t>espintrónica</a:t>
            </a:r>
            <a:r>
              <a:rPr lang="es-ES" sz="1600" u="none" dirty="0">
                <a:solidFill>
                  <a:schemeClr val="accent2"/>
                </a:solidFill>
                <a:cs typeface="Times New Roman" pitchFamily="18" charset="0"/>
              </a:rPr>
              <a:t>.</a:t>
            </a:r>
            <a:endParaRPr lang="es-ES" sz="1600" u="none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4275" name="Rectangle 19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76525" y="-38100"/>
            <a:ext cx="43783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3 Rectángulo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5363" y="407988"/>
            <a:ext cx="54038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Picture 10" descr="SREmisio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171575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8" name="Picture 11" descr="sitio_Logo_BanderaUE"/>
          <p:cNvPicPr preferRelativeResize="0"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69988" y="0"/>
            <a:ext cx="123348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3"/>
          <p:cNvSpPr>
            <a:spLocks noChangeArrowheads="1"/>
          </p:cNvSpPr>
          <p:nvPr/>
        </p:nvSpPr>
        <p:spPr bwMode="auto">
          <a:xfrm>
            <a:off x="895350" y="1549400"/>
            <a:ext cx="7931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u="none" dirty="0">
                <a:solidFill>
                  <a:srgbClr val="C00000"/>
                </a:solidFill>
                <a:latin typeface="+mj-lt"/>
                <a:cs typeface="Arial" charset="0"/>
              </a:rPr>
              <a:t>1.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Producción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en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masa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de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nanomateriales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minerales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de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alta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calidad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para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fabricar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c</a:t>
            </a:r>
            <a:r>
              <a:rPr lang="en-US" sz="1600" i="1" u="none" dirty="0" err="1">
                <a:solidFill>
                  <a:srgbClr val="A50021"/>
                </a:solidFill>
                <a:latin typeface="+mj-lt"/>
                <a:cs typeface="Arial" charset="0"/>
              </a:rPr>
              <a:t>ompósit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os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base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plástico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y </a:t>
            </a:r>
            <a:r>
              <a:rPr lang="en-US" sz="1600" i="1" u="none" dirty="0" err="1">
                <a:solidFill>
                  <a:srgbClr val="C00000"/>
                </a:solidFill>
                <a:latin typeface="+mj-lt"/>
                <a:cs typeface="Arial" charset="0"/>
              </a:rPr>
              <a:t>madera</a:t>
            </a:r>
            <a:r>
              <a:rPr lang="en-US" sz="1600" i="1" u="none" dirty="0">
                <a:solidFill>
                  <a:srgbClr val="C00000"/>
                </a:solidFill>
                <a:latin typeface="+mj-lt"/>
                <a:cs typeface="Arial" charset="0"/>
              </a:rPr>
              <a:t> (MINANO)</a:t>
            </a:r>
          </a:p>
        </p:txBody>
      </p:sp>
      <p:pic>
        <p:nvPicPr>
          <p:cNvPr id="5428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115300" y="6022975"/>
            <a:ext cx="10287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1" name="Rectangle 4"/>
          <p:cNvSpPr>
            <a:spLocks noChangeArrowheads="1"/>
          </p:cNvSpPr>
          <p:nvPr/>
        </p:nvSpPr>
        <p:spPr bwMode="auto">
          <a:xfrm>
            <a:off x="740543" y="3338513"/>
            <a:ext cx="793591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s-MX" sz="1400" u="none" dirty="0">
                <a:solidFill>
                  <a:schemeClr val="accent2"/>
                </a:solidFill>
              </a:rPr>
              <a:t>Objetivo:</a:t>
            </a:r>
          </a:p>
          <a:p>
            <a:pPr marL="342900" indent="-342900"/>
            <a:r>
              <a:rPr lang="es-MX" sz="1400" u="none" dirty="0">
                <a:solidFill>
                  <a:schemeClr val="accent2"/>
                </a:solidFill>
              </a:rPr>
              <a:t>       Producción en masa de </a:t>
            </a:r>
            <a:r>
              <a:rPr lang="es-MX" sz="1400" u="none" dirty="0" err="1">
                <a:solidFill>
                  <a:schemeClr val="accent2"/>
                </a:solidFill>
              </a:rPr>
              <a:t>nanopartículas</a:t>
            </a:r>
            <a:r>
              <a:rPr lang="es-MX" sz="1400" u="none" dirty="0">
                <a:solidFill>
                  <a:schemeClr val="accent2"/>
                </a:solidFill>
              </a:rPr>
              <a:t> de alta pureza, generadas por la industria minero-metalúrgica, para su aplicación en polímeros y maderas.</a:t>
            </a:r>
          </a:p>
          <a:p>
            <a:pPr marL="342900" indent="-342900"/>
            <a:endParaRPr lang="en-US" sz="1400" u="none" dirty="0">
              <a:solidFill>
                <a:srgbClr val="C00000"/>
              </a:solidFill>
              <a:cs typeface="Arial" charset="0"/>
            </a:endParaRPr>
          </a:p>
          <a:p>
            <a:pPr marL="342900" indent="-342900" algn="ctr"/>
            <a:r>
              <a:rPr lang="en-US" sz="1400" u="none" dirty="0">
                <a:solidFill>
                  <a:srgbClr val="C00000"/>
                </a:solidFill>
                <a:cs typeface="Arial" charset="0"/>
              </a:rPr>
              <a:t>    2. </a:t>
            </a:r>
            <a:r>
              <a:rPr lang="en-US" sz="1400" i="1" u="none" dirty="0">
                <a:solidFill>
                  <a:srgbClr val="C00000"/>
                </a:solidFill>
                <a:cs typeface="Arial" charset="0"/>
              </a:rPr>
              <a:t>Development of  </a:t>
            </a:r>
            <a:r>
              <a:rPr lang="en-US" sz="1400" i="1" u="none" dirty="0" err="1">
                <a:solidFill>
                  <a:srgbClr val="C00000"/>
                </a:solidFill>
                <a:cs typeface="Arial" charset="0"/>
              </a:rPr>
              <a:t>nanocomposites</a:t>
            </a:r>
            <a:r>
              <a:rPr lang="en-US" sz="1400" i="1" u="none" dirty="0">
                <a:solidFill>
                  <a:srgbClr val="C00000"/>
                </a:solidFill>
                <a:cs typeface="Arial" charset="0"/>
              </a:rPr>
              <a:t> using materials from mining industry  (NANOMINING)</a:t>
            </a:r>
            <a:endParaRPr lang="es-ES" sz="1400" i="1" u="none" dirty="0">
              <a:solidFill>
                <a:srgbClr val="C00000"/>
              </a:solidFill>
              <a:cs typeface="Arial" charset="0"/>
            </a:endParaRPr>
          </a:p>
          <a:p>
            <a:pPr marL="342900" indent="-342900"/>
            <a:r>
              <a:rPr lang="es-ES" sz="1400" u="none" dirty="0">
                <a:solidFill>
                  <a:schemeClr val="accent2"/>
                </a:solidFill>
              </a:rPr>
              <a:t>Participantes: </a:t>
            </a:r>
          </a:p>
          <a:p>
            <a:pPr marL="342900" indent="-342900">
              <a:buFontTx/>
              <a:buChar char="•"/>
            </a:pPr>
            <a:r>
              <a:rPr lang="es-ES" sz="1400" u="none" dirty="0">
                <a:solidFill>
                  <a:srgbClr val="C00000"/>
                </a:solidFill>
              </a:rPr>
              <a:t>Centro de Investigación en Materiales Avanzados</a:t>
            </a:r>
          </a:p>
          <a:p>
            <a:pPr marL="342900" indent="-342900">
              <a:buFontTx/>
              <a:buChar char="•"/>
            </a:pPr>
            <a:r>
              <a:rPr lang="es-ES" sz="1400" u="none" dirty="0">
                <a:solidFill>
                  <a:schemeClr val="accent2"/>
                </a:solidFill>
              </a:rPr>
              <a:t>Universidad Autónoma de Cd. Juárez</a:t>
            </a:r>
          </a:p>
          <a:p>
            <a:pPr marL="342900" indent="-342900">
              <a:buFontTx/>
              <a:buChar char="•"/>
            </a:pPr>
            <a:r>
              <a:rPr lang="es-ES" sz="1400" u="none" dirty="0">
                <a:solidFill>
                  <a:schemeClr val="accent2"/>
                </a:solidFill>
              </a:rPr>
              <a:t>Centro de Investigación en Química Aplicada</a:t>
            </a:r>
          </a:p>
          <a:p>
            <a:pPr marL="342900" indent="-342900">
              <a:buFontTx/>
              <a:buChar char="•"/>
            </a:pPr>
            <a:r>
              <a:rPr lang="fr-FR" sz="1400" u="none" dirty="0" err="1">
                <a:solidFill>
                  <a:schemeClr val="accent2"/>
                </a:solidFill>
              </a:rPr>
              <a:t>Tamuse</a:t>
            </a:r>
            <a:r>
              <a:rPr lang="fr-FR" sz="1400" u="none" dirty="0">
                <a:solidFill>
                  <a:schemeClr val="accent2"/>
                </a:solidFill>
              </a:rPr>
              <a:t> Systems S. de R.L. de C.V.</a:t>
            </a:r>
            <a:endParaRPr lang="es-ES" sz="1400" u="none" dirty="0">
              <a:solidFill>
                <a:schemeClr val="accent2"/>
              </a:solidFill>
            </a:endParaRPr>
          </a:p>
          <a:p>
            <a:pPr marL="342900" indent="-342900"/>
            <a:endParaRPr lang="es-MX" sz="1400" u="none" dirty="0">
              <a:solidFill>
                <a:schemeClr val="accent2"/>
              </a:solidFill>
            </a:endParaRPr>
          </a:p>
          <a:p>
            <a:pPr marL="342900" indent="-342900"/>
            <a:r>
              <a:rPr lang="es-MX" sz="1400" u="none" dirty="0">
                <a:solidFill>
                  <a:schemeClr val="accent2"/>
                </a:solidFill>
              </a:rPr>
              <a:t>Objetivo:  Producción a gran escala de polímeros y maderas  reforzados con </a:t>
            </a:r>
            <a:r>
              <a:rPr lang="es-MX" sz="1400" u="none" dirty="0" err="1">
                <a:solidFill>
                  <a:schemeClr val="accent2"/>
                </a:solidFill>
              </a:rPr>
              <a:t>nanopartículas</a:t>
            </a:r>
            <a:endParaRPr lang="es-MX" sz="1400" u="none" dirty="0">
              <a:solidFill>
                <a:schemeClr val="accent2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14400" y="1988840"/>
            <a:ext cx="70231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0" indent="-88900">
              <a:defRPr/>
            </a:pPr>
            <a:r>
              <a:rPr lang="es-ES" sz="1400" u="none" dirty="0">
                <a:solidFill>
                  <a:schemeClr val="accent2"/>
                </a:solidFill>
                <a:latin typeface="+mj-lt"/>
              </a:rPr>
              <a:t>Participantes: </a:t>
            </a:r>
          </a:p>
          <a:p>
            <a:pPr marL="88900" indent="-88900">
              <a:buFontTx/>
              <a:buChar char="•"/>
              <a:defRPr/>
            </a:pPr>
            <a:r>
              <a:rPr lang="es-ES" sz="1400" u="none" dirty="0">
                <a:solidFill>
                  <a:srgbClr val="C00000"/>
                </a:solidFill>
                <a:latin typeface="+mj-lt"/>
              </a:rPr>
              <a:t>Centro de Investigación en Materiales Avanzados</a:t>
            </a:r>
          </a:p>
          <a:p>
            <a:pPr marL="88900" indent="-88900">
              <a:buFontTx/>
              <a:buChar char="•"/>
              <a:defRPr/>
            </a:pPr>
            <a:r>
              <a:rPr lang="es-ES" sz="1400" u="none" dirty="0">
                <a:solidFill>
                  <a:schemeClr val="accent2"/>
                </a:solidFill>
                <a:latin typeface="+mj-lt"/>
              </a:rPr>
              <a:t>Servicios Industriales Peñoles S.A. de C.V</a:t>
            </a:r>
          </a:p>
          <a:p>
            <a:pPr marL="88900" indent="-88900">
              <a:buFontTx/>
              <a:buChar char="•"/>
              <a:defRPr/>
            </a:pPr>
            <a:r>
              <a:rPr lang="es-ES" sz="1400" u="none" dirty="0">
                <a:solidFill>
                  <a:schemeClr val="accent2"/>
                </a:solidFill>
                <a:latin typeface="+mj-lt"/>
              </a:rPr>
              <a:t>Centro de Investigación en Química Aplicada</a:t>
            </a:r>
          </a:p>
          <a:p>
            <a:pPr marL="88900" indent="-88900">
              <a:buFontTx/>
              <a:buChar char="•"/>
              <a:defRPr/>
            </a:pPr>
            <a:r>
              <a:rPr lang="es-ES" sz="1400" u="none" dirty="0" err="1">
                <a:solidFill>
                  <a:schemeClr val="accent2"/>
                </a:solidFill>
                <a:latin typeface="+mj-lt"/>
              </a:rPr>
              <a:t>Owens</a:t>
            </a:r>
            <a:r>
              <a:rPr lang="es-ES" sz="1400" u="none" dirty="0">
                <a:solidFill>
                  <a:schemeClr val="accent2"/>
                </a:solidFill>
                <a:latin typeface="+mj-lt"/>
              </a:rPr>
              <a:t> Corning México de </a:t>
            </a:r>
            <a:r>
              <a:rPr lang="es-ES" sz="1400" u="none" dirty="0" err="1">
                <a:solidFill>
                  <a:schemeClr val="accent2"/>
                </a:solidFill>
                <a:latin typeface="+mj-lt"/>
              </a:rPr>
              <a:t>Rl</a:t>
            </a:r>
            <a:r>
              <a:rPr lang="es-ES" sz="1400" u="none" dirty="0">
                <a:solidFill>
                  <a:schemeClr val="accent2"/>
                </a:solidFill>
                <a:latin typeface="+mj-lt"/>
              </a:rPr>
              <a:t> De </a:t>
            </a:r>
            <a:r>
              <a:rPr lang="es-ES" sz="1400" u="none" dirty="0" err="1">
                <a:solidFill>
                  <a:schemeClr val="accent2"/>
                </a:solidFill>
                <a:latin typeface="+mj-lt"/>
              </a:rPr>
              <a:t>Cv</a:t>
            </a:r>
            <a:endParaRPr lang="es-ES" sz="1400" u="none" dirty="0">
              <a:solidFill>
                <a:schemeClr val="accent2"/>
              </a:solidFill>
              <a:latin typeface="+mj-lt"/>
            </a:endParaRPr>
          </a:p>
          <a:p>
            <a:pPr marL="88900" indent="-88900">
              <a:buFontTx/>
              <a:buChar char="•"/>
              <a:defRPr/>
            </a:pPr>
            <a:r>
              <a:rPr lang="es-ES" sz="1400" u="none" dirty="0">
                <a:solidFill>
                  <a:schemeClr val="accent2"/>
                </a:solidFill>
                <a:latin typeface="+mj-lt"/>
              </a:rPr>
              <a:t>Universidad Autónoma de San Luis Potosí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-165100" y="895350"/>
            <a:ext cx="89154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s-MX" sz="1400" u="none" dirty="0">
                <a:solidFill>
                  <a:schemeClr val="accent2"/>
                </a:solidFill>
                <a:latin typeface="+mj-lt"/>
              </a:rPr>
              <a:t>Fondo CONACYT-EU: 20 millones de euros. </a:t>
            </a:r>
          </a:p>
          <a:p>
            <a:pPr algn="ctr">
              <a:defRPr/>
            </a:pPr>
            <a:r>
              <a:rPr lang="es-MX" sz="1400" u="none" dirty="0">
                <a:solidFill>
                  <a:schemeClr val="accent2"/>
                </a:solidFill>
                <a:latin typeface="+mj-lt"/>
              </a:rPr>
              <a:t>“Convocatoria conjunta de </a:t>
            </a:r>
            <a:r>
              <a:rPr lang="es-MX" sz="1400" u="none" dirty="0" err="1">
                <a:solidFill>
                  <a:schemeClr val="accent2"/>
                </a:solidFill>
                <a:latin typeface="+mj-lt"/>
              </a:rPr>
              <a:t>nanociencias</a:t>
            </a:r>
            <a:r>
              <a:rPr lang="es-MX" sz="1400" u="none" dirty="0">
                <a:solidFill>
                  <a:schemeClr val="accent2"/>
                </a:solidFill>
                <a:latin typeface="+mj-lt"/>
              </a:rPr>
              <a:t>, nanotecnologías y nuevos materiales </a:t>
            </a:r>
          </a:p>
        </p:txBody>
      </p:sp>
      <p:sp>
        <p:nvSpPr>
          <p:cNvPr id="54284" name="13 Rectángulo"/>
          <p:cNvSpPr>
            <a:spLocks noChangeArrowheads="1"/>
          </p:cNvSpPr>
          <p:nvPr/>
        </p:nvSpPr>
        <p:spPr bwMode="auto">
          <a:xfrm>
            <a:off x="850900" y="1447800"/>
            <a:ext cx="8077200" cy="26416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/>
            <a:endParaRPr lang="es-MX"/>
          </a:p>
        </p:txBody>
      </p:sp>
      <p:sp>
        <p:nvSpPr>
          <p:cNvPr id="54285" name="14 Rectángulo"/>
          <p:cNvSpPr>
            <a:spLocks noChangeArrowheads="1"/>
          </p:cNvSpPr>
          <p:nvPr/>
        </p:nvSpPr>
        <p:spPr bwMode="auto">
          <a:xfrm>
            <a:off x="838200" y="4216400"/>
            <a:ext cx="7861300" cy="20574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/>
            <a:endParaRPr lang="es-MX"/>
          </a:p>
        </p:txBody>
      </p:sp>
      <p:cxnSp>
        <p:nvCxnSpPr>
          <p:cNvPr id="17" name="16 Conector recto"/>
          <p:cNvCxnSpPr/>
          <p:nvPr/>
        </p:nvCxnSpPr>
        <p:spPr bwMode="auto">
          <a:xfrm>
            <a:off x="863600" y="4165600"/>
            <a:ext cx="8280400" cy="0"/>
          </a:xfrm>
          <a:prstGeom prst="line">
            <a:avLst/>
          </a:prstGeom>
          <a:ln>
            <a:solidFill>
              <a:schemeClr val="dk1">
                <a:shade val="95000"/>
                <a:satMod val="105000"/>
                <a:alpha val="9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287" name="18 Conector recto"/>
          <p:cNvCxnSpPr>
            <a:cxnSpLocks noChangeShapeType="1"/>
          </p:cNvCxnSpPr>
          <p:nvPr/>
        </p:nvCxnSpPr>
        <p:spPr bwMode="auto">
          <a:xfrm>
            <a:off x="850900" y="1447800"/>
            <a:ext cx="8293100" cy="3810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54288" name="20 Conector angular"/>
          <p:cNvCxnSpPr>
            <a:cxnSpLocks noChangeShapeType="1"/>
          </p:cNvCxnSpPr>
          <p:nvPr/>
        </p:nvCxnSpPr>
        <p:spPr bwMode="auto">
          <a:xfrm>
            <a:off x="876300" y="1473200"/>
            <a:ext cx="8267700" cy="25400"/>
          </a:xfrm>
          <a:prstGeom prst="bentConnector3">
            <a:avLst>
              <a:gd name="adj1" fmla="val 50000"/>
            </a:avLst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54289" name="22 Conector recto"/>
          <p:cNvCxnSpPr>
            <a:cxnSpLocks noChangeShapeType="1"/>
          </p:cNvCxnSpPr>
          <p:nvPr/>
        </p:nvCxnSpPr>
        <p:spPr bwMode="auto">
          <a:xfrm>
            <a:off x="850900" y="1435100"/>
            <a:ext cx="8293100" cy="25400"/>
          </a:xfrm>
          <a:prstGeom prst="line">
            <a:avLst/>
          </a:prstGeom>
          <a:noFill/>
          <a:ln w="47625" algn="ctr">
            <a:solidFill>
              <a:srgbClr val="003300"/>
            </a:solidFill>
            <a:round/>
            <a:headEnd/>
            <a:tailEnd/>
          </a:ln>
        </p:spPr>
      </p:cxnSp>
      <p:sp>
        <p:nvSpPr>
          <p:cNvPr id="54290" name="23 CuadroTexto"/>
          <p:cNvSpPr txBox="1">
            <a:spLocks noChangeArrowheads="1"/>
          </p:cNvSpPr>
          <p:nvPr/>
        </p:nvSpPr>
        <p:spPr bwMode="auto">
          <a:xfrm>
            <a:off x="5715000" y="5080000"/>
            <a:ext cx="24384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400" i="1" u="none"/>
              <a:t>Monto para CIMAV 2MDP</a:t>
            </a:r>
          </a:p>
        </p:txBody>
      </p:sp>
      <p:sp>
        <p:nvSpPr>
          <p:cNvPr id="54291" name="24 CuadroTexto"/>
          <p:cNvSpPr txBox="1">
            <a:spLocks noChangeArrowheads="1"/>
          </p:cNvSpPr>
          <p:nvPr/>
        </p:nvSpPr>
        <p:spPr bwMode="auto">
          <a:xfrm>
            <a:off x="5715000" y="2679700"/>
            <a:ext cx="24003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400" i="1" u="none"/>
              <a:t>Monto para CIMAV 8MDP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Rectangle 19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76525" y="-38100"/>
            <a:ext cx="43783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3 Rectángulo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5363" y="407988"/>
            <a:ext cx="54038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7" name="Picture 10" descr="SREmisio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171575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8" name="Picture 11" descr="sitio_Logo_BanderaUE"/>
          <p:cNvPicPr preferRelativeResize="0"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69988" y="0"/>
            <a:ext cx="123348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9" name="Rectangle 15"/>
          <p:cNvSpPr>
            <a:spLocks noChangeArrowheads="1"/>
          </p:cNvSpPr>
          <p:nvPr/>
        </p:nvSpPr>
        <p:spPr bwMode="auto">
          <a:xfrm>
            <a:off x="947738" y="1003300"/>
            <a:ext cx="3878262" cy="116840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400" u="none">
                <a:solidFill>
                  <a:schemeClr val="bg1"/>
                </a:solidFill>
              </a:rPr>
              <a:t>CONACYT-EU fund: 20 million euros.</a:t>
            </a:r>
            <a:br>
              <a:rPr lang="fr-FR" sz="1400" u="none">
                <a:solidFill>
                  <a:schemeClr val="bg1"/>
                </a:solidFill>
              </a:rPr>
            </a:br>
            <a:r>
              <a:rPr lang="fr-FR" sz="1400"/>
              <a:t/>
            </a:r>
            <a:br>
              <a:rPr lang="fr-FR" sz="1400"/>
            </a:br>
            <a:r>
              <a:rPr lang="es-MX" sz="1400" u="none">
                <a:solidFill>
                  <a:schemeClr val="bg1"/>
                </a:solidFill>
              </a:rPr>
              <a:t>“</a:t>
            </a:r>
            <a:r>
              <a:rPr lang="en-US" sz="1400" u="none">
                <a:solidFill>
                  <a:schemeClr val="bg1"/>
                </a:solidFill>
              </a:rPr>
              <a:t>Joint call of nanoscience, nanotechnology and new materials </a:t>
            </a:r>
            <a:r>
              <a:rPr lang="es-MX" sz="1400" u="none">
                <a:solidFill>
                  <a:schemeClr val="bg1"/>
                </a:solidFill>
              </a:rPr>
              <a:t>(C006 – 2009-1)” Published : July 2009</a:t>
            </a:r>
            <a:endParaRPr lang="es-ES" sz="1400" u="none">
              <a:solidFill>
                <a:schemeClr val="bg1"/>
              </a:solidFill>
            </a:endParaRPr>
          </a:p>
        </p:txBody>
      </p:sp>
      <p:sp>
        <p:nvSpPr>
          <p:cNvPr id="39944" name="Rectangle 16"/>
          <p:cNvSpPr>
            <a:spLocks noChangeArrowheads="1"/>
          </p:cNvSpPr>
          <p:nvPr/>
        </p:nvSpPr>
        <p:spPr bwMode="auto">
          <a:xfrm>
            <a:off x="914400" y="2708275"/>
            <a:ext cx="3924300" cy="1549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r">
              <a:defRPr/>
            </a:pPr>
            <a:endParaRPr lang="es-MX"/>
          </a:p>
        </p:txBody>
      </p:sp>
      <p:sp>
        <p:nvSpPr>
          <p:cNvPr id="59401" name="Text Box 5"/>
          <p:cNvSpPr txBox="1">
            <a:spLocks noChangeArrowheads="1"/>
          </p:cNvSpPr>
          <p:nvPr/>
        </p:nvSpPr>
        <p:spPr bwMode="auto">
          <a:xfrm>
            <a:off x="1643063" y="2284413"/>
            <a:ext cx="243205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s-MX" sz="1800" u="none">
                <a:solidFill>
                  <a:srgbClr val="C00000"/>
                </a:solidFill>
              </a:rPr>
              <a:t>Proposals Approved</a:t>
            </a:r>
          </a:p>
        </p:txBody>
      </p:sp>
      <p:sp>
        <p:nvSpPr>
          <p:cNvPr id="39946" name="Rectangle 17"/>
          <p:cNvSpPr>
            <a:spLocks noChangeArrowheads="1"/>
          </p:cNvSpPr>
          <p:nvPr/>
        </p:nvSpPr>
        <p:spPr bwMode="auto">
          <a:xfrm>
            <a:off x="901700" y="4537075"/>
            <a:ext cx="3924300" cy="1587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r">
              <a:defRPr/>
            </a:pPr>
            <a:endParaRPr lang="es-MX"/>
          </a:p>
        </p:txBody>
      </p:sp>
      <p:sp>
        <p:nvSpPr>
          <p:cNvPr id="59403" name="Rectangle 13"/>
          <p:cNvSpPr>
            <a:spLocks noChangeArrowheads="1"/>
          </p:cNvSpPr>
          <p:nvPr/>
        </p:nvSpPr>
        <p:spPr bwMode="auto">
          <a:xfrm>
            <a:off x="831850" y="2781300"/>
            <a:ext cx="4076700" cy="3416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indent="-88900"/>
            <a:r>
              <a:rPr lang="en-US" u="none">
                <a:solidFill>
                  <a:srgbClr val="A50021"/>
                </a:solidFill>
              </a:rPr>
              <a:t>  Nano-structured copper coatings, based on Vitolane technology, for antimicrobial applications (CuVito)</a:t>
            </a:r>
            <a:endParaRPr lang="es-ES" u="none">
              <a:solidFill>
                <a:srgbClr val="A50021"/>
              </a:solidFill>
            </a:endParaRPr>
          </a:p>
          <a:p>
            <a:pPr marL="88900" indent="-88900"/>
            <a:r>
              <a:rPr lang="es-ES" u="none">
                <a:solidFill>
                  <a:schemeClr val="accent2"/>
                </a:solidFill>
              </a:rPr>
              <a:t>  </a:t>
            </a:r>
          </a:p>
          <a:p>
            <a:pPr marL="88900" indent="-88900"/>
            <a:endParaRPr lang="es-ES" u="none">
              <a:solidFill>
                <a:schemeClr val="accent2"/>
              </a:solidFill>
            </a:endParaRPr>
          </a:p>
          <a:p>
            <a:pPr marL="88900" indent="-88900">
              <a:buFontTx/>
              <a:buChar char="•"/>
            </a:pPr>
            <a:r>
              <a:rPr lang="es-ES" b="0">
                <a:solidFill>
                  <a:srgbClr val="A50021"/>
                </a:solidFill>
              </a:rPr>
              <a:t>Centro de Investigación en Química Aplicada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Metal Técnica S.A. de C.V.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Universidad de Guanajuato</a:t>
            </a:r>
          </a:p>
          <a:p>
            <a:pPr marL="88900" indent="-88900"/>
            <a:endParaRPr lang="en-US" b="0" u="none">
              <a:solidFill>
                <a:schemeClr val="accent2"/>
              </a:solidFill>
            </a:endParaRPr>
          </a:p>
          <a:p>
            <a:pPr marL="88900" indent="-88900"/>
            <a:endParaRPr lang="en-US" u="none">
              <a:solidFill>
                <a:srgbClr val="A50021"/>
              </a:solidFill>
            </a:endParaRPr>
          </a:p>
          <a:p>
            <a:pPr marL="88900" indent="-88900"/>
            <a:r>
              <a:rPr lang="en-US" u="none">
                <a:solidFill>
                  <a:srgbClr val="A50021"/>
                </a:solidFill>
              </a:rPr>
              <a:t>  </a:t>
            </a:r>
          </a:p>
          <a:p>
            <a:pPr marL="88900" indent="-88900"/>
            <a:r>
              <a:rPr lang="en-US" u="none">
                <a:solidFill>
                  <a:srgbClr val="A50021"/>
                </a:solidFill>
              </a:rPr>
              <a:t>Development of new nanocomposites using materials from mining industry  (NANOMINING)</a:t>
            </a:r>
            <a:endParaRPr lang="es-ES" u="none">
              <a:solidFill>
                <a:srgbClr val="A50021"/>
              </a:solidFill>
            </a:endParaRPr>
          </a:p>
          <a:p>
            <a:pPr marL="88900" indent="-88900"/>
            <a:r>
              <a:rPr lang="es-ES" u="none">
                <a:solidFill>
                  <a:schemeClr val="accent2"/>
                </a:solidFill>
              </a:rPr>
              <a:t>  </a:t>
            </a:r>
          </a:p>
          <a:p>
            <a:pPr marL="88900" indent="-88900"/>
            <a:endParaRPr lang="es-ES" u="none">
              <a:solidFill>
                <a:schemeClr val="accent2"/>
              </a:solidFill>
            </a:endParaRPr>
          </a:p>
          <a:p>
            <a:pPr marL="88900" indent="-88900">
              <a:buFontTx/>
              <a:buChar char="•"/>
            </a:pPr>
            <a:r>
              <a:rPr lang="es-ES" b="0">
                <a:solidFill>
                  <a:srgbClr val="A50021"/>
                </a:solidFill>
              </a:rPr>
              <a:t>Universidad Autónoma de Cd. Juárez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Centro de Investigación en Materiales Avanzados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Centro de Investigación en Química Aplicada</a:t>
            </a:r>
          </a:p>
          <a:p>
            <a:pPr marL="88900" indent="-88900">
              <a:buFontTx/>
              <a:buChar char="•"/>
            </a:pPr>
            <a:r>
              <a:rPr lang="fr-FR" b="0" u="none">
                <a:solidFill>
                  <a:schemeClr val="accent2"/>
                </a:solidFill>
              </a:rPr>
              <a:t>Tamuse Systems S. de R.L. de C.V.</a:t>
            </a:r>
            <a:endParaRPr lang="es-ES" b="0" u="none">
              <a:solidFill>
                <a:schemeClr val="accent2"/>
              </a:solidFill>
            </a:endParaRPr>
          </a:p>
        </p:txBody>
      </p:sp>
      <p:sp>
        <p:nvSpPr>
          <p:cNvPr id="39948" name="Rectangle 18"/>
          <p:cNvSpPr>
            <a:spLocks noChangeArrowheads="1"/>
          </p:cNvSpPr>
          <p:nvPr/>
        </p:nvSpPr>
        <p:spPr bwMode="auto">
          <a:xfrm>
            <a:off x="4940300" y="1019175"/>
            <a:ext cx="3924300" cy="2044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r">
              <a:defRPr/>
            </a:pPr>
            <a:endParaRPr lang="es-MX"/>
          </a:p>
        </p:txBody>
      </p:sp>
      <p:sp>
        <p:nvSpPr>
          <p:cNvPr id="39949" name="Rectangle 19"/>
          <p:cNvSpPr>
            <a:spLocks noChangeArrowheads="1"/>
          </p:cNvSpPr>
          <p:nvPr/>
        </p:nvSpPr>
        <p:spPr bwMode="auto">
          <a:xfrm>
            <a:off x="4991100" y="3165475"/>
            <a:ext cx="3924300" cy="292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r">
              <a:defRPr/>
            </a:pPr>
            <a:endParaRPr lang="es-MX"/>
          </a:p>
        </p:txBody>
      </p:sp>
      <p:sp>
        <p:nvSpPr>
          <p:cNvPr id="59406" name="Rectangle 12"/>
          <p:cNvSpPr>
            <a:spLocks noChangeArrowheads="1"/>
          </p:cNvSpPr>
          <p:nvPr/>
        </p:nvSpPr>
        <p:spPr bwMode="auto">
          <a:xfrm>
            <a:off x="4929188" y="1039813"/>
            <a:ext cx="4187825" cy="5078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88900" indent="-88900"/>
            <a:r>
              <a:rPr lang="en-US" u="none">
                <a:solidFill>
                  <a:srgbClr val="A50021"/>
                </a:solidFill>
              </a:rPr>
              <a:t>  New high-quality mined nanomaterials mass produced for plastic and wood-plastic nanocomposites (MINANO)</a:t>
            </a:r>
            <a:endParaRPr lang="es-ES" u="none">
              <a:solidFill>
                <a:srgbClr val="A50021"/>
              </a:solidFill>
            </a:endParaRPr>
          </a:p>
          <a:p>
            <a:pPr marL="88900" indent="-88900"/>
            <a:endParaRPr lang="es-ES" u="none">
              <a:solidFill>
                <a:schemeClr val="accent2"/>
              </a:solidFill>
            </a:endParaRPr>
          </a:p>
          <a:p>
            <a:pPr marL="88900" indent="-88900">
              <a:buFontTx/>
              <a:buChar char="•"/>
            </a:pPr>
            <a:r>
              <a:rPr lang="es-ES" b="0">
                <a:solidFill>
                  <a:srgbClr val="A50021"/>
                </a:solidFill>
              </a:rPr>
              <a:t>Servicios Industriales Peñoles S.A. de C.V.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Centro de Investigación en Materiales Avanzados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Centro de Investigación en Química Aplicada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Owens Corning Mexico de Rl De Cv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Universidad Autónoma de San Luis Potosí</a:t>
            </a:r>
          </a:p>
          <a:p>
            <a:pPr marL="88900" indent="-88900">
              <a:buFontTx/>
              <a:buChar char="•"/>
            </a:pPr>
            <a:endParaRPr lang="es-ES" b="0" u="none">
              <a:solidFill>
                <a:schemeClr val="accent2"/>
              </a:solidFill>
            </a:endParaRPr>
          </a:p>
          <a:p>
            <a:pPr marL="88900" indent="-88900"/>
            <a:endParaRPr lang="en-US" b="0" u="none">
              <a:solidFill>
                <a:schemeClr val="accent2"/>
              </a:solidFill>
            </a:endParaRPr>
          </a:p>
          <a:p>
            <a:pPr marL="88900" indent="-88900"/>
            <a:endParaRPr lang="en-US" b="0" u="none">
              <a:solidFill>
                <a:schemeClr val="accent2"/>
              </a:solidFill>
            </a:endParaRPr>
          </a:p>
          <a:p>
            <a:pPr marL="88900" indent="-88900"/>
            <a:r>
              <a:rPr lang="en-US" u="none">
                <a:solidFill>
                  <a:srgbClr val="A50021"/>
                </a:solidFill>
              </a:rPr>
              <a:t>  Functionalities of Bismuth-based nanostructures (BisNANO)</a:t>
            </a:r>
            <a:endParaRPr lang="es-ES" u="none">
              <a:solidFill>
                <a:srgbClr val="A50021"/>
              </a:solidFill>
            </a:endParaRPr>
          </a:p>
          <a:p>
            <a:pPr marL="88900" indent="-88900"/>
            <a:endParaRPr lang="es-ES" u="none">
              <a:solidFill>
                <a:schemeClr val="accent2"/>
              </a:solidFill>
            </a:endParaRPr>
          </a:p>
          <a:p>
            <a:pPr marL="88900" indent="-88900">
              <a:buFontTx/>
              <a:buChar char="•"/>
            </a:pPr>
            <a:r>
              <a:rPr lang="es-ES" b="0">
                <a:solidFill>
                  <a:srgbClr val="A50021"/>
                </a:solidFill>
              </a:rPr>
              <a:t>UNAM / Instituto de Investigaciones en Materiales</a:t>
            </a:r>
            <a:r>
              <a:rPr lang="es-ES" b="0" u="none">
                <a:solidFill>
                  <a:srgbClr val="A50021"/>
                </a:solidFill>
              </a:rPr>
              <a:t> </a:t>
            </a:r>
            <a:r>
              <a:rPr lang="es-ES" b="0" u="none">
                <a:solidFill>
                  <a:schemeClr val="accent2"/>
                </a:solidFill>
              </a:rPr>
              <a:t>CINVESTAV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CINVESTAV / U. Querétaro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Centro de Investigaciones en Óptica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Farmaquímica, S.A. de C.V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Instituto Nacional de Investigaciones Nucleares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Instituto Potosino de Investigación Científica y Tecnológica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Sadosa S.A. de C.V.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Centro de Investigación Nacional de Metrología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Universidad Autónoma Metropolitana</a:t>
            </a:r>
          </a:p>
          <a:p>
            <a:pPr marL="88900" indent="-88900">
              <a:buFontTx/>
              <a:buChar char="•"/>
            </a:pPr>
            <a:r>
              <a:rPr lang="es-ES" b="0" u="none">
                <a:solidFill>
                  <a:schemeClr val="accent2"/>
                </a:solidFill>
              </a:rPr>
              <a:t>UNAM / Facultad de Química</a:t>
            </a:r>
            <a:endParaRPr lang="en-US" b="0" u="none">
              <a:solidFill>
                <a:schemeClr val="accent2"/>
              </a:solidFill>
            </a:endParaRPr>
          </a:p>
        </p:txBody>
      </p:sp>
      <p:pic>
        <p:nvPicPr>
          <p:cNvPr id="16" name="Picture 2" descr="Nanotecnologi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91736" y="6235700"/>
            <a:ext cx="1734719" cy="533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622</Words>
  <Application>Microsoft Office PowerPoint</Application>
  <PresentationFormat>Presentación en pantalla (4:3)</PresentationFormat>
  <Paragraphs>98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monica.miranda</dc:creator>
  <cp:lastModifiedBy>monica.miranda</cp:lastModifiedBy>
  <cp:revision>23</cp:revision>
  <dcterms:created xsi:type="dcterms:W3CDTF">2014-02-24T23:27:15Z</dcterms:created>
  <dcterms:modified xsi:type="dcterms:W3CDTF">2014-02-27T21:20:27Z</dcterms:modified>
</cp:coreProperties>
</file>