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E046D-1F95-4E10-BF9E-323729F4686C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A09AE-0C68-4F81-BC63-56DCAA3FF78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16E4-8CAF-4965-929A-A7E8B57E4DE4}" type="datetimeFigureOut">
              <a:rPr lang="es-MX" smtClean="0"/>
              <a:pPr/>
              <a:t>27/02/2014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60131-4222-4443-BA11-203302BEDF6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://www.elsevier.com/locate/issn/016612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science?_ob=GatewayURL&amp;_method=citationSearch&amp;_urlVersion=4&amp;_origin=SDTOPTWOFIVE&amp;_version=1&amp;_piikey=S0166128009001857&amp;md5=d4bbea23be3016bc1306f4710b7f8453" TargetMode="External"/><Relationship Id="rId5" Type="http://schemas.openxmlformats.org/officeDocument/2006/relationships/hyperlink" Target="http://www.sciencedirect.com/science?_ob=GatewayURL&amp;_method=citationSearch&amp;_urlVersion=4&amp;_origin=SDTOPTWOFIVE&amp;_version=1&amp;_piikey=S0969804309002243&amp;md5=aa009cad6ceaf19f866353a08584daf7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encedirect.com/science?_ob=GatewayURL&amp;_method=citationSearch&amp;_urlVersion=4&amp;_origin=SDTOPTWOFIVE&amp;_version=1&amp;_piikey=S0969804309002243&amp;md5=aa009cad6ceaf19f866353a08584daf7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12" Type="http://schemas.openxmlformats.org/officeDocument/2006/relationships/image" Target="../media/image15.jpeg"/><Relationship Id="rId2" Type="http://schemas.openxmlformats.org/officeDocument/2006/relationships/image" Target="../media/image7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16"/>
          <p:cNvSpPr>
            <a:spLocks noChangeShapeType="1"/>
          </p:cNvSpPr>
          <p:nvPr/>
        </p:nvSpPr>
        <p:spPr bwMode="auto">
          <a:xfrm>
            <a:off x="2332038" y="960438"/>
            <a:ext cx="0" cy="20145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" y="2011363"/>
            <a:ext cx="6003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Documents and Settings\edmundo.CIMAV\Escritorio\atte17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2857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11 Rectángulo"/>
          <p:cNvSpPr>
            <a:spLocks noChangeArrowheads="1"/>
          </p:cNvSpPr>
          <p:nvPr/>
        </p:nvSpPr>
        <p:spPr bwMode="auto">
          <a:xfrm>
            <a:off x="0" y="762000"/>
            <a:ext cx="88169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u="none" dirty="0" err="1">
                <a:solidFill>
                  <a:srgbClr val="C00000"/>
                </a:solidFill>
              </a:rPr>
              <a:t>Thin</a:t>
            </a:r>
            <a:r>
              <a:rPr lang="es-MX" sz="1600" u="none" dirty="0">
                <a:solidFill>
                  <a:srgbClr val="C00000"/>
                </a:solidFill>
              </a:rPr>
              <a:t> </a:t>
            </a:r>
            <a:r>
              <a:rPr lang="es-MX" sz="1600" u="none" dirty="0" err="1">
                <a:solidFill>
                  <a:srgbClr val="C00000"/>
                </a:solidFill>
              </a:rPr>
              <a:t>Solid</a:t>
            </a:r>
            <a:r>
              <a:rPr lang="es-MX" sz="1600" u="none" dirty="0">
                <a:solidFill>
                  <a:srgbClr val="C00000"/>
                </a:solidFill>
              </a:rPr>
              <a:t> Films 350 (1999) 192-202</a:t>
            </a:r>
          </a:p>
          <a:p>
            <a:pPr algn="r"/>
            <a:r>
              <a:rPr lang="es-MX" sz="1600" dirty="0" err="1">
                <a:solidFill>
                  <a:schemeClr val="accent2"/>
                </a:solidFill>
              </a:rPr>
              <a:t>Growth</a:t>
            </a:r>
            <a:r>
              <a:rPr lang="es-MX" sz="1600" dirty="0">
                <a:solidFill>
                  <a:schemeClr val="accent2"/>
                </a:solidFill>
              </a:rPr>
              <a:t>, </a:t>
            </a:r>
            <a:r>
              <a:rPr lang="es-MX" sz="1600" dirty="0" err="1">
                <a:solidFill>
                  <a:schemeClr val="accent2"/>
                </a:solidFill>
              </a:rPr>
              <a:t>structure</a:t>
            </a:r>
            <a:r>
              <a:rPr lang="es-MX" sz="1600" dirty="0">
                <a:solidFill>
                  <a:schemeClr val="accent2"/>
                </a:solidFill>
              </a:rPr>
              <a:t> and </a:t>
            </a:r>
            <a:r>
              <a:rPr lang="es-MX" sz="1600" dirty="0" err="1">
                <a:solidFill>
                  <a:schemeClr val="accent2"/>
                </a:solidFill>
              </a:rPr>
              <a:t>optical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characterization</a:t>
            </a:r>
            <a:r>
              <a:rPr lang="es-MX" sz="1600" dirty="0">
                <a:solidFill>
                  <a:schemeClr val="accent2"/>
                </a:solidFill>
              </a:rPr>
              <a:t> of </a:t>
            </a:r>
            <a:r>
              <a:rPr lang="es-MX" sz="1600" dirty="0" err="1">
                <a:solidFill>
                  <a:schemeClr val="accent2"/>
                </a:solidFill>
              </a:rPr>
              <a:t>high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quality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ZnO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thin</a:t>
            </a:r>
            <a:r>
              <a:rPr lang="es-MX" sz="1600" dirty="0">
                <a:solidFill>
                  <a:schemeClr val="accent2"/>
                </a:solidFill>
              </a:rPr>
              <a:t> films </a:t>
            </a:r>
            <a:r>
              <a:rPr lang="es-MX" sz="1600" dirty="0" err="1">
                <a:solidFill>
                  <a:schemeClr val="accent2"/>
                </a:solidFill>
              </a:rPr>
              <a:t>obtained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by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spray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pyrolysis</a:t>
            </a:r>
            <a:r>
              <a:rPr lang="es-MX" sz="1600" dirty="0">
                <a:solidFill>
                  <a:schemeClr val="accent2"/>
                </a:solidFill>
              </a:rPr>
              <a:t>.  </a:t>
            </a:r>
            <a:r>
              <a:rPr lang="es-MX" sz="1600" u="none" dirty="0">
                <a:solidFill>
                  <a:srgbClr val="A50021"/>
                </a:solidFill>
              </a:rPr>
              <a:t>F. Paraguay</a:t>
            </a:r>
            <a:r>
              <a:rPr lang="es-MX" sz="1600" b="0" u="none" dirty="0">
                <a:solidFill>
                  <a:schemeClr val="accent2"/>
                </a:solidFill>
              </a:rPr>
              <a:t> D, W. Estrada L., D.R. Acosta N., E. Andrade, </a:t>
            </a:r>
            <a:r>
              <a:rPr lang="es-MX" sz="1600" u="none" dirty="0">
                <a:solidFill>
                  <a:srgbClr val="C00000"/>
                </a:solidFill>
              </a:rPr>
              <a:t>M. </a:t>
            </a:r>
            <a:r>
              <a:rPr lang="es-MX" sz="1600" u="none" dirty="0" err="1">
                <a:solidFill>
                  <a:srgbClr val="C00000"/>
                </a:solidFill>
              </a:rPr>
              <a:t>Miki-Yoshida</a:t>
            </a:r>
            <a:r>
              <a:rPr lang="es-MX" sz="1600" u="none" dirty="0">
                <a:solidFill>
                  <a:srgbClr val="C00000"/>
                </a:solidFill>
              </a:rPr>
              <a:t> </a:t>
            </a:r>
            <a:endParaRPr lang="es-MX" dirty="0"/>
          </a:p>
        </p:txBody>
      </p:sp>
      <p:sp>
        <p:nvSpPr>
          <p:cNvPr id="22534" name="12 CuadroTexto"/>
          <p:cNvSpPr txBox="1">
            <a:spLocks noChangeArrowheads="1"/>
          </p:cNvSpPr>
          <p:nvPr/>
        </p:nvSpPr>
        <p:spPr bwMode="auto">
          <a:xfrm>
            <a:off x="2887663" y="144463"/>
            <a:ext cx="3335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2000" u="none">
                <a:solidFill>
                  <a:srgbClr val="C00000"/>
                </a:solidFill>
              </a:rPr>
              <a:t>Publicaciones Relevantes</a:t>
            </a:r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850" y="11113"/>
            <a:ext cx="3924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2463" y="4308475"/>
            <a:ext cx="21939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-46038" y="4664075"/>
            <a:ext cx="6242051" cy="201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hlinkClick r:id="rId5"/>
              </a:rPr>
              <a:t>Evolution of chemical species during electrodeposition of uranium for alpha spectrometry by the Hallstadius method</a:t>
            </a:r>
            <a:r>
              <a:rPr lang="en-US" b="0" u="none">
                <a:solidFill>
                  <a:schemeClr val="accent2"/>
                </a:solidFill>
              </a:rPr>
              <a:t> </a:t>
            </a:r>
            <a:br>
              <a:rPr lang="en-US" b="0" u="none">
                <a:solidFill>
                  <a:schemeClr val="accent2"/>
                </a:solidFill>
              </a:rPr>
            </a:br>
            <a:r>
              <a:rPr lang="en-US" b="0" i="1" u="none">
                <a:solidFill>
                  <a:schemeClr val="accent2"/>
                </a:solidFill>
              </a:rPr>
              <a:t>Applied Radiation and Isotopes, Volume 67, Issue 9, September 2009, Pages 1559-1569 </a:t>
            </a:r>
            <a:r>
              <a:rPr lang="en-US" b="0" u="none">
                <a:solidFill>
                  <a:schemeClr val="accent2"/>
                </a:solidFill>
              </a:rPr>
              <a:t>Beesley, A.M.; Crespo, M.T.; Weiher, N.; Tsapatsaris, N.; Cozar, J.S.; </a:t>
            </a:r>
            <a:r>
              <a:rPr lang="en-US" u="none">
                <a:solidFill>
                  <a:srgbClr val="C00000"/>
                </a:solidFill>
              </a:rPr>
              <a:t>Esparza, H</a:t>
            </a:r>
            <a:r>
              <a:rPr lang="en-US" b="0" u="none">
                <a:solidFill>
                  <a:schemeClr val="accent2"/>
                </a:solidFill>
              </a:rPr>
              <a:t>.; Mendez, C.G.; Hill, P.; Schroeder, S.L.M.; </a:t>
            </a:r>
            <a:r>
              <a:rPr lang="en-US" u="none">
                <a:solidFill>
                  <a:srgbClr val="C00000"/>
                </a:solidFill>
              </a:rPr>
              <a:t>Montero-Cabrera, M.E. </a:t>
            </a:r>
            <a:endParaRPr lang="es-MX"/>
          </a:p>
        </p:txBody>
      </p:sp>
      <p:sp>
        <p:nvSpPr>
          <p:cNvPr id="23557" name="Text Box 21"/>
          <p:cNvSpPr txBox="1">
            <a:spLocks noChangeArrowheads="1"/>
          </p:cNvSpPr>
          <p:nvPr/>
        </p:nvSpPr>
        <p:spPr bwMode="auto">
          <a:xfrm>
            <a:off x="2755900" y="4597400"/>
            <a:ext cx="1041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u="none">
                <a:solidFill>
                  <a:srgbClr val="C00000"/>
                </a:solidFill>
              </a:rPr>
              <a:t>Posición 17</a:t>
            </a:r>
            <a:endParaRPr lang="es-MX"/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1412875"/>
            <a:ext cx="548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hlinkClick r:id="rId6"/>
              </a:rPr>
              <a:t>Theoretical calculations of molecular dipole moment, polarizability, and first hyperpolarizability of glycine-sodium nitrate</a:t>
            </a:r>
            <a:r>
              <a:rPr lang="en-US" b="0" u="none">
                <a:solidFill>
                  <a:schemeClr val="accent2"/>
                </a:solidFill>
              </a:rPr>
              <a:t> </a:t>
            </a:r>
            <a:br>
              <a:rPr lang="en-US" b="0" u="none">
                <a:solidFill>
                  <a:schemeClr val="accent2"/>
                </a:solidFill>
              </a:rPr>
            </a:br>
            <a:r>
              <a:rPr lang="en-US" b="0" i="1" u="none">
                <a:solidFill>
                  <a:schemeClr val="accent2"/>
                </a:solidFill>
              </a:rPr>
              <a:t>Journal of Molecular Structure: THEOCHEM, Volume 905, Issue 1-3, July 2009, Pages 76-80</a:t>
            </a:r>
            <a:br>
              <a:rPr lang="en-US" b="0" i="1" u="none">
                <a:solidFill>
                  <a:schemeClr val="accent2"/>
                </a:solidFill>
              </a:rPr>
            </a:br>
            <a:r>
              <a:rPr lang="en-US" b="0" u="none">
                <a:solidFill>
                  <a:schemeClr val="accent2"/>
                </a:solidFill>
              </a:rPr>
              <a:t>Hernandez-Paredes, J.; </a:t>
            </a:r>
            <a:r>
              <a:rPr lang="en-US" u="none">
                <a:solidFill>
                  <a:srgbClr val="CC0000"/>
                </a:solidFill>
              </a:rPr>
              <a:t>Glossman-Mitnik, D</a:t>
            </a:r>
            <a:r>
              <a:rPr lang="en-US" b="0" u="none">
                <a:solidFill>
                  <a:schemeClr val="accent2"/>
                </a:solidFill>
              </a:rPr>
              <a:t>.; </a:t>
            </a:r>
            <a:r>
              <a:rPr lang="en-US" u="none">
                <a:solidFill>
                  <a:srgbClr val="CC0000"/>
                </a:solidFill>
              </a:rPr>
              <a:t>Duarte-Moller, A</a:t>
            </a:r>
            <a:r>
              <a:rPr lang="en-US" b="0" u="none">
                <a:solidFill>
                  <a:schemeClr val="accent2"/>
                </a:solidFill>
              </a:rPr>
              <a:t>.; Flores-Holguin, N. </a:t>
            </a:r>
            <a:endParaRPr lang="es-MX"/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334963" y="1035050"/>
            <a:ext cx="49323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0" u="none" dirty="0">
                <a:solidFill>
                  <a:schemeClr val="accent2"/>
                </a:solidFill>
                <a:latin typeface="Arial Black" pitchFamily="34" charset="0"/>
              </a:rPr>
              <a:t>Journal of Molecular Structure: THEOCHEM </a:t>
            </a:r>
          </a:p>
          <a:p>
            <a:pPr algn="ctr"/>
            <a:r>
              <a:rPr lang="es-MX" b="0" u="none" dirty="0">
                <a:solidFill>
                  <a:schemeClr val="accent2"/>
                </a:solidFill>
                <a:latin typeface="Arial Black" pitchFamily="34" charset="0"/>
              </a:rPr>
              <a:t>Abril - Junio 2009 </a:t>
            </a:r>
          </a:p>
          <a:p>
            <a:pPr algn="ctr"/>
            <a:endParaRPr lang="es-MX" dirty="0"/>
          </a:p>
        </p:txBody>
      </p:sp>
      <p:sp>
        <p:nvSpPr>
          <p:cNvPr id="23560" name="Text Box 21"/>
          <p:cNvSpPr txBox="1">
            <a:spLocks noChangeArrowheads="1"/>
          </p:cNvSpPr>
          <p:nvPr/>
        </p:nvSpPr>
        <p:spPr bwMode="auto">
          <a:xfrm>
            <a:off x="2411413" y="800100"/>
            <a:ext cx="9556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u="none" dirty="0">
                <a:solidFill>
                  <a:srgbClr val="C00000"/>
                </a:solidFill>
              </a:rPr>
              <a:t>Posición 7</a:t>
            </a:r>
            <a:endParaRPr lang="es-MX" dirty="0"/>
          </a:p>
        </p:txBody>
      </p:sp>
      <p:pic>
        <p:nvPicPr>
          <p:cNvPr id="172041" name="Picture 15" descr="S01661280">
            <a:hlinkClick r:id="rId7" tooltip="Click to read more about this journal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98843">
            <a:off x="5419725" y="838200"/>
            <a:ext cx="1284288" cy="171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1600200" y="4811713"/>
            <a:ext cx="3238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0" u="none">
                <a:solidFill>
                  <a:schemeClr val="accent2"/>
                </a:solidFill>
                <a:latin typeface="Arial Black" pitchFamily="34" charset="0"/>
              </a:rPr>
              <a:t>Applied Radiation and Isotopes</a:t>
            </a:r>
          </a:p>
          <a:p>
            <a:pPr algn="ctr"/>
            <a:r>
              <a:rPr lang="es-MX" b="0" u="none">
                <a:solidFill>
                  <a:schemeClr val="accent2"/>
                </a:solidFill>
                <a:latin typeface="Arial Black" pitchFamily="34" charset="0"/>
              </a:rPr>
              <a:t>Abril – Junio 2009</a:t>
            </a:r>
            <a:endParaRPr lang="es-MX"/>
          </a:p>
        </p:txBody>
      </p:sp>
      <p:pic>
        <p:nvPicPr>
          <p:cNvPr id="17204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6300" y="2844800"/>
            <a:ext cx="1276350" cy="1679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3187700" y="3013075"/>
            <a:ext cx="5143500" cy="13398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u="none" dirty="0" err="1">
                <a:solidFill>
                  <a:srgbClr val="C00000"/>
                </a:solidFill>
                <a:latin typeface="Arial" pitchFamily="34" charset="0"/>
              </a:rPr>
              <a:t>Posición</a:t>
            </a:r>
            <a:r>
              <a:rPr lang="en-US" u="none" dirty="0">
                <a:solidFill>
                  <a:srgbClr val="C00000"/>
                </a:solidFill>
                <a:latin typeface="Arial" pitchFamily="34" charset="0"/>
              </a:rPr>
              <a:t> 4 </a:t>
            </a:r>
          </a:p>
          <a:p>
            <a:pPr algn="ctr">
              <a:defRPr/>
            </a:pPr>
            <a:r>
              <a:rPr lang="es-MX" b="0" u="none" dirty="0" err="1">
                <a:solidFill>
                  <a:schemeClr val="accent2"/>
                </a:solidFill>
                <a:latin typeface="Arial Black" pitchFamily="34" charset="0"/>
              </a:rPr>
              <a:t>Materials</a:t>
            </a:r>
            <a:r>
              <a:rPr lang="es-MX" b="0" u="none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s-MX" b="0" u="none" dirty="0" err="1">
                <a:solidFill>
                  <a:schemeClr val="accent2"/>
                </a:solidFill>
                <a:latin typeface="Arial Black" pitchFamily="34" charset="0"/>
              </a:rPr>
              <a:t>Research</a:t>
            </a:r>
            <a:r>
              <a:rPr lang="es-MX" b="0" u="none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s-MX" b="0" u="none" dirty="0" err="1">
                <a:solidFill>
                  <a:schemeClr val="accent2"/>
                </a:solidFill>
                <a:latin typeface="Arial Black" pitchFamily="34" charset="0"/>
              </a:rPr>
              <a:t>Bulletin</a:t>
            </a:r>
            <a:endParaRPr lang="es-MX" b="0" u="none" dirty="0">
              <a:solidFill>
                <a:schemeClr val="accent2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s-ES" u="none" dirty="0">
                <a:solidFill>
                  <a:schemeClr val="accent6"/>
                </a:solidFill>
                <a:latin typeface="Arial Black" pitchFamily="34" charset="0"/>
                <a:ea typeface="Times New Roman" pitchFamily="18" charset="0"/>
              </a:rPr>
              <a:t>Julio-Septiembre</a:t>
            </a:r>
            <a:endParaRPr lang="es-ES" u="none" dirty="0">
              <a:solidFill>
                <a:schemeClr val="accent6"/>
              </a:solidFill>
              <a:latin typeface="Arial Black" pitchFamily="34" charset="0"/>
            </a:endParaRPr>
          </a:p>
          <a:p>
            <a:pPr algn="ctr" eaLnBrk="0" hangingPunct="0">
              <a:defRPr/>
            </a:pPr>
            <a:endParaRPr lang="es-ES" sz="900" u="none" dirty="0"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en-US" dirty="0">
                <a:solidFill>
                  <a:schemeClr val="accent6"/>
                </a:solidFill>
                <a:latin typeface="Arial" pitchFamily="34" charset="0"/>
              </a:rPr>
              <a:t>Microwave-hydrothermal synthesis of the </a:t>
            </a:r>
            <a:r>
              <a:rPr lang="en-US" dirty="0" err="1">
                <a:solidFill>
                  <a:schemeClr val="accent6"/>
                </a:solidFill>
                <a:latin typeface="Arial" pitchFamily="34" charset="0"/>
              </a:rPr>
              <a:t>multiferroic</a:t>
            </a:r>
            <a:r>
              <a:rPr lang="en-US" dirty="0">
                <a:solidFill>
                  <a:schemeClr val="accent6"/>
                </a:solidFill>
                <a:latin typeface="Arial" pitchFamily="34" charset="0"/>
              </a:rPr>
              <a:t> BiFeO"3.</a:t>
            </a:r>
          </a:p>
          <a:p>
            <a:pPr algn="ctr" eaLnBrk="0" hangingPunct="0">
              <a:defRPr/>
            </a:pPr>
            <a:r>
              <a:rPr lang="en-US" b="0" u="none" dirty="0">
                <a:solidFill>
                  <a:schemeClr val="accent6"/>
                </a:solidFill>
                <a:latin typeface="Arial" pitchFamily="34" charset="0"/>
              </a:rPr>
              <a:t>Materials Research Bulletin, Volume 44, Issue 8, Pages 1734-1737. </a:t>
            </a:r>
            <a:r>
              <a:rPr lang="es-ES" b="0" u="none" dirty="0">
                <a:solidFill>
                  <a:schemeClr val="accent6"/>
                </a:solidFill>
                <a:latin typeface="Arial" pitchFamily="34" charset="0"/>
              </a:rPr>
              <a:t>Prado-</a:t>
            </a:r>
            <a:r>
              <a:rPr lang="es-ES" b="0" u="none" dirty="0" err="1">
                <a:solidFill>
                  <a:schemeClr val="accent6"/>
                </a:solidFill>
                <a:latin typeface="Arial" pitchFamily="34" charset="0"/>
              </a:rPr>
              <a:t>Gonjal</a:t>
            </a:r>
            <a:r>
              <a:rPr lang="es-ES" b="0" u="none" dirty="0">
                <a:solidFill>
                  <a:schemeClr val="accent6"/>
                </a:solidFill>
                <a:latin typeface="Arial" pitchFamily="34" charset="0"/>
              </a:rPr>
              <a:t>, J.; </a:t>
            </a:r>
            <a:r>
              <a:rPr lang="es-ES" b="0" u="none" dirty="0" err="1">
                <a:solidFill>
                  <a:schemeClr val="accent6"/>
                </a:solidFill>
                <a:latin typeface="Arial" pitchFamily="34" charset="0"/>
              </a:rPr>
              <a:t>Villafuerte-Castrejon</a:t>
            </a:r>
            <a:r>
              <a:rPr lang="es-ES" b="0" u="none" dirty="0">
                <a:solidFill>
                  <a:schemeClr val="accent6"/>
                </a:solidFill>
                <a:latin typeface="Arial" pitchFamily="34" charset="0"/>
              </a:rPr>
              <a:t>, M.E.; </a:t>
            </a:r>
            <a:r>
              <a:rPr lang="es-ES" u="none" dirty="0">
                <a:solidFill>
                  <a:srgbClr val="C00000"/>
                </a:solidFill>
                <a:latin typeface="Arial" pitchFamily="34" charset="0"/>
              </a:rPr>
              <a:t>Fuentes, L</a:t>
            </a:r>
            <a:r>
              <a:rPr lang="es-ES" b="0" u="none" dirty="0">
                <a:solidFill>
                  <a:schemeClr val="accent6"/>
                </a:solidFill>
                <a:latin typeface="Arial" pitchFamily="34" charset="0"/>
              </a:rPr>
              <a:t>.; Moran, E.</a:t>
            </a:r>
            <a:endParaRPr lang="es-ES" b="0" u="none" dirty="0">
              <a:solidFill>
                <a:schemeClr val="accent6"/>
              </a:solidFill>
              <a:latin typeface="Arial" pitchFamily="34" charset="0"/>
              <a:hlinkClick r:id="rId5"/>
            </a:endParaRP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2505075" y="6478588"/>
            <a:ext cx="40259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MX" sz="1600">
                <a:solidFill>
                  <a:srgbClr val="A50021"/>
                </a:solidFill>
              </a:rPr>
              <a:t>A la fecha 10 artículos en 12 posiciones</a:t>
            </a:r>
            <a:endParaRPr lang="es-ES" sz="16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300000">
            <a:off x="62841" y="5311874"/>
            <a:ext cx="1225753" cy="149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00000">
            <a:off x="2905887" y="5339842"/>
            <a:ext cx="1105086" cy="147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995936" y="5805264"/>
            <a:ext cx="19442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100" b="1" u="none" dirty="0">
                <a:solidFill>
                  <a:srgbClr val="000000"/>
                </a:solidFill>
              </a:rPr>
              <a:t>Posición 20</a:t>
            </a:r>
            <a:r>
              <a:rPr lang="es-ES" sz="1100" u="none" dirty="0">
                <a:solidFill>
                  <a:srgbClr val="000000"/>
                </a:solidFill>
              </a:rPr>
              <a:t>	</a:t>
            </a:r>
          </a:p>
          <a:p>
            <a:r>
              <a:rPr lang="en-US" sz="1100" b="0" u="none" dirty="0">
                <a:solidFill>
                  <a:srgbClr val="000000"/>
                </a:solidFill>
              </a:rPr>
              <a:t>Materials Science &gt; Journal of Non-Crystalline Solids </a:t>
            </a:r>
            <a:endParaRPr lang="es-ES" sz="1100" b="0" u="none" dirty="0">
              <a:solidFill>
                <a:srgbClr val="000000"/>
              </a:solidFill>
            </a:endParaRPr>
          </a:p>
          <a:p>
            <a:r>
              <a:rPr lang="es-ES" sz="1100" b="0" u="none" dirty="0" err="1">
                <a:solidFill>
                  <a:srgbClr val="000000"/>
                </a:solidFill>
              </a:rPr>
              <a:t>January</a:t>
            </a:r>
            <a:r>
              <a:rPr lang="es-ES" sz="1100" b="0" u="none" dirty="0">
                <a:solidFill>
                  <a:srgbClr val="000000"/>
                </a:solidFill>
              </a:rPr>
              <a:t> - </a:t>
            </a:r>
            <a:r>
              <a:rPr lang="es-ES" sz="1100" b="0" u="none" dirty="0" err="1">
                <a:solidFill>
                  <a:srgbClr val="000000"/>
                </a:solidFill>
              </a:rPr>
              <a:t>March</a:t>
            </a:r>
            <a:r>
              <a:rPr lang="es-ES" sz="1100" b="0" u="none" dirty="0">
                <a:solidFill>
                  <a:srgbClr val="000000"/>
                </a:solidFill>
              </a:rPr>
              <a:t> </a:t>
            </a:r>
            <a:r>
              <a:rPr lang="es-ES" sz="1100" b="0" u="none" dirty="0" smtClean="0">
                <a:solidFill>
                  <a:srgbClr val="000000"/>
                </a:solidFill>
              </a:rPr>
              <a:t>2006</a:t>
            </a:r>
            <a:endParaRPr lang="es-ES" sz="1100" b="0" u="none" dirty="0">
              <a:solidFill>
                <a:srgbClr val="000000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-12725"/>
            <a:ext cx="40116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34 Grupo"/>
          <p:cNvGrpSpPr/>
          <p:nvPr/>
        </p:nvGrpSpPr>
        <p:grpSpPr>
          <a:xfrm>
            <a:off x="107504" y="116812"/>
            <a:ext cx="3116126" cy="4824356"/>
            <a:chOff x="159730" y="1140306"/>
            <a:chExt cx="3116126" cy="482435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300000">
              <a:off x="193090" y="1140306"/>
              <a:ext cx="1218933" cy="145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75656" y="1412776"/>
              <a:ext cx="1584176" cy="1123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lvl="1"/>
              <a:r>
                <a:rPr lang="es-MX" sz="1200" b="1" u="none" dirty="0"/>
                <a:t>Posición 1 </a:t>
              </a:r>
            </a:p>
            <a:p>
              <a:pPr marL="0" lvl="1"/>
              <a:r>
                <a:rPr lang="en-US" sz="1100" b="0" u="none" dirty="0" smtClean="0"/>
                <a:t>Environmental</a:t>
              </a:r>
            </a:p>
            <a:p>
              <a:pPr marL="0" lvl="1"/>
              <a:r>
                <a:rPr lang="en-US" sz="1100" b="0" u="none" dirty="0" smtClean="0"/>
                <a:t>Science, Journal </a:t>
              </a:r>
              <a:r>
                <a:rPr lang="en-US" sz="1100" b="0" u="none" dirty="0"/>
                <a:t>of Environmental Radioactivity </a:t>
              </a:r>
              <a:endParaRPr lang="es-ES" sz="1100" b="0" u="none" dirty="0"/>
            </a:p>
            <a:p>
              <a:pPr marL="0" lvl="1"/>
              <a:r>
                <a:rPr lang="es-ES" sz="1100" b="0" u="none" dirty="0" err="1"/>
                <a:t>July</a:t>
              </a:r>
              <a:r>
                <a:rPr lang="es-ES" sz="1100" b="0" u="none" dirty="0"/>
                <a:t> - </a:t>
              </a:r>
              <a:r>
                <a:rPr lang="es-ES" sz="1100" b="0" u="none" dirty="0" err="1"/>
                <a:t>September</a:t>
              </a:r>
              <a:r>
                <a:rPr lang="es-ES" sz="1100" b="0" u="none" dirty="0"/>
                <a:t> </a:t>
              </a:r>
              <a:r>
                <a:rPr lang="es-ES" sz="1100" b="0" u="none" dirty="0" smtClean="0"/>
                <a:t>2006</a:t>
              </a:r>
              <a:endParaRPr lang="es-ES" sz="1100" b="0" i="1" u="none" dirty="0"/>
            </a:p>
          </p:txBody>
        </p:sp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300000">
              <a:off x="192252" y="2830841"/>
              <a:ext cx="1209634" cy="14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18 Rectángulo"/>
            <p:cNvSpPr/>
            <p:nvPr/>
          </p:nvSpPr>
          <p:spPr>
            <a:xfrm>
              <a:off x="1547664" y="3284984"/>
              <a:ext cx="1728192" cy="11079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/>
              <a:r>
                <a:rPr lang="en-US" sz="1100" b="1" dirty="0" err="1" smtClean="0">
                  <a:solidFill>
                    <a:srgbClr val="000000"/>
                  </a:solidFill>
                </a:rPr>
                <a:t>Posición</a:t>
              </a:r>
              <a:r>
                <a:rPr lang="en-US" sz="1100" b="1" dirty="0" smtClean="0">
                  <a:solidFill>
                    <a:srgbClr val="000000"/>
                  </a:solidFill>
                </a:rPr>
                <a:t> 3</a:t>
              </a:r>
              <a:r>
                <a:rPr lang="en-US" sz="1100" dirty="0" smtClean="0">
                  <a:solidFill>
                    <a:srgbClr val="000000"/>
                  </a:solidFill>
                </a:rPr>
                <a:t>	</a:t>
              </a:r>
            </a:p>
            <a:p>
              <a:pPr marL="0" lvl="1"/>
              <a:r>
                <a:rPr lang="en-US" sz="1100" dirty="0" smtClean="0">
                  <a:solidFill>
                    <a:srgbClr val="000000"/>
                  </a:solidFill>
                </a:rPr>
                <a:t>Chemistry  Journal</a:t>
              </a:r>
            </a:p>
            <a:p>
              <a:pPr marL="0" lvl="1"/>
              <a:r>
                <a:rPr lang="en-US" sz="1100" dirty="0" smtClean="0">
                  <a:solidFill>
                    <a:srgbClr val="000000"/>
                  </a:solidFill>
                </a:rPr>
                <a:t>of Molecular</a:t>
              </a:r>
              <a:endParaRPr lang="en-US" sz="1100" dirty="0">
                <a:solidFill>
                  <a:srgbClr val="000000"/>
                </a:solidFill>
              </a:endParaRPr>
            </a:p>
            <a:p>
              <a:pPr marL="0" lvl="1"/>
              <a:r>
                <a:rPr lang="en-US" sz="1100" dirty="0" smtClean="0">
                  <a:solidFill>
                    <a:srgbClr val="000000"/>
                  </a:solidFill>
                </a:rPr>
                <a:t>Structure: </a:t>
              </a:r>
            </a:p>
            <a:p>
              <a:pPr marL="0" lvl="1"/>
              <a:r>
                <a:rPr lang="en-US" sz="1100" dirty="0" smtClean="0">
                  <a:solidFill>
                    <a:srgbClr val="000000"/>
                  </a:solidFill>
                </a:rPr>
                <a:t>THEOCHEM  </a:t>
              </a:r>
            </a:p>
            <a:p>
              <a:pPr marL="0" lvl="1"/>
              <a:r>
                <a:rPr lang="en-US" sz="1100" dirty="0" err="1" smtClean="0">
                  <a:solidFill>
                    <a:srgbClr val="000000"/>
                  </a:solidFill>
                </a:rPr>
                <a:t>Posición</a:t>
              </a:r>
              <a:r>
                <a:rPr lang="en-US" sz="1100" dirty="0" smtClean="0">
                  <a:solidFill>
                    <a:srgbClr val="000000"/>
                  </a:solidFill>
                </a:rPr>
                <a:t> 7 2009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0000">
              <a:off x="159730" y="4485560"/>
              <a:ext cx="1176320" cy="1479102"/>
            </a:xfrm>
            <a:prstGeom prst="rect">
              <a:avLst/>
            </a:prstGeom>
            <a:noFill/>
            <a:ln>
              <a:noFill/>
            </a:ln>
            <a:effectLst>
              <a:outerShdw blurRad="63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1547664" y="5013176"/>
              <a:ext cx="1440160" cy="93871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lvl="1"/>
              <a:r>
                <a:rPr lang="en-US" sz="1100" b="1" dirty="0" err="1">
                  <a:solidFill>
                    <a:srgbClr val="000000"/>
                  </a:solidFill>
                </a:rPr>
                <a:t>Posición</a:t>
              </a:r>
              <a:r>
                <a:rPr lang="en-US" sz="1100" b="1" dirty="0">
                  <a:solidFill>
                    <a:srgbClr val="000000"/>
                  </a:solidFill>
                </a:rPr>
                <a:t> 4 </a:t>
              </a:r>
            </a:p>
            <a:p>
              <a:pPr marL="0" lvl="1"/>
              <a:r>
                <a:rPr lang="es-MX" sz="1100" dirty="0" err="1">
                  <a:solidFill>
                    <a:srgbClr val="000000"/>
                  </a:solidFill>
                </a:rPr>
                <a:t>Materials</a:t>
              </a:r>
              <a:r>
                <a:rPr lang="es-MX" sz="1100" dirty="0">
                  <a:solidFill>
                    <a:srgbClr val="000000"/>
                  </a:solidFill>
                </a:rPr>
                <a:t> </a:t>
              </a:r>
              <a:r>
                <a:rPr lang="es-MX" sz="1100" dirty="0" err="1">
                  <a:solidFill>
                    <a:srgbClr val="000000"/>
                  </a:solidFill>
                </a:rPr>
                <a:t>Research</a:t>
              </a:r>
              <a:r>
                <a:rPr lang="es-MX" sz="1100" dirty="0">
                  <a:solidFill>
                    <a:srgbClr val="000000"/>
                  </a:solidFill>
                </a:rPr>
                <a:t> </a:t>
              </a:r>
              <a:r>
                <a:rPr lang="es-MX" sz="1100" dirty="0" err="1">
                  <a:solidFill>
                    <a:srgbClr val="000000"/>
                  </a:solidFill>
                </a:rPr>
                <a:t>Bulletin</a:t>
              </a:r>
              <a:endParaRPr lang="es-MX" sz="1100" dirty="0">
                <a:solidFill>
                  <a:srgbClr val="000000"/>
                </a:solidFill>
              </a:endParaRPr>
            </a:p>
            <a:p>
              <a:pPr marL="0" lvl="1"/>
              <a:r>
                <a:rPr lang="es-ES" sz="1100" dirty="0" smtClean="0">
                  <a:solidFill>
                    <a:srgbClr val="000000"/>
                  </a:solidFill>
                </a:rPr>
                <a:t>Julio-Septiembre 2009</a:t>
              </a:r>
              <a:endParaRPr lang="es-ES" sz="1100" dirty="0">
                <a:solidFill>
                  <a:srgbClr val="000000"/>
                </a:solidFill>
                <a:hlinkClick r:id="rId8"/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2836250" y="188640"/>
            <a:ext cx="3175910" cy="4643416"/>
            <a:chOff x="2836250" y="2059742"/>
            <a:chExt cx="3175910" cy="46434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 rot="300000">
              <a:off x="2903730" y="5277242"/>
              <a:ext cx="1164709" cy="1425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 rot="300000">
              <a:off x="2901924" y="2059742"/>
              <a:ext cx="1238588" cy="137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11960" y="2276872"/>
              <a:ext cx="165618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u="none" dirty="0" err="1">
                  <a:solidFill>
                    <a:srgbClr val="000000"/>
                  </a:solidFill>
                </a:rPr>
                <a:t>Posición</a:t>
              </a:r>
              <a:r>
                <a:rPr lang="en-US" sz="1200" b="1" u="none" dirty="0">
                  <a:solidFill>
                    <a:srgbClr val="000000"/>
                  </a:solidFill>
                </a:rPr>
                <a:t> 12</a:t>
              </a:r>
              <a:r>
                <a:rPr lang="en-US" sz="1100" u="none" dirty="0">
                  <a:solidFill>
                    <a:srgbClr val="000000"/>
                  </a:solidFill>
                </a:rPr>
                <a:t>	</a:t>
              </a:r>
            </a:p>
            <a:p>
              <a:r>
                <a:rPr lang="en-US" sz="1100" b="0" u="none" dirty="0">
                  <a:solidFill>
                    <a:srgbClr val="000000"/>
                  </a:solidFill>
                </a:rPr>
                <a:t>Engineering &gt; Construction and </a:t>
              </a:r>
              <a:endParaRPr lang="en-US" sz="1100" b="0" u="none" dirty="0" smtClean="0">
                <a:solidFill>
                  <a:srgbClr val="000000"/>
                </a:solidFill>
              </a:endParaRPr>
            </a:p>
            <a:p>
              <a:r>
                <a:rPr lang="en-US" sz="1100" b="0" u="none" dirty="0" smtClean="0">
                  <a:solidFill>
                    <a:srgbClr val="000000"/>
                  </a:solidFill>
                </a:rPr>
                <a:t>Building </a:t>
              </a:r>
              <a:r>
                <a:rPr lang="en-US" sz="1100" b="0" u="none" dirty="0">
                  <a:solidFill>
                    <a:srgbClr val="000000"/>
                  </a:solidFill>
                </a:rPr>
                <a:t>Materials </a:t>
              </a:r>
              <a:endParaRPr lang="es-ES" sz="1100" b="0" u="none" dirty="0">
                <a:solidFill>
                  <a:srgbClr val="000000"/>
                </a:solidFill>
              </a:endParaRPr>
            </a:p>
            <a:p>
              <a:r>
                <a:rPr lang="es-ES" sz="1100" b="0" u="none" dirty="0" err="1">
                  <a:solidFill>
                    <a:srgbClr val="000000"/>
                  </a:solidFill>
                </a:rPr>
                <a:t>April</a:t>
              </a:r>
              <a:r>
                <a:rPr lang="es-ES" sz="1100" b="0" u="none" dirty="0">
                  <a:solidFill>
                    <a:srgbClr val="000000"/>
                  </a:solidFill>
                </a:rPr>
                <a:t> - June </a:t>
              </a:r>
              <a:r>
                <a:rPr lang="es-ES" sz="1100" b="0" u="none" dirty="0" smtClean="0">
                  <a:solidFill>
                    <a:srgbClr val="000000"/>
                  </a:solidFill>
                </a:rPr>
                <a:t>2005  </a:t>
              </a:r>
              <a:endParaRPr lang="es-ES" sz="1100" b="0" u="none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067944" y="5661248"/>
              <a:ext cx="1944216" cy="954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lvl="1"/>
              <a:r>
                <a:rPr lang="en-US" sz="1200" b="1" u="none" dirty="0" err="1">
                  <a:solidFill>
                    <a:srgbClr val="000000"/>
                  </a:solidFill>
                </a:rPr>
                <a:t>Posición</a:t>
              </a:r>
              <a:r>
                <a:rPr lang="en-US" sz="1200" b="1" u="none" dirty="0">
                  <a:solidFill>
                    <a:srgbClr val="000000"/>
                  </a:solidFill>
                </a:rPr>
                <a:t> 18 </a:t>
              </a:r>
              <a:r>
                <a:rPr lang="en-US" sz="1100" b="0" u="none" dirty="0">
                  <a:solidFill>
                    <a:srgbClr val="000000"/>
                  </a:solidFill>
                </a:rPr>
                <a:t>	</a:t>
              </a:r>
            </a:p>
            <a:p>
              <a:pPr marL="0" lvl="1"/>
              <a:r>
                <a:rPr lang="en-US" sz="1100" b="0" u="none" dirty="0">
                  <a:solidFill>
                    <a:srgbClr val="000000"/>
                  </a:solidFill>
                </a:rPr>
                <a:t>Computer Science </a:t>
              </a:r>
              <a:r>
                <a:rPr lang="en-US" sz="1100" b="0" u="none" dirty="0" smtClean="0">
                  <a:solidFill>
                    <a:srgbClr val="000000"/>
                  </a:solidFill>
                </a:rPr>
                <a:t>Optical </a:t>
              </a:r>
              <a:r>
                <a:rPr lang="en-US" sz="1100" b="0" u="none" dirty="0">
                  <a:solidFill>
                    <a:srgbClr val="000000"/>
                  </a:solidFill>
                </a:rPr>
                <a:t>Fiber Technology</a:t>
              </a:r>
              <a:endParaRPr lang="es-MX" sz="1100" b="0" u="none" dirty="0">
                <a:solidFill>
                  <a:srgbClr val="000000"/>
                </a:solidFill>
              </a:endParaRPr>
            </a:p>
            <a:p>
              <a:pPr marL="0" lvl="1"/>
              <a:r>
                <a:rPr lang="es-MX" sz="1100" b="0" u="none" dirty="0">
                  <a:solidFill>
                    <a:srgbClr val="000000"/>
                  </a:solidFill>
                </a:rPr>
                <a:t>October </a:t>
              </a:r>
              <a:r>
                <a:rPr lang="es-MX" sz="1100" b="0" u="none" dirty="0" smtClean="0">
                  <a:solidFill>
                    <a:srgbClr val="000000"/>
                  </a:solidFill>
                </a:rPr>
                <a:t>– December</a:t>
              </a:r>
            </a:p>
            <a:p>
              <a:pPr marL="0" lvl="1"/>
              <a:r>
                <a:rPr lang="es-MX" sz="1100" b="0" u="none" dirty="0" smtClean="0">
                  <a:solidFill>
                    <a:srgbClr val="000000"/>
                  </a:solidFill>
                </a:rPr>
                <a:t> 2006</a:t>
              </a:r>
              <a:endParaRPr lang="es-MX" sz="1100" b="0" u="none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4067944" y="4293096"/>
              <a:ext cx="165618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200" b="1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u="none" dirty="0" smtClean="0">
                  <a:solidFill>
                    <a:srgbClr val="000000"/>
                  </a:solidFill>
                  <a:latin typeface="+mn-lt"/>
                  <a:ea typeface="+mn-ea"/>
                </a:rPr>
                <a:t>Posición 17</a:t>
              </a:r>
              <a:endParaRPr lang="es-MX" u="none" dirty="0" smtClean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eaLnBrk="1" hangingPunct="1"/>
              <a:r>
                <a:rPr lang="es-MX" sz="1100" b="0" u="none" dirty="0" err="1" smtClean="0">
                  <a:solidFill>
                    <a:srgbClr val="000000"/>
                  </a:solidFill>
                  <a:latin typeface="+mn-lt"/>
                  <a:ea typeface="+mn-ea"/>
                </a:rPr>
                <a:t>Applied</a:t>
              </a:r>
              <a:r>
                <a:rPr lang="es-MX" sz="1100" b="0" u="none" dirty="0" smtClean="0">
                  <a:solidFill>
                    <a:srgbClr val="000000"/>
                  </a:solidFill>
                  <a:latin typeface="+mn-lt"/>
                  <a:ea typeface="+mn-ea"/>
                </a:rPr>
                <a:t> </a:t>
              </a:r>
              <a:r>
                <a:rPr lang="es-MX" sz="1100" b="0" u="none" dirty="0" err="1">
                  <a:solidFill>
                    <a:srgbClr val="000000"/>
                  </a:solidFill>
                  <a:latin typeface="+mn-lt"/>
                  <a:ea typeface="+mn-ea"/>
                </a:rPr>
                <a:t>Radiation</a:t>
              </a:r>
              <a:r>
                <a:rPr lang="es-MX" sz="1100" b="0" u="none" dirty="0">
                  <a:solidFill>
                    <a:srgbClr val="000000"/>
                  </a:solidFill>
                  <a:latin typeface="+mn-lt"/>
                  <a:ea typeface="+mn-ea"/>
                </a:rPr>
                <a:t> and </a:t>
              </a:r>
              <a:r>
                <a:rPr lang="es-MX" sz="1100" b="0" u="none" dirty="0" err="1">
                  <a:solidFill>
                    <a:srgbClr val="000000"/>
                  </a:solidFill>
                  <a:latin typeface="+mn-lt"/>
                  <a:ea typeface="+mn-ea"/>
                </a:rPr>
                <a:t>Isotopes</a:t>
              </a:r>
              <a:endParaRPr lang="es-MX" sz="1100" b="0" u="none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eaLnBrk="1" hangingPunct="1"/>
              <a:r>
                <a:rPr lang="es-MX" sz="1100" b="0" u="none" dirty="0">
                  <a:solidFill>
                    <a:srgbClr val="000000"/>
                  </a:solidFill>
                  <a:latin typeface="+mn-lt"/>
                  <a:ea typeface="+mn-ea"/>
                </a:rPr>
                <a:t>Abril – Junio 2009</a:t>
              </a:r>
            </a:p>
          </p:txBody>
        </p:sp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rot="300000">
              <a:off x="2836250" y="3641325"/>
              <a:ext cx="1303649" cy="1535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29 Rectángulo"/>
          <p:cNvSpPr/>
          <p:nvPr/>
        </p:nvSpPr>
        <p:spPr>
          <a:xfrm>
            <a:off x="1259632" y="5517232"/>
            <a:ext cx="172819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200" b="1" dirty="0" err="1" smtClean="0">
                <a:solidFill>
                  <a:srgbClr val="000000"/>
                </a:solidFill>
              </a:rPr>
              <a:t>Posición</a:t>
            </a:r>
            <a:r>
              <a:rPr lang="en-US" sz="1200" b="1" dirty="0" smtClean="0">
                <a:solidFill>
                  <a:srgbClr val="000000"/>
                </a:solidFill>
              </a:rPr>
              <a:t> 14</a:t>
            </a:r>
          </a:p>
          <a:p>
            <a:pPr marL="0" lvl="1"/>
            <a:r>
              <a:rPr lang="es-MX" sz="1100" dirty="0" err="1" smtClean="0">
                <a:solidFill>
                  <a:srgbClr val="000000"/>
                </a:solidFill>
              </a:rPr>
              <a:t>Energy</a:t>
            </a:r>
            <a:r>
              <a:rPr lang="es-MX" sz="1100" dirty="0" smtClean="0">
                <a:solidFill>
                  <a:srgbClr val="000000"/>
                </a:solidFill>
              </a:rPr>
              <a:t> &gt; Solar </a:t>
            </a:r>
            <a:r>
              <a:rPr lang="es-MX" sz="1100" dirty="0" err="1" smtClean="0">
                <a:solidFill>
                  <a:srgbClr val="000000"/>
                </a:solidFill>
              </a:rPr>
              <a:t>Energy</a:t>
            </a:r>
            <a:endParaRPr lang="es-MX" sz="1100" dirty="0" smtClean="0">
              <a:solidFill>
                <a:srgbClr val="000000"/>
              </a:solidFill>
            </a:endParaRPr>
          </a:p>
          <a:p>
            <a:pPr marL="0" lvl="1"/>
            <a:r>
              <a:rPr lang="es-MX" sz="1100" dirty="0" err="1" smtClean="0">
                <a:solidFill>
                  <a:srgbClr val="000000"/>
                </a:solidFill>
              </a:rPr>
              <a:t>October</a:t>
            </a:r>
            <a:r>
              <a:rPr lang="es-MX" sz="1100" dirty="0" smtClean="0">
                <a:solidFill>
                  <a:srgbClr val="000000"/>
                </a:solidFill>
              </a:rPr>
              <a:t> - </a:t>
            </a:r>
            <a:r>
              <a:rPr lang="es-MX" sz="1100" dirty="0" err="1" smtClean="0">
                <a:solidFill>
                  <a:srgbClr val="000000"/>
                </a:solidFill>
              </a:rPr>
              <a:t>December</a:t>
            </a:r>
            <a:r>
              <a:rPr lang="es-MX" sz="1100" dirty="0" smtClean="0">
                <a:solidFill>
                  <a:srgbClr val="000000"/>
                </a:solidFill>
              </a:rPr>
              <a:t> 2005</a:t>
            </a:r>
          </a:p>
          <a:p>
            <a:pPr marL="0" lvl="1"/>
            <a:r>
              <a:rPr lang="en-US" sz="1100" i="1" dirty="0" smtClean="0">
                <a:solidFill>
                  <a:srgbClr val="000000"/>
                </a:solidFill>
              </a:rPr>
              <a:t>“Photovoltaic solar cells performance at elevated temperatures”</a:t>
            </a:r>
            <a:endParaRPr lang="en-US" sz="1100" i="1" dirty="0">
              <a:solidFill>
                <a:srgbClr val="000000"/>
              </a:solidFill>
            </a:endParaRPr>
          </a:p>
        </p:txBody>
      </p:sp>
      <p:pic>
        <p:nvPicPr>
          <p:cNvPr id="22" name="6 Imagen" descr="cover_page_Nanotechnolog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420000">
            <a:off x="5750842" y="2568591"/>
            <a:ext cx="1346348" cy="17024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92280" y="278092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b="1" dirty="0">
                <a:solidFill>
                  <a:srgbClr val="FFFFFF"/>
                </a:solidFill>
              </a:rPr>
              <a:t>Ferroelectric self-assembled PbTiO3</a:t>
            </a:r>
          </a:p>
          <a:p>
            <a:r>
              <a:rPr lang="es-MX" sz="1000" b="1" dirty="0">
                <a:solidFill>
                  <a:srgbClr val="FFFFFF"/>
                </a:solidFill>
              </a:rPr>
              <a:t>perovskite nanostructures onto</a:t>
            </a:r>
          </a:p>
          <a:p>
            <a:r>
              <a:rPr lang="es-MX" sz="1000" b="1" i="1" dirty="0">
                <a:solidFill>
                  <a:srgbClr val="FFFFFF"/>
                </a:solidFill>
              </a:rPr>
              <a:t>(100)SrTiO3 substrates from a novel</a:t>
            </a:r>
          </a:p>
          <a:p>
            <a:r>
              <a:rPr lang="es-MX" sz="1000" b="1" dirty="0">
                <a:solidFill>
                  <a:srgbClr val="FFFFFF"/>
                </a:solidFill>
              </a:rPr>
              <a:t>microemulsion aided sol–gel </a:t>
            </a:r>
            <a:endParaRPr lang="es-MX" sz="1000" b="1" dirty="0" smtClean="0">
              <a:solidFill>
                <a:srgbClr val="FFFFFF"/>
              </a:solidFill>
            </a:endParaRPr>
          </a:p>
          <a:p>
            <a:r>
              <a:rPr lang="es-MX" sz="1000" b="1" dirty="0" smtClean="0">
                <a:solidFill>
                  <a:srgbClr val="FFFFFF"/>
                </a:solidFill>
              </a:rPr>
              <a:t>Preparation method</a:t>
            </a:r>
            <a:endParaRPr lang="es-MX" sz="1000" b="1" dirty="0">
              <a:solidFill>
                <a:srgbClr val="FFFFFF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360000">
            <a:off x="5670234" y="4435817"/>
            <a:ext cx="14473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580112" y="2492896"/>
            <a:ext cx="3528392" cy="4176464"/>
          </a:xfrm>
          <a:prstGeom prst="rect">
            <a:avLst/>
          </a:prstGeom>
          <a:noFill/>
          <a:ln>
            <a:gradFill flip="none" rotWithShape="1">
              <a:gsLst>
                <a:gs pos="51000">
                  <a:srgbClr val="FF0000">
                    <a:alpha val="55000"/>
                  </a:srgb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4" cstate="print"/>
          <a:srcRect l="36382" t="21000" r="35268" b="12641"/>
          <a:stretch>
            <a:fillRect/>
          </a:stretch>
        </p:blipFill>
        <p:spPr bwMode="auto">
          <a:xfrm flipH="1">
            <a:off x="10980711" y="6858000"/>
            <a:ext cx="1606797" cy="2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4" cstate="print"/>
          <a:srcRect l="36382" t="21000" r="35268" b="12641"/>
          <a:stretch>
            <a:fillRect/>
          </a:stretch>
        </p:blipFill>
        <p:spPr bwMode="auto">
          <a:xfrm>
            <a:off x="7741264" y="2636912"/>
            <a:ext cx="1367240" cy="1800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5" cstate="print"/>
          <a:srcRect l="1456" t="2416" r="4994" b="3630"/>
          <a:stretch>
            <a:fillRect/>
          </a:stretch>
        </p:blipFill>
        <p:spPr bwMode="auto">
          <a:xfrm>
            <a:off x="5292080" y="548680"/>
            <a:ext cx="202169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Rectángulo"/>
          <p:cNvSpPr/>
          <p:nvPr/>
        </p:nvSpPr>
        <p:spPr>
          <a:xfrm>
            <a:off x="6444208" y="1772816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Thin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Solid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Films 350 (1999) 192-202</a:t>
            </a:r>
          </a:p>
          <a:p>
            <a:pPr algn="r"/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Growth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optical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characterization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ZnO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thin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films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obtained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spray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pyrolysis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.  F. Paraguay D, W. Estrada L., D.R. Acosta N., E. Andrade, M.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Miki-Yoshida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236296" y="622429"/>
            <a:ext cx="1691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latin typeface="Agency FB" pitchFamily="34" charset="0"/>
              </a:rPr>
              <a:t>Ártículo</a:t>
            </a:r>
            <a:r>
              <a:rPr lang="en-US" sz="1200" b="1" dirty="0" smtClean="0">
                <a:latin typeface="Agency FB" pitchFamily="34" charset="0"/>
              </a:rPr>
              <a:t> </a:t>
            </a:r>
            <a:r>
              <a:rPr lang="en-US" sz="1200" b="1" dirty="0" err="1" smtClean="0">
                <a:latin typeface="Agency FB" pitchFamily="34" charset="0"/>
              </a:rPr>
              <a:t>más</a:t>
            </a:r>
            <a:r>
              <a:rPr lang="en-US" sz="1200" b="1" dirty="0" smtClean="0">
                <a:latin typeface="Agency FB" pitchFamily="34" charset="0"/>
              </a:rPr>
              <a:t> </a:t>
            </a:r>
            <a:r>
              <a:rPr lang="en-US" sz="1200" b="1" dirty="0" err="1" smtClean="0">
                <a:latin typeface="Agency FB" pitchFamily="34" charset="0"/>
              </a:rPr>
              <a:t>citado</a:t>
            </a:r>
            <a:r>
              <a:rPr lang="en-US" sz="1200" b="1" dirty="0" smtClean="0">
                <a:latin typeface="Agency FB" pitchFamily="34" charset="0"/>
              </a:rPr>
              <a:t> en la </a:t>
            </a:r>
            <a:r>
              <a:rPr lang="en-US" sz="1200" b="1" dirty="0" err="1" smtClean="0">
                <a:latin typeface="Agency FB" pitchFamily="34" charset="0"/>
              </a:rPr>
              <a:t>última</a:t>
            </a:r>
            <a:r>
              <a:rPr lang="en-US" sz="1200" b="1" dirty="0" smtClean="0">
                <a:latin typeface="Agency FB" pitchFamily="34" charset="0"/>
              </a:rPr>
              <a:t> </a:t>
            </a:r>
            <a:r>
              <a:rPr lang="en-US" sz="1200" b="1" dirty="0" err="1" smtClean="0">
                <a:latin typeface="Agency FB" pitchFamily="34" charset="0"/>
              </a:rPr>
              <a:t>década</a:t>
            </a:r>
            <a:r>
              <a:rPr lang="en-US" sz="1200" b="1" dirty="0" smtClean="0">
                <a:latin typeface="Agency FB" pitchFamily="34" charset="0"/>
              </a:rPr>
              <a:t>, en el </a:t>
            </a:r>
            <a:r>
              <a:rPr lang="en-US" sz="1200" b="1" dirty="0" err="1" smtClean="0">
                <a:latin typeface="Agency FB" pitchFamily="34" charset="0"/>
              </a:rPr>
              <a:t>área</a:t>
            </a:r>
            <a:r>
              <a:rPr lang="en-US" sz="1200" b="1" dirty="0" smtClean="0">
                <a:latin typeface="Agency FB" pitchFamily="34" charset="0"/>
              </a:rPr>
              <a:t> de </a:t>
            </a:r>
            <a:r>
              <a:rPr lang="en-US" sz="1200" b="1" dirty="0" err="1" smtClean="0">
                <a:latin typeface="Agency FB" pitchFamily="34" charset="0"/>
              </a:rPr>
              <a:t>materiales</a:t>
            </a:r>
            <a:endParaRPr lang="en-US" sz="1200" b="1" dirty="0" smtClean="0">
              <a:latin typeface="Agency FB" pitchFamily="34" charset="0"/>
            </a:endParaRPr>
          </a:p>
        </p:txBody>
      </p:sp>
      <p:pic>
        <p:nvPicPr>
          <p:cNvPr id="39" name="Picture 3" descr="C:\Documents and Settings\edmundo.CIMAV\Escritorio\atte17e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328" y="1340768"/>
            <a:ext cx="1619672" cy="39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CuadroTexto"/>
          <p:cNvSpPr txBox="1"/>
          <p:nvPr/>
        </p:nvSpPr>
        <p:spPr>
          <a:xfrm>
            <a:off x="6300192" y="6309320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Artículos en Portadas</a:t>
            </a: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288</Words>
  <Application>Microsoft Office PowerPoint</Application>
  <PresentationFormat>Presentación en pantalla (4:3)</PresentationFormat>
  <Paragraphs>58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monica.miranda</dc:creator>
  <cp:lastModifiedBy>monica.miranda</cp:lastModifiedBy>
  <cp:revision>36</cp:revision>
  <dcterms:created xsi:type="dcterms:W3CDTF">2014-02-24T23:25:46Z</dcterms:created>
  <dcterms:modified xsi:type="dcterms:W3CDTF">2014-02-27T17:35:55Z</dcterms:modified>
</cp:coreProperties>
</file>