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4" r:id="rId3"/>
    <p:sldId id="261" r:id="rId4"/>
    <p:sldId id="265" r:id="rId5"/>
    <p:sldId id="262" r:id="rId6"/>
    <p:sldId id="263" r:id="rId7"/>
    <p:sldId id="267" r:id="rId8"/>
    <p:sldId id="275" r:id="rId9"/>
    <p:sldId id="273" r:id="rId10"/>
    <p:sldId id="276" r:id="rId11"/>
    <p:sldId id="279" r:id="rId12"/>
    <p:sldId id="277" r:id="rId13"/>
    <p:sldId id="278" r:id="rId14"/>
    <p:sldId id="280" r:id="rId15"/>
    <p:sldId id="281" r:id="rId16"/>
    <p:sldId id="282" r:id="rId17"/>
    <p:sldId id="283" r:id="rId18"/>
    <p:sldId id="284" r:id="rId19"/>
    <p:sldId id="285" r:id="rId20"/>
    <p:sldId id="288" r:id="rId21"/>
    <p:sldId id="289" r:id="rId22"/>
    <p:sldId id="291" r:id="rId23"/>
    <p:sldId id="290" r:id="rId2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tonio.soto\Desktop\Centros%20Tec%20Cien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Hoja1!$D$5</c:f>
              <c:strCache>
                <c:ptCount val="1"/>
                <c:pt idx="0">
                  <c:v>Proyectos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dPt>
            <c:idx val="1"/>
            <c:spPr>
              <a:solidFill>
                <a:srgbClr val="92D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</c:dPt>
          <c:dPt>
            <c:idx val="4"/>
            <c:spPr>
              <a:solidFill>
                <a:srgbClr val="92D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</c:dPt>
          <c:dPt>
            <c:idx val="8"/>
            <c:spPr>
              <a:solidFill>
                <a:srgbClr val="92D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</c:dPt>
          <c:dPt>
            <c:idx val="9"/>
            <c:spPr>
              <a:solidFill>
                <a:srgbClr val="92D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</c:dPt>
          <c:dPt>
            <c:idx val="10"/>
            <c:spPr>
              <a:solidFill>
                <a:srgbClr val="92D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</c:dPt>
          <c:dPt>
            <c:idx val="11"/>
            <c:spPr>
              <a:solidFill>
                <a:srgbClr val="92D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</c:dPt>
          <c:dPt>
            <c:idx val="13"/>
            <c:spPr>
              <a:solidFill>
                <a:srgbClr val="92D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</c:dPt>
          <c:dPt>
            <c:idx val="14"/>
            <c:spPr>
              <a:solidFill>
                <a:srgbClr val="92D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</c:dPt>
          <c:dLbls>
            <c:dLbl>
              <c:idx val="0"/>
              <c:layout>
                <c:manualLayout>
                  <c:x val="2.7777777777777744E-3"/>
                  <c:y val="-0.34722222222222227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9523517701197874E-4"/>
                  <c:y val="-0.2874857493033635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104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7777777777777844E-3"/>
                  <c:y val="-0.23148148148148229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0.1990740740740739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7777777777777844E-3"/>
                  <c:y val="-0.17592592592592601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7777777777777345E-3"/>
                  <c:y val="-0.17129629629629625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7777777777777844E-3"/>
                  <c:y val="-0.17129629629629625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-0.10185185185185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2.7777777777777844E-3"/>
                  <c:y val="-0.10185185185185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0185067526416032E-16"/>
                  <c:y val="-9.259259259259272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0185067526416032E-16"/>
                  <c:y val="-8.796296296296307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0185067526416032E-16"/>
                  <c:y val="-8.796296296296307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2.7777777777777844E-3"/>
                  <c:y val="-7.407407407407411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0"/>
                  <c:y val="-6.944444444444453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2.7777777777777844E-3"/>
                  <c:y val="-6.481481481481483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Hoja1!$C$6:$C$20</c:f>
              <c:strCache>
                <c:ptCount val="15"/>
                <c:pt idx="0">
                  <c:v>CIATEQ</c:v>
                </c:pt>
                <c:pt idx="1">
                  <c:v>CIMAV</c:v>
                </c:pt>
                <c:pt idx="2">
                  <c:v>COMIMSA</c:v>
                </c:pt>
                <c:pt idx="3">
                  <c:v>CIDESI</c:v>
                </c:pt>
                <c:pt idx="4">
                  <c:v>CIAD</c:v>
                </c:pt>
                <c:pt idx="5">
                  <c:v>CIQA</c:v>
                </c:pt>
                <c:pt idx="6">
                  <c:v>CIATEJ</c:v>
                </c:pt>
                <c:pt idx="7">
                  <c:v>CIDETEQ</c:v>
                </c:pt>
                <c:pt idx="8">
                  <c:v>CICESE</c:v>
                </c:pt>
                <c:pt idx="9">
                  <c:v>IPICYT</c:v>
                </c:pt>
                <c:pt idx="10">
                  <c:v>CIMAT</c:v>
                </c:pt>
                <c:pt idx="11">
                  <c:v>CIBNOR</c:v>
                </c:pt>
                <c:pt idx="12">
                  <c:v>CIATEC</c:v>
                </c:pt>
                <c:pt idx="13">
                  <c:v>INAOE</c:v>
                </c:pt>
                <c:pt idx="14">
                  <c:v>CICY</c:v>
                </c:pt>
              </c:strCache>
            </c:strRef>
          </c:cat>
          <c:val>
            <c:numRef>
              <c:f>Hoja1!$D$6:$D$20</c:f>
              <c:numCache>
                <c:formatCode>General</c:formatCode>
                <c:ptCount val="15"/>
                <c:pt idx="0">
                  <c:v>146</c:v>
                </c:pt>
                <c:pt idx="1">
                  <c:v>120</c:v>
                </c:pt>
                <c:pt idx="2">
                  <c:v>90</c:v>
                </c:pt>
                <c:pt idx="3">
                  <c:v>74</c:v>
                </c:pt>
                <c:pt idx="4">
                  <c:v>69</c:v>
                </c:pt>
                <c:pt idx="5">
                  <c:v>65</c:v>
                </c:pt>
                <c:pt idx="6">
                  <c:v>64</c:v>
                </c:pt>
                <c:pt idx="7">
                  <c:v>33</c:v>
                </c:pt>
                <c:pt idx="8">
                  <c:v>31</c:v>
                </c:pt>
                <c:pt idx="9">
                  <c:v>28</c:v>
                </c:pt>
                <c:pt idx="10">
                  <c:v>25</c:v>
                </c:pt>
                <c:pt idx="11">
                  <c:v>19</c:v>
                </c:pt>
                <c:pt idx="12">
                  <c:v>18</c:v>
                </c:pt>
                <c:pt idx="13">
                  <c:v>17</c:v>
                </c:pt>
                <c:pt idx="14">
                  <c:v>12</c:v>
                </c:pt>
              </c:numCache>
            </c:numRef>
          </c:val>
        </c:ser>
        <c:dLbls>
          <c:showVal val="1"/>
        </c:dLbls>
        <c:shape val="box"/>
        <c:axId val="83552896"/>
        <c:axId val="83999744"/>
        <c:axId val="0"/>
      </c:bar3DChart>
      <c:catAx>
        <c:axId val="83552896"/>
        <c:scaling>
          <c:orientation val="minMax"/>
        </c:scaling>
        <c:axPos val="b"/>
        <c:numFmt formatCode="General" sourceLinked="1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3999744"/>
        <c:crosses val="autoZero"/>
        <c:auto val="1"/>
        <c:lblAlgn val="ctr"/>
        <c:lblOffset val="100"/>
      </c:catAx>
      <c:valAx>
        <c:axId val="83999744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Rounded MT Bold"/>
                    <a:ea typeface="+mn-ea"/>
                    <a:cs typeface="Arial Rounded MT Bold"/>
                  </a:defRPr>
                </a:pPr>
                <a:r>
                  <a:rPr lang="es-MX" b="1" dirty="0" smtClean="0">
                    <a:latin typeface="Arial Rounded MT Bold"/>
                    <a:cs typeface="Arial Rounded MT Bold"/>
                  </a:rPr>
                  <a:t>Número de Proyectos</a:t>
                </a:r>
                <a:endParaRPr lang="es-MX" b="1" dirty="0">
                  <a:latin typeface="Arial Rounded MT Bold"/>
                  <a:cs typeface="Arial Rounded MT Bold"/>
                </a:endParaRP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tickLblPos val="none"/>
        <c:crossAx val="83552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solidFill>
        <a:schemeClr val="bg1">
          <a:lumMod val="50000"/>
        </a:schemeClr>
      </a:solidFill>
    </a:ln>
    <a:effectLst/>
  </c:spPr>
  <c:txPr>
    <a:bodyPr/>
    <a:lstStyle/>
    <a:p>
      <a:pPr>
        <a:defRPr sz="1600"/>
      </a:pPr>
      <a:endParaRPr lang="es-MX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87AB7-29AF-4429-8CFF-D3E569BFE824}" type="datetimeFigureOut">
              <a:rPr lang="es-MX" smtClean="0"/>
              <a:pPr/>
              <a:t>23/02/2014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9C8B8-60CB-4857-B908-D20230C4E4D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87AB7-29AF-4429-8CFF-D3E569BFE824}" type="datetimeFigureOut">
              <a:rPr lang="es-MX" smtClean="0"/>
              <a:pPr/>
              <a:t>23/02/2014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9C8B8-60CB-4857-B908-D20230C4E4D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87AB7-29AF-4429-8CFF-D3E569BFE824}" type="datetimeFigureOut">
              <a:rPr lang="es-MX" smtClean="0"/>
              <a:pPr/>
              <a:t>23/02/2014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9C8B8-60CB-4857-B908-D20230C4E4D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746294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87AB7-29AF-4429-8CFF-D3E569BFE824}" type="datetimeFigureOut">
              <a:rPr lang="es-MX" smtClean="0"/>
              <a:pPr/>
              <a:t>23/02/2014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9C8B8-60CB-4857-B908-D20230C4E4D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87AB7-29AF-4429-8CFF-D3E569BFE824}" type="datetimeFigureOut">
              <a:rPr lang="es-MX" smtClean="0"/>
              <a:pPr/>
              <a:t>23/02/2014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9C8B8-60CB-4857-B908-D20230C4E4D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87AB7-29AF-4429-8CFF-D3E569BFE824}" type="datetimeFigureOut">
              <a:rPr lang="es-MX" smtClean="0"/>
              <a:pPr/>
              <a:t>23/02/2014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9C8B8-60CB-4857-B908-D20230C4E4D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87AB7-29AF-4429-8CFF-D3E569BFE824}" type="datetimeFigureOut">
              <a:rPr lang="es-MX" smtClean="0"/>
              <a:pPr/>
              <a:t>23/02/2014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9C8B8-60CB-4857-B908-D20230C4E4D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87AB7-29AF-4429-8CFF-D3E569BFE824}" type="datetimeFigureOut">
              <a:rPr lang="es-MX" smtClean="0"/>
              <a:pPr/>
              <a:t>23/02/2014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9C8B8-60CB-4857-B908-D20230C4E4D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87AB7-29AF-4429-8CFF-D3E569BFE824}" type="datetimeFigureOut">
              <a:rPr lang="es-MX" smtClean="0"/>
              <a:pPr/>
              <a:t>23/02/2014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9C8B8-60CB-4857-B908-D20230C4E4D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87AB7-29AF-4429-8CFF-D3E569BFE824}" type="datetimeFigureOut">
              <a:rPr lang="es-MX" smtClean="0"/>
              <a:pPr/>
              <a:t>23/02/2014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9C8B8-60CB-4857-B908-D20230C4E4D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87AB7-29AF-4429-8CFF-D3E569BFE824}" type="datetimeFigureOut">
              <a:rPr lang="es-MX" smtClean="0"/>
              <a:pPr/>
              <a:t>23/02/2014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9C8B8-60CB-4857-B908-D20230C4E4D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87AB7-29AF-4429-8CFF-D3E569BFE824}" type="datetimeFigureOut">
              <a:rPr lang="es-MX" smtClean="0"/>
              <a:pPr/>
              <a:t>23/02/2014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9C8B8-60CB-4857-B908-D20230C4E4D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apps.webofknowledge.com/NonSelfCitingArticles.do?product=UA&amp;search_mode=NonSelfCitingTCA&amp;qid=16&amp;action=nonselfCA&amp;SID=1EYWJg8N1VK1S4OrIlD&amp;betterCount=3955" TargetMode="External"/><Relationship Id="rId2" Type="http://schemas.openxmlformats.org/officeDocument/2006/relationships/hyperlink" Target="http://apps.webofknowledge.com/TotalCitingArticles.do?product=UA&amp;search_mode=TotalCitingArticles&amp;qid=16&amp;action=totalCA&amp;SID=1EYWJg8N1VK1S4OrIlD&amp;betterCount=4303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1275" y="611188"/>
            <a:ext cx="9228138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663" y="447675"/>
            <a:ext cx="8702675" cy="596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512763"/>
            <a:ext cx="8572500" cy="583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512763"/>
            <a:ext cx="8572500" cy="583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512763"/>
            <a:ext cx="8572500" cy="583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038" y="608013"/>
            <a:ext cx="9236076" cy="564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352107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844824"/>
            <a:ext cx="3528060" cy="2941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267744" y="980728"/>
          <a:ext cx="4729018" cy="4072310"/>
        </p:xfrm>
        <a:graphic>
          <a:graphicData uri="http://schemas.openxmlformats.org/drawingml/2006/table">
            <a:tbl>
              <a:tblPr/>
              <a:tblGrid>
                <a:gridCol w="2454301"/>
                <a:gridCol w="2274717"/>
              </a:tblGrid>
              <a:tr h="286697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dirty="0"/>
                        <a:t>Resultados encontrados:</a:t>
                      </a:r>
                    </a:p>
                  </a:txBody>
                  <a:tcPr marL="70935" marR="70935" marT="36945" marB="3694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/>
                        <a:t>979</a:t>
                      </a:r>
                    </a:p>
                  </a:txBody>
                  <a:tcPr marL="59113" marR="70935" marT="36945" marB="3694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</a:tr>
              <a:tr h="283741">
                <a:tc gridSpan="2">
                  <a:txBody>
                    <a:bodyPr/>
                    <a:lstStyle/>
                    <a:p>
                      <a:endParaRPr lang="es-ES" sz="1400"/>
                    </a:p>
                  </a:txBody>
                  <a:tcPr marL="70935" marR="70935" marT="35468" marB="354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86697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/>
                        <a:t>Total de veces citado </a:t>
                      </a:r>
                      <a:r>
                        <a:rPr lang="es-ES" sz="1400" b="1" u="none" strike="noStrike">
                          <a:solidFill>
                            <a:srgbClr val="005A84"/>
                          </a:solidFill>
                        </a:rPr>
                        <a:t>[?]</a:t>
                      </a:r>
                      <a:r>
                        <a:rPr lang="es-ES" sz="1400" b="1"/>
                        <a:t> :</a:t>
                      </a:r>
                    </a:p>
                  </a:txBody>
                  <a:tcPr marL="70935" marR="70935" marT="36945" marB="3694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dirty="0"/>
                        <a:t>5163</a:t>
                      </a:r>
                    </a:p>
                  </a:txBody>
                  <a:tcPr marL="59113" marR="70935" marT="36945" marB="3694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</a:tr>
              <a:tr h="499503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/>
                        <a:t>Total de veces citado sin citas propias </a:t>
                      </a:r>
                      <a:r>
                        <a:rPr lang="es-ES" sz="1400" b="1" u="none" strike="noStrike">
                          <a:solidFill>
                            <a:srgbClr val="005A84"/>
                          </a:solidFill>
                        </a:rPr>
                        <a:t>[?]</a:t>
                      </a:r>
                      <a:r>
                        <a:rPr lang="es-ES" sz="1400" b="1"/>
                        <a:t> :</a:t>
                      </a:r>
                    </a:p>
                  </a:txBody>
                  <a:tcPr marL="70935" marR="70935" marT="36945" marB="3694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dirty="0"/>
                        <a:t>4435</a:t>
                      </a:r>
                    </a:p>
                  </a:txBody>
                  <a:tcPr marL="59113" marR="70935" marT="36945" marB="3694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</a:tr>
              <a:tr h="283741">
                <a:tc gridSpan="2">
                  <a:txBody>
                    <a:bodyPr/>
                    <a:lstStyle/>
                    <a:p>
                      <a:endParaRPr lang="es-ES" sz="1400" dirty="0"/>
                    </a:p>
                  </a:txBody>
                  <a:tcPr marL="70935" marR="70935" marT="35468" marB="354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86697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/>
                        <a:t>Artículos en que se cita:</a:t>
                      </a:r>
                      <a:r>
                        <a:rPr lang="es-ES" sz="1400" b="1" u="none" strike="noStrike">
                          <a:solidFill>
                            <a:srgbClr val="005A84"/>
                          </a:solidFill>
                        </a:rPr>
                        <a:t>[?]</a:t>
                      </a:r>
                      <a:r>
                        <a:rPr lang="es-ES" sz="1400" b="1"/>
                        <a:t> :</a:t>
                      </a:r>
                    </a:p>
                  </a:txBody>
                  <a:tcPr marL="70935" marR="70935" marT="36945" marB="3694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solidFill>
                            <a:srgbClr val="005A84"/>
                          </a:solidFill>
                          <a:hlinkClick r:id="rId2"/>
                        </a:rPr>
                        <a:t>4303</a:t>
                      </a:r>
                      <a:endParaRPr lang="es-ES" sz="1400"/>
                    </a:p>
                  </a:txBody>
                  <a:tcPr marL="59113" marR="70935" marT="36945" marB="3694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</a:tr>
              <a:tr h="499503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/>
                        <a:t>Artículos totales en que se cita sin citas propias </a:t>
                      </a:r>
                      <a:r>
                        <a:rPr lang="es-ES" sz="1400" b="1" u="none" strike="noStrike">
                          <a:solidFill>
                            <a:srgbClr val="005A84"/>
                          </a:solidFill>
                        </a:rPr>
                        <a:t>[?]</a:t>
                      </a:r>
                      <a:r>
                        <a:rPr lang="es-ES" sz="1400" b="1"/>
                        <a:t> :</a:t>
                      </a:r>
                    </a:p>
                  </a:txBody>
                  <a:tcPr marL="70935" marR="70935" marT="36945" marB="3694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solidFill>
                            <a:srgbClr val="005A84"/>
                          </a:solidFill>
                          <a:hlinkClick r:id="rId3"/>
                        </a:rPr>
                        <a:t>3955</a:t>
                      </a:r>
                      <a:endParaRPr lang="es-ES" sz="1400"/>
                    </a:p>
                  </a:txBody>
                  <a:tcPr marL="59113" marR="70935" marT="36945" marB="3694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</a:tr>
              <a:tr h="283741">
                <a:tc gridSpan="2">
                  <a:txBody>
                    <a:bodyPr/>
                    <a:lstStyle/>
                    <a:p>
                      <a:endParaRPr lang="es-ES" sz="1400"/>
                    </a:p>
                  </a:txBody>
                  <a:tcPr marL="70935" marR="70935" marT="35468" marB="354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99503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/>
                        <a:t>Promedio de citas por elemento </a:t>
                      </a:r>
                      <a:r>
                        <a:rPr lang="es-ES" sz="1400" b="1" u="none" strike="noStrike">
                          <a:solidFill>
                            <a:srgbClr val="005A84"/>
                          </a:solidFill>
                        </a:rPr>
                        <a:t>[?]</a:t>
                      </a:r>
                      <a:r>
                        <a:rPr lang="es-ES" sz="1400" b="1"/>
                        <a:t> :</a:t>
                      </a:r>
                    </a:p>
                  </a:txBody>
                  <a:tcPr marL="70935" marR="70935" marT="36945" marB="3694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/>
                        <a:t>5.27</a:t>
                      </a:r>
                    </a:p>
                  </a:txBody>
                  <a:tcPr marL="59113" marR="70935" marT="36945" marB="3694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</a:tr>
              <a:tr h="283741">
                <a:tc gridSpan="2">
                  <a:txBody>
                    <a:bodyPr/>
                    <a:lstStyle/>
                    <a:p>
                      <a:endParaRPr lang="es-ES" sz="1400"/>
                    </a:p>
                  </a:txBody>
                  <a:tcPr marL="70935" marR="70935" marT="35468" marB="354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86697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/>
                        <a:t>h-index </a:t>
                      </a:r>
                      <a:r>
                        <a:rPr lang="es-ES" sz="1400" b="1" u="none" strike="noStrike">
                          <a:solidFill>
                            <a:srgbClr val="005A84"/>
                          </a:solidFill>
                        </a:rPr>
                        <a:t>[?]</a:t>
                      </a:r>
                      <a:r>
                        <a:rPr lang="es-ES" sz="1400" b="1"/>
                        <a:t> :</a:t>
                      </a:r>
                    </a:p>
                  </a:txBody>
                  <a:tcPr marL="70935" marR="70935" marT="36945" marB="3694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/>
                        <a:t>28</a:t>
                      </a:r>
                    </a:p>
                  </a:txBody>
                  <a:tcPr marL="59113" marR="70935" marT="36945" marB="3694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</a:tr>
              <a:tr h="283741">
                <a:tc gridSpan="2">
                  <a:txBody>
                    <a:bodyPr/>
                    <a:lstStyle/>
                    <a:p>
                      <a:endParaRPr lang="es-ES" sz="1400" dirty="0"/>
                    </a:p>
                  </a:txBody>
                  <a:tcPr marL="70935" marR="70935" marT="35468" marB="354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79400"/>
            <a:ext cx="8686800" cy="630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79400"/>
            <a:ext cx="8686800" cy="630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875" y="501650"/>
            <a:ext cx="8602663" cy="585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1275" y="611188"/>
            <a:ext cx="9228138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212216480"/>
              </p:ext>
            </p:extLst>
          </p:nvPr>
        </p:nvGraphicFramePr>
        <p:xfrm>
          <a:off x="523876" y="1089081"/>
          <a:ext cx="7839074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819150" y="5761248"/>
            <a:ext cx="2375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/>
                <a:cs typeface="Arial Rounded MT Bold"/>
              </a:rPr>
              <a:t>Centro Tecnológico</a:t>
            </a:r>
          </a:p>
          <a:p>
            <a:r>
              <a:rPr lang="es-MX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/>
                <a:cs typeface="Arial Rounded MT Bold"/>
              </a:rPr>
              <a:t>Centro Científico</a:t>
            </a:r>
            <a:endParaRPr lang="es-MX" dirty="0">
              <a:solidFill>
                <a:schemeClr val="tx1">
                  <a:lumMod val="95000"/>
                  <a:lumOff val="5000"/>
                </a:schemeClr>
              </a:solidFill>
              <a:latin typeface="Arial Rounded MT Bold"/>
              <a:cs typeface="Arial Rounded MT Bold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603219" y="6122100"/>
            <a:ext cx="238125" cy="20886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redondeado 6"/>
          <p:cNvSpPr/>
          <p:nvPr/>
        </p:nvSpPr>
        <p:spPr>
          <a:xfrm>
            <a:off x="603219" y="5832783"/>
            <a:ext cx="238125" cy="20886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7"/>
          <p:cNvSpPr txBox="1"/>
          <p:nvPr/>
        </p:nvSpPr>
        <p:spPr>
          <a:xfrm>
            <a:off x="1014958" y="324654"/>
            <a:ext cx="7470690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/>
                <a:cs typeface="Arial Rounded MT Bold"/>
              </a:rPr>
              <a:t>PROYECTOS del Sistema CPIs en </a:t>
            </a:r>
            <a:r>
              <a:rPr lang="es-MX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/>
                <a:cs typeface="Arial Rounded MT Bold"/>
              </a:rPr>
              <a:t>e</a:t>
            </a:r>
            <a:r>
              <a:rPr lang="es-MX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/>
                <a:cs typeface="Arial Rounded MT Bold"/>
              </a:rPr>
              <a:t>l PEI (2009 – 2013)</a:t>
            </a:r>
          </a:p>
          <a:p>
            <a:pPr algn="ctr"/>
            <a:r>
              <a:rPr lang="es-MX" sz="1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/>
                <a:cs typeface="Arial Rounded MT Bold"/>
              </a:rPr>
              <a:t>(CONACyT)</a:t>
            </a:r>
            <a:endParaRPr lang="es-MX" sz="1700" b="1" dirty="0">
              <a:solidFill>
                <a:schemeClr val="tx1">
                  <a:lumMod val="95000"/>
                  <a:lumOff val="5000"/>
                </a:schemeClr>
              </a:solidFill>
              <a:latin typeface="Arial Rounded MT Bold"/>
              <a:cs typeface="Arial Rounded MT Bold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263681" y="6440630"/>
            <a:ext cx="17107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latin typeface="Arial Rounded MT Bold"/>
                <a:cs typeface="Arial Rounded MT Bold"/>
              </a:rPr>
              <a:t>Fuente </a:t>
            </a:r>
            <a:r>
              <a:rPr lang="es-ES" sz="1400" dirty="0" err="1" smtClean="0">
                <a:latin typeface="Arial Rounded MT Bold"/>
                <a:cs typeface="Arial Rounded MT Bold"/>
              </a:rPr>
              <a:t>CONACyT</a:t>
            </a:r>
            <a:endParaRPr lang="es-ES" sz="1400" dirty="0">
              <a:latin typeface="Arial Rounded MT Bold"/>
              <a:cs typeface="Arial Rounded MT Bold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691794" y="1575609"/>
            <a:ext cx="20977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200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1</a:t>
            </a:r>
            <a:r>
              <a:rPr lang="es-ES" sz="2200" baseline="30000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ª</a:t>
            </a:r>
            <a:r>
              <a:rPr lang="es-ES" sz="2200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 Vinculación</a:t>
            </a:r>
            <a:endParaRPr lang="es-ES" sz="2200" baseline="30000" dirty="0">
              <a:solidFill>
                <a:srgbClr val="FF000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1043608" y="1340768"/>
            <a:ext cx="1422825" cy="2943999"/>
          </a:xfrm>
          <a:prstGeom prst="roundRect">
            <a:avLst/>
          </a:prstGeom>
          <a:noFill/>
          <a:ln w="25400">
            <a:solidFill>
              <a:srgbClr val="FF0000"/>
            </a:solidFill>
          </a:ln>
          <a:effectLst>
            <a:outerShdw blurRad="82550" dist="23000" dir="5400000" rotWithShape="0">
              <a:schemeClr val="accent6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26618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 l="6155" t="18121"/>
          <a:stretch>
            <a:fillRect/>
          </a:stretch>
        </p:blipFill>
        <p:spPr bwMode="auto">
          <a:xfrm>
            <a:off x="899592" y="1700808"/>
            <a:ext cx="7858646" cy="4442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" y="1263650"/>
            <a:ext cx="7848600" cy="433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73050"/>
            <a:ext cx="8686800" cy="631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594725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638" y="504825"/>
            <a:ext cx="8594725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538" y="287338"/>
            <a:ext cx="8670925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1275" y="619125"/>
            <a:ext cx="9228138" cy="562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1275" y="619125"/>
            <a:ext cx="9228138" cy="562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76225"/>
            <a:ext cx="8686800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512763"/>
            <a:ext cx="8572500" cy="583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1396</TotalTime>
  <Words>83</Words>
  <Application>Microsoft Office PowerPoint</Application>
  <PresentationFormat>Presentación en pantalla (4:3)</PresentationFormat>
  <Paragraphs>36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monica.miranda</dc:creator>
  <cp:lastModifiedBy>monica.miranda</cp:lastModifiedBy>
  <cp:revision>127</cp:revision>
  <dcterms:created xsi:type="dcterms:W3CDTF">2014-02-11T17:30:52Z</dcterms:created>
  <dcterms:modified xsi:type="dcterms:W3CDTF">2014-02-24T02:23:06Z</dcterms:modified>
</cp:coreProperties>
</file>